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2"/>
  </p:notesMasterIdLst>
  <p:handoutMasterIdLst>
    <p:handoutMasterId r:id="rId13"/>
  </p:handoutMasterIdLst>
  <p:sldIdLst>
    <p:sldId id="519" r:id="rId2"/>
    <p:sldId id="520" r:id="rId3"/>
    <p:sldId id="521" r:id="rId4"/>
    <p:sldId id="533" r:id="rId5"/>
    <p:sldId id="522" r:id="rId6"/>
    <p:sldId id="530" r:id="rId7"/>
    <p:sldId id="532" r:id="rId8"/>
    <p:sldId id="524" r:id="rId9"/>
    <p:sldId id="525" r:id="rId10"/>
    <p:sldId id="526" r:id="rId1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3" orient="horz" pos="2160" userDrawn="1">
          <p15:clr>
            <a:srgbClr val="A4A3A4"/>
          </p15:clr>
        </p15:guide>
        <p15:guide id="5" pos="3863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CCFF"/>
    <a:srgbClr val="376092"/>
    <a:srgbClr val="004299"/>
    <a:srgbClr val="FF0000"/>
    <a:srgbClr val="416898"/>
    <a:srgbClr val="6DA8FF"/>
    <a:srgbClr val="953735"/>
    <a:srgbClr val="5A95A5"/>
    <a:srgbClr val="739BCD"/>
    <a:srgbClr val="2E75B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834" autoAdjust="0"/>
    <p:restoredTop sz="93800" autoAdjust="0"/>
  </p:normalViewPr>
  <p:slideViewPr>
    <p:cSldViewPr snapToGrid="0">
      <p:cViewPr varScale="1">
        <p:scale>
          <a:sx n="114" d="100"/>
          <a:sy n="114" d="100"/>
        </p:scale>
        <p:origin x="-228" y="-96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336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12D2C3D-7C3B-4129-85CC-9E42ABAEF46C}" type="datetimeFigureOut">
              <a:rPr lang="zh-CN" altLang="en-US"/>
              <a:pPr>
                <a:defRPr/>
              </a:pPr>
              <a:t>2023/7/27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47C584D-CD2F-4DF5-B89D-0E80B7CCF0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28932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545DF59-BF4B-444F-81C6-BF00EAF799C1}" type="datetimeFigureOut">
              <a:rPr lang="zh-CN" altLang="en-US"/>
              <a:pPr>
                <a:defRPr/>
              </a:pPr>
              <a:t>2023/7/27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B49ECB1-1322-42B8-A51B-B2A29C832C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94403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A0371B6-467B-4D40-BCA9-E4E145E1A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FA25C334-17F7-4BF5-A66F-DFD95E5BD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87B0E5A-8F5D-4E40-BB8B-C8DE7A2FE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7719CDD-8BF5-4C25-9F94-E138E9D21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AEBEE68-E136-42A5-BD57-A4B8C71AE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981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B9A3665-BDB0-491D-B95F-A756371E0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6483DF03-04F5-41FE-AF2F-564480D2F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B497510-BC16-4CBF-8305-316A96A7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B93DE7B-23D5-4E82-988B-93213365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CA94B58-59F2-4F12-ADC9-4C5EC7BB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796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27E7711F-E41E-4EF7-8688-0F07E62E16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1E9EE881-857F-4AFF-B775-8CDC91593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E169589-D575-4E34-8557-BBEDB26BF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0FE2E28-9667-4F1F-9159-251671B92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66547EE-D713-4207-AF38-C0D70A001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220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4319235-017F-4A3D-8DCD-B204C3EF3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982940CE-711F-4212-A48C-E3529FB0F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1610A90-12F1-41FA-A780-C73E226A8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D6BC720-A2A6-4038-A31F-6E2CA8F0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E4CF190-BB0F-468C-BAEA-F2E37B744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91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DE22C5C-AFDA-4A2D-9CF6-B2E445388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16805A2-4BB0-46DA-8A25-DC902D375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7BE3447-FA2E-4AE1-907F-D80F8348B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04B0B60-F7C8-437E-8CC9-812AAF826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791E95F-78C5-467C-9598-20FF234A6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41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94CDDB1-9D13-4928-A6D3-06CED93F2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04292F71-BDC4-4416-8140-88A4EF0321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0A5A908A-D3B6-494C-A22C-692E35D49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3E7EB9D-16A8-4D42-998C-73A82E3C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5862FF3-0EC8-4AA7-8C55-EB1ABEFF2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46F11D2-2DED-463B-8801-B3B879EA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8404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9FFCA6A-D789-49E0-960A-63C055AB8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A54BA3C2-9AFE-4C27-AF2A-3529ADF6B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3570B2DD-E3C7-4D50-8160-2E1362088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5940A554-B68C-4FC8-89CE-29D7C6D6C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12AEB90E-49AD-4EA9-A09B-802B755DE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CBC9610B-E8E9-4B36-BED2-6BE9A8C0F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ED18E1AA-00C5-47BE-B093-842E3CE0D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8D502419-0912-44BE-9AE6-E6BD713B7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991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9CDC3B5-7F6F-412D-B319-BB525C92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1F21A51C-7949-4E21-8146-626D5BDEB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8DE6ED31-EC52-40C8-A6BE-BD20F1879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834E28C9-8404-4F01-9898-62431D00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982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2D53D209-18B2-4CFA-B962-D1907E4DA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462EE739-F6AF-4FA9-B295-B05AF9583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52DF0208-9DF3-4C4C-A5EC-84CF5D16C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" name="平行四边形 4">
            <a:extLst>
              <a:ext uri="{FF2B5EF4-FFF2-40B4-BE49-F238E27FC236}">
                <a16:creationId xmlns="" xmlns:a16="http://schemas.microsoft.com/office/drawing/2014/main" id="{868A6EFB-1187-46CC-81F2-CD291039947F}"/>
              </a:ext>
            </a:extLst>
          </p:cNvPr>
          <p:cNvSpPr/>
          <p:nvPr userDrawn="1"/>
        </p:nvSpPr>
        <p:spPr>
          <a:xfrm>
            <a:off x="379706" y="14288"/>
            <a:ext cx="686976" cy="678890"/>
          </a:xfrm>
          <a:prstGeom prst="parallelogram">
            <a:avLst>
              <a:gd name="adj" fmla="val 4670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6" name="Group 4"/>
          <p:cNvGrpSpPr>
            <a:grpSpLocks/>
          </p:cNvGrpSpPr>
          <p:nvPr userDrawn="1"/>
        </p:nvGrpSpPr>
        <p:grpSpPr bwMode="auto">
          <a:xfrm>
            <a:off x="9676606" y="6382328"/>
            <a:ext cx="2439987" cy="369888"/>
            <a:chOff x="2113" y="3968"/>
            <a:chExt cx="1537" cy="233"/>
          </a:xfrm>
        </p:grpSpPr>
        <p:pic>
          <p:nvPicPr>
            <p:cNvPr id="7" name="Picture 5" descr="校名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6" y="3968"/>
              <a:ext cx="122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aab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13" y="3974"/>
              <a:ext cx="268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108590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4F59FCE-8B4E-4284-ABF9-E4978F3ED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5C2E246-1093-4774-B206-1F8AA9AAB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506A530-209A-4F61-8C45-E07FDFAE3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37BADE79-E5A9-46ED-89E3-19A983D7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F38FDCF-F3EE-46A7-8B7C-C6EEDCE52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F4A8FB68-DF0B-40BE-B1AF-871900D7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493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5EFCF8B-8282-4A76-9015-B30B5479F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95C6C4E7-9442-4BE6-A589-C0777CC8AF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6626E444-6EA1-42C6-947A-2507B6953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BE72735-1A98-416E-A99C-6DBC12AD5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6722D5D-B6C4-4B0D-9B8F-0592FC781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419ECC2-5FFE-4D1B-8D18-3707D518F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345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9E657840-D95E-48DF-8F5B-AA5CF0A89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963B4E9-D5D0-4A5B-8A2A-081D15954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35B48AC-1863-49EA-B799-B3F1F5574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2023/7/27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D828DFA-110F-4A2C-905F-D09F3257D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9AAFB3B-CBB9-4B05-9958-6CE114997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275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../ppt%20&#29992;&#35270;&#39057;/&#20998;&#26512;&#22825;&#24179;&#20351;&#29992;1.mp4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>
            <a:extLst>
              <a:ext uri="{FF2B5EF4-FFF2-40B4-BE49-F238E27FC236}">
                <a16:creationId xmlns="" xmlns:a16="http://schemas.microsoft.com/office/drawing/2014/main" id="{3AEAA1E0-1A05-4CCA-9371-84B3282F5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0508" y="337380"/>
            <a:ext cx="5509332" cy="2485773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="" xmlns:a16="http://schemas.microsoft.com/office/drawing/2014/main" id="{80118C69-678A-4207-99E3-8171B5C4F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9385" y="685885"/>
            <a:ext cx="4056193" cy="2700000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  <a:scene3d>
            <a:camera prst="perspectiveContrastingLeftFacing">
              <a:rot lat="600000" lon="2636332" rev="2148000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B09C7388-2827-427E-ADDE-75718CDA7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63148"/>
            <a:ext cx="4080963" cy="2700000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  <a:scene3d>
            <a:camera prst="perspectiveContrastingRightFacing">
              <a:rot lat="623785" lon="18963666" rev="12000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主标题">
            <a:extLst>
              <a:ext uri="{FF2B5EF4-FFF2-40B4-BE49-F238E27FC236}">
                <a16:creationId xmlns="" xmlns:a16="http://schemas.microsoft.com/office/drawing/2014/main" id="{3B2F70FD-9961-4208-B87D-63E8E327BF2F}"/>
              </a:ext>
            </a:extLst>
          </p:cNvPr>
          <p:cNvSpPr txBox="1"/>
          <p:nvPr/>
        </p:nvSpPr>
        <p:spPr>
          <a:xfrm>
            <a:off x="3030698" y="3791927"/>
            <a:ext cx="6637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hangingPunct="1">
              <a:lnSpc>
                <a:spcPct val="150000"/>
              </a:lnSpc>
              <a:buClr>
                <a:srgbClr val="004299"/>
              </a:buClr>
              <a:buFont typeface="+mj-lt"/>
              <a:buAutoNum type="arabicPeriod"/>
            </a:pPr>
            <a:r>
              <a:rPr lang="zh-CN" altLang="zh-CN" sz="3600" b="1" dirty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量气法测定镁条中镁的含量</a:t>
            </a:r>
            <a:endParaRPr lang="en-US" altLang="zh-CN" sz="3600" b="1" dirty="0">
              <a:solidFill>
                <a:srgbClr val="004299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3C4B2376-F845-4193-AD9C-E2FF053741DE}"/>
              </a:ext>
            </a:extLst>
          </p:cNvPr>
          <p:cNvSpPr/>
          <p:nvPr/>
        </p:nvSpPr>
        <p:spPr>
          <a:xfrm>
            <a:off x="-796" y="-26023"/>
            <a:ext cx="12192796" cy="18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425F05FD-3881-4BC1-96DC-FBDB9773D1B3}"/>
              </a:ext>
            </a:extLst>
          </p:cNvPr>
          <p:cNvSpPr/>
          <p:nvPr/>
        </p:nvSpPr>
        <p:spPr>
          <a:xfrm>
            <a:off x="-796" y="6763680"/>
            <a:ext cx="12192796" cy="18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64291" y="5772441"/>
            <a:ext cx="215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4299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化学实验中心</a:t>
            </a:r>
          </a:p>
        </p:txBody>
      </p:sp>
    </p:spTree>
    <p:extLst>
      <p:ext uri="{BB962C8B-B14F-4D97-AF65-F5344CB8AC3E}">
        <p14:creationId xmlns="" xmlns:p14="http://schemas.microsoft.com/office/powerpoint/2010/main" val="4143752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1">
            <a:extLst>
              <a:ext uri="{FF2B5EF4-FFF2-40B4-BE49-F238E27FC236}">
                <a16:creationId xmlns="" xmlns:a16="http://schemas.microsoft.com/office/drawing/2014/main" id="{40FBE86B-8588-4280-BE3A-D55F76F83F3B}"/>
              </a:ext>
            </a:extLst>
          </p:cNvPr>
          <p:cNvSpPr txBox="1"/>
          <p:nvPr/>
        </p:nvSpPr>
        <p:spPr>
          <a:xfrm>
            <a:off x="1242427" y="108403"/>
            <a:ext cx="5270800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rPr>
              <a:t>六、</a:t>
            </a:r>
            <a:r>
              <a:rPr lang="zh-CN" altLang="zh-CN" sz="3200" b="1" dirty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思考题</a:t>
            </a:r>
            <a:r>
              <a:rPr lang="zh-CN" altLang="en-US" sz="3200" b="1" dirty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rPr>
              <a:t>：</a:t>
            </a:r>
            <a:endParaRPr lang="en-US" altLang="zh-CN" sz="3200" b="1" dirty="0">
              <a:solidFill>
                <a:srgbClr val="004299"/>
              </a:solidFill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33547" y="1350656"/>
            <a:ext cx="10159325" cy="2792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</a:rPr>
              <a:t>．实验中需要测定哪些数据</a:t>
            </a:r>
            <a:r>
              <a:rPr lang="en-US" altLang="zh-CN" sz="2400" kern="100" dirty="0">
                <a:latin typeface="Times New Roman" panose="02020603050405020304" pitchFamily="18" charset="0"/>
              </a:rPr>
              <a:t>? 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</a:rPr>
              <a:t>．为什么必须检查装置是否漏气</a:t>
            </a:r>
            <a:r>
              <a:rPr lang="en-US" altLang="zh-CN" sz="2400" kern="100" dirty="0">
                <a:latin typeface="Times New Roman" panose="02020603050405020304" pitchFamily="18" charset="0"/>
              </a:rPr>
              <a:t>? 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</a:rPr>
              <a:t>．在读取量气管中水面读数时，为什么要使水平管中的水面与量气管中的水面相平</a:t>
            </a:r>
            <a:r>
              <a:rPr lang="en-US" altLang="zh-CN" sz="2400" kern="100" dirty="0">
                <a:latin typeface="Times New Roman" panose="02020603050405020304" pitchFamily="18" charset="0"/>
              </a:rPr>
              <a:t>?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</a:rPr>
              <a:t>．结果的计算公式如何表达</a:t>
            </a:r>
            <a:r>
              <a:rPr lang="en-US" altLang="zh-CN" sz="2400" kern="100" dirty="0"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1051757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87368135"/>
              </p:ext>
            </p:extLst>
          </p:nvPr>
        </p:nvGraphicFramePr>
        <p:xfrm>
          <a:off x="1789957" y="4485007"/>
          <a:ext cx="1525085" cy="882944"/>
        </p:xfrm>
        <a:graphic>
          <a:graphicData uri="http://schemas.openxmlformats.org/presentationml/2006/ole">
            <p:oleObj spid="_x0000_s1054" r:id="rId3" imgW="723586" imgH="418918" progId="">
              <p:embed/>
            </p:oleObj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38542740"/>
              </p:ext>
            </p:extLst>
          </p:nvPr>
        </p:nvGraphicFramePr>
        <p:xfrm>
          <a:off x="1720540" y="5529260"/>
          <a:ext cx="2422554" cy="533783"/>
        </p:xfrm>
        <a:graphic>
          <a:graphicData uri="http://schemas.openxmlformats.org/presentationml/2006/ole">
            <p:oleObj spid="_x0000_s1055" r:id="rId4" imgW="1129810" imgH="241195" progId="">
              <p:embed/>
            </p:oleObj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9005" y="2060871"/>
            <a:ext cx="10586159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defTabSz="914400" latinLnBrk="0">
              <a:lnSpc>
                <a:spcPts val="3600"/>
              </a:lnSpc>
              <a:buClrTx/>
              <a:buSzTx/>
              <a:buFontTx/>
              <a:buNone/>
              <a:tabLst/>
            </a:pPr>
            <a:r>
              <a:rPr lang="zh-CN" altLang="en-GB" sz="2400" b="1" dirty="0">
                <a:solidFill>
                  <a:srgbClr val="004299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二、实验原理</a:t>
            </a:r>
          </a:p>
          <a:p>
            <a:pPr marL="0" marR="0" defTabSz="914400" latinLnBrk="0">
              <a:lnSpc>
                <a:spcPts val="3600"/>
              </a:lnSpc>
              <a:buClrTx/>
              <a:buSzTx/>
              <a:buFontTx/>
              <a:buNone/>
              <a:tabLst/>
            </a:pPr>
            <a:r>
              <a:rPr lang="zh-CN" altLang="en-US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本实验通过活泼金属镁与稀盐酸反应，置换出氢气：</a:t>
            </a:r>
          </a:p>
          <a:p>
            <a:pPr marL="0" marR="0" defTabSz="914400" latinLnBrk="0">
              <a:lnSpc>
                <a:spcPts val="3600"/>
              </a:lnSpc>
              <a:buClrTx/>
              <a:buSzTx/>
              <a:buFontTx/>
              <a:buNone/>
              <a:tabLst/>
            </a:pPr>
            <a:r>
              <a:rPr lang="en-US" altLang="zh-CN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M</a:t>
            </a:r>
            <a:r>
              <a:rPr lang="en-GB" altLang="zh-CN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+ 2HCl === </a:t>
            </a:r>
            <a:r>
              <a:rPr lang="en-US" altLang="zh-CN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altLang="zh-CN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gCl</a:t>
            </a:r>
            <a:r>
              <a:rPr lang="en-GB" altLang="zh-CN" sz="2000" baseline="-25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zh-CN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GB" altLang="zh-CN" sz="2000" baseline="-25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zh-CN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</a:p>
          <a:p>
            <a:pPr marL="0" marR="0" defTabSz="914400" latinLnBrk="0">
              <a:lnSpc>
                <a:spcPts val="3600"/>
              </a:lnSpc>
              <a:buClrTx/>
              <a:buSzTx/>
              <a:buFontTx/>
              <a:buNone/>
              <a:tabLst/>
            </a:pPr>
            <a:r>
              <a:rPr lang="en-US" altLang="zh-CN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由反应式可知：一定量的</a:t>
            </a:r>
            <a:r>
              <a:rPr lang="zh-CN" altLang="en-GB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镁与过量的稀</a:t>
            </a:r>
            <a:r>
              <a:rPr lang="en-US" altLang="zh-CN" sz="2000" dirty="0" err="1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zh-CN" altLang="en-US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作用，在一定温度和压力下，测量被置换出来的湿氢气的体积，由理想气体方程式可计算出氢气的摩尔数：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32120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54403" y="125328"/>
            <a:ext cx="7774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>
              <a:lnSpc>
                <a:spcPts val="3600"/>
              </a:lnSpc>
            </a:pPr>
            <a:r>
              <a:rPr lang="zh-CN" altLang="zh-CN" sz="2400" b="1" dirty="0">
                <a:solidFill>
                  <a:srgbClr val="004299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一、实验目的</a:t>
            </a:r>
            <a:endParaRPr lang="zh-CN" altLang="zh-CN" sz="2400" dirty="0">
              <a:solidFill>
                <a:srgbClr val="004299"/>
              </a:solidFill>
            </a:endParaRPr>
          </a:p>
          <a:p>
            <a:pPr lvl="0" indent="266700">
              <a:lnSpc>
                <a:spcPts val="3600"/>
              </a:lnSpc>
            </a:pPr>
            <a:r>
              <a:rPr lang="en-US" altLang="zh-CN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．练习测量气体体积的操作。</a:t>
            </a:r>
            <a:endParaRPr lang="zh-CN" altLang="en-US" sz="2000" dirty="0">
              <a:solidFill>
                <a:srgbClr val="004299"/>
              </a:solidFill>
            </a:endParaRPr>
          </a:p>
          <a:p>
            <a:pPr lvl="0" indent="266700">
              <a:lnSpc>
                <a:spcPts val="3600"/>
              </a:lnSpc>
            </a:pPr>
            <a:r>
              <a:rPr lang="en-US" altLang="zh-CN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．熟悉理想气体状态方程和分压定律的应用。</a:t>
            </a:r>
            <a:endParaRPr lang="zh-CN" altLang="en-US" sz="2000" dirty="0">
              <a:solidFill>
                <a:srgbClr val="004299"/>
              </a:solidFill>
            </a:endParaRPr>
          </a:p>
          <a:p>
            <a:pPr lvl="0" indent="266700">
              <a:lnSpc>
                <a:spcPts val="3600"/>
              </a:lnSpc>
            </a:pPr>
            <a:r>
              <a:rPr lang="en-US" altLang="zh-CN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．学会正确使用电子天平</a:t>
            </a:r>
            <a:r>
              <a:rPr lang="zh-CN" altLang="en-GB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GB" sz="2000" dirty="0">
              <a:solidFill>
                <a:srgbClr val="004299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721757D-2495-2B97-006A-1EBE56638A19}"/>
                  </a:ext>
                </a:extLst>
              </p:cNvPr>
              <p:cNvSpPr txBox="1"/>
              <p:nvPr/>
            </p:nvSpPr>
            <p:spPr>
              <a:xfrm>
                <a:off x="3694045" y="4279780"/>
                <a:ext cx="6777415" cy="1439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zh-CN" altLang="en-US" sz="2400" i="1" baseline="-25000" smtClean="0">
                          <a:latin typeface="Cambria Math" panose="02040503050406030204" pitchFamily="18" charset="0"/>
                        </a:rPr>
                        <m:t>镁</m:t>
                      </m:r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zh-CN" altLang="zh-CN" sz="2400">
                                      <a:latin typeface="Cambria Math" panose="02040503050406030204" pitchFamily="18" charset="0"/>
                                    </a:rPr>
                                    <m:t>大气压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40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altLang="zh-CN" sz="24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𝑅𝑇</m:t>
                          </m:r>
                        </m:den>
                      </m:f>
                    </m:oMath>
                  </m:oMathPara>
                </a14:m>
                <a:endParaRPr lang="zh-CN" altLang="zh-CN" sz="2400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="" xmlns:a16="http://schemas.microsoft.com/office/drawing/2014/main" id="{2721757D-2495-2B97-006A-1EBE56638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045" y="4279780"/>
                <a:ext cx="6777415" cy="14392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44473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1">
            <a:extLst>
              <a:ext uri="{FF2B5EF4-FFF2-40B4-BE49-F238E27FC236}">
                <a16:creationId xmlns="" xmlns:a16="http://schemas.microsoft.com/office/drawing/2014/main" id="{40FBE86B-8588-4280-BE3A-D55F76F83F3B}"/>
              </a:ext>
            </a:extLst>
          </p:cNvPr>
          <p:cNvSpPr txBox="1"/>
          <p:nvPr/>
        </p:nvSpPr>
        <p:spPr>
          <a:xfrm>
            <a:off x="1158875" y="169958"/>
            <a:ext cx="9737725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800" b="1" dirty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三、仪器及试剂</a:t>
            </a:r>
          </a:p>
        </p:txBody>
      </p:sp>
      <p:sp>
        <p:nvSpPr>
          <p:cNvPr id="2" name="矩形 1"/>
          <p:cNvSpPr/>
          <p:nvPr/>
        </p:nvSpPr>
        <p:spPr>
          <a:xfrm>
            <a:off x="957110" y="1484698"/>
            <a:ext cx="84664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</a:rPr>
              <a:t>仪器：</a:t>
            </a:r>
            <a:endParaRPr lang="en-US" altLang="zh-CN" sz="2800" kern="100" dirty="0">
              <a:latin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zh-CN" sz="2000" kern="100" dirty="0">
                <a:latin typeface="Times New Roman" panose="02020603050405020304" pitchFamily="18" charset="0"/>
              </a:rPr>
              <a:t>电子天平（</a:t>
            </a:r>
            <a:r>
              <a:rPr lang="en-US" altLang="zh-CN" sz="2000" kern="100" dirty="0">
                <a:latin typeface="Times New Roman" panose="02020603050405020304" pitchFamily="18" charset="0"/>
              </a:rPr>
              <a:t>0.0001 g</a:t>
            </a:r>
            <a:r>
              <a:rPr lang="zh-CN" altLang="zh-CN" sz="2000" kern="100" dirty="0">
                <a:latin typeface="Times New Roman" panose="02020603050405020304" pitchFamily="18" charset="0"/>
              </a:rPr>
              <a:t>）、量气管（碱式滴定管，</a:t>
            </a:r>
            <a:r>
              <a:rPr lang="en-US" altLang="zh-CN" sz="2000" kern="100" dirty="0">
                <a:latin typeface="Times New Roman" panose="02020603050405020304" pitchFamily="18" charset="0"/>
              </a:rPr>
              <a:t>50 mL</a:t>
            </a:r>
            <a:r>
              <a:rPr lang="zh-CN" altLang="zh-CN" sz="2000" kern="100" dirty="0">
                <a:latin typeface="Times New Roman" panose="02020603050405020304" pitchFamily="18" charset="0"/>
              </a:rPr>
              <a:t>）、橡皮塞、试管、长颈漏斗、橡皮连接管、气压计、温度计、滴定台。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</a:rPr>
              <a:t>试剂</a:t>
            </a:r>
            <a:r>
              <a:rPr lang="zh-CN" altLang="zh-CN" sz="2000" kern="100" dirty="0">
                <a:latin typeface="Times New Roman" panose="02020603050405020304" pitchFamily="18" charset="0"/>
              </a:rPr>
              <a:t>：</a:t>
            </a:r>
            <a:r>
              <a:rPr lang="en-US" altLang="zh-CN" sz="2000" kern="100" dirty="0" err="1">
                <a:latin typeface="Times New Roman" panose="02020603050405020304" pitchFamily="18" charset="0"/>
              </a:rPr>
              <a:t>HCl</a:t>
            </a:r>
            <a:r>
              <a:rPr lang="en-US" altLang="zh-CN" sz="2000" kern="100" dirty="0">
                <a:latin typeface="Times New Roman" panose="02020603050405020304" pitchFamily="18" charset="0"/>
              </a:rPr>
              <a:t>(6 m</a:t>
            </a:r>
            <a:r>
              <a:rPr lang="en-GB" altLang="zh-CN" sz="2000" kern="100" dirty="0">
                <a:latin typeface="Times New Roman" panose="02020603050405020304" pitchFamily="18" charset="0"/>
              </a:rPr>
              <a:t>ol·L</a:t>
            </a:r>
            <a:r>
              <a:rPr lang="en-GB" altLang="zh-CN" sz="2000" kern="100" baseline="30000" dirty="0">
                <a:latin typeface="Times New Roman" panose="02020603050405020304" pitchFamily="18" charset="0"/>
              </a:rPr>
              <a:t>-1</a:t>
            </a:r>
            <a:r>
              <a:rPr lang="en-US" altLang="zh-CN" sz="2000" kern="100" dirty="0">
                <a:latin typeface="Times New Roman" panose="02020603050405020304" pitchFamily="18" charset="0"/>
              </a:rPr>
              <a:t>)</a:t>
            </a:r>
            <a:r>
              <a:rPr lang="zh-CN" altLang="zh-CN" sz="2000" kern="100" dirty="0">
                <a:latin typeface="Times New Roman" panose="02020603050405020304" pitchFamily="18" charset="0"/>
              </a:rPr>
              <a:t>；金属镁条。</a:t>
            </a:r>
          </a:p>
        </p:txBody>
      </p:sp>
    </p:spTree>
    <p:extLst>
      <p:ext uri="{BB962C8B-B14F-4D97-AF65-F5344CB8AC3E}">
        <p14:creationId xmlns="" xmlns:p14="http://schemas.microsoft.com/office/powerpoint/2010/main" val="2310147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B7EFF7A5-1BBF-4060-B5C2-5B7C9CE2E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63" y="1239188"/>
            <a:ext cx="3070201" cy="207562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F0AA0DEA-E3A1-46F9-9760-0F735AB35C36}"/>
              </a:ext>
            </a:extLst>
          </p:cNvPr>
          <p:cNvSpPr/>
          <p:nvPr/>
        </p:nvSpPr>
        <p:spPr>
          <a:xfrm>
            <a:off x="1221548" y="2861673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</a:rPr>
              <a:t>量程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200g/0.1g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D8E22606-1A1A-45F2-9CF5-9B0AA08ED5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040"/>
          <a:stretch/>
        </p:blipFill>
        <p:spPr>
          <a:xfrm>
            <a:off x="854533" y="3747781"/>
            <a:ext cx="2965602" cy="139712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B7305616-1972-4C84-8180-90525F3F511B}"/>
              </a:ext>
            </a:extLst>
          </p:cNvPr>
          <p:cNvSpPr/>
          <p:nvPr/>
        </p:nvSpPr>
        <p:spPr>
          <a:xfrm>
            <a:off x="737087" y="5170366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</a:rPr>
              <a:t>量程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500g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</a:rPr>
              <a:t>或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3000g/1g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</a:rPr>
              <a:t>或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0.1g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D39BC3DF-6F0A-44DC-85FF-53CD3E0AC8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278"/>
          <a:stretch/>
        </p:blipFill>
        <p:spPr>
          <a:xfrm>
            <a:off x="5251508" y="1858920"/>
            <a:ext cx="2309941" cy="262014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53B22969-B66C-4852-8662-82C5A52B6B12}"/>
              </a:ext>
            </a:extLst>
          </p:cNvPr>
          <p:cNvSpPr/>
          <p:nvPr/>
        </p:nvSpPr>
        <p:spPr>
          <a:xfrm>
            <a:off x="5228985" y="4541054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</a:rPr>
              <a:t>量程：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200g/0.1mg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E7672410-3A8B-4D33-A967-6B08E34C6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493" y="1899416"/>
            <a:ext cx="1929916" cy="2496594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C0ED8D66-3E2A-48D6-B4B6-302A2B93D8FE}"/>
              </a:ext>
            </a:extLst>
          </p:cNvPr>
          <p:cNvSpPr/>
          <p:nvPr/>
        </p:nvSpPr>
        <p:spPr>
          <a:xfrm>
            <a:off x="8489618" y="4633387"/>
            <a:ext cx="24032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</a:rPr>
              <a:t>量程：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3.1kg/1mg</a:t>
            </a:r>
          </a:p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           650g/0.1 mg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</a:rPr>
              <a:t>；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           82g/0.01mg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B48AE512-CC1C-486A-AE41-9644242D631A}"/>
              </a:ext>
            </a:extLst>
          </p:cNvPr>
          <p:cNvSpPr txBox="1"/>
          <p:nvPr/>
        </p:nvSpPr>
        <p:spPr>
          <a:xfrm>
            <a:off x="1143251" y="133991"/>
            <a:ext cx="2434857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zh-CN"/>
            </a:defPPr>
            <a:lvl1pPr algn="just">
              <a:spcAft>
                <a:spcPts val="0"/>
              </a:spcAft>
              <a:defRPr sz="2800" b="1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zh-CN" altLang="en-US" dirty="0"/>
              <a:t>天 平</a:t>
            </a:r>
          </a:p>
        </p:txBody>
      </p:sp>
    </p:spTree>
    <p:extLst>
      <p:ext uri="{BB962C8B-B14F-4D97-AF65-F5344CB8AC3E}">
        <p14:creationId xmlns="" xmlns:p14="http://schemas.microsoft.com/office/powerpoint/2010/main" val="399646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99127" y="138546"/>
            <a:ext cx="4682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电子分析天平的使用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649" y="2254064"/>
            <a:ext cx="2924519" cy="38993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424" b="14138"/>
          <a:stretch/>
        </p:blipFill>
        <p:spPr>
          <a:xfrm>
            <a:off x="7019540" y="4202884"/>
            <a:ext cx="3724017" cy="1967316"/>
          </a:xfrm>
          <a:prstGeom prst="rect">
            <a:avLst/>
          </a:prstGeom>
        </p:spPr>
      </p:pic>
      <p:sp>
        <p:nvSpPr>
          <p:cNvPr id="11" name="虚尾箭头 10">
            <a:hlinkClick r:id="rId4" action="ppaction://hlinkfile"/>
          </p:cNvPr>
          <p:cNvSpPr/>
          <p:nvPr/>
        </p:nvSpPr>
        <p:spPr>
          <a:xfrm>
            <a:off x="5080000" y="255442"/>
            <a:ext cx="332510" cy="35098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747" t="29476" r="53201" b="47071"/>
          <a:stretch/>
        </p:blipFill>
        <p:spPr>
          <a:xfrm>
            <a:off x="432140" y="3747323"/>
            <a:ext cx="1559292" cy="160842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12" t="16280" r="7317" b="43835"/>
          <a:stretch/>
        </p:blipFill>
        <p:spPr>
          <a:xfrm>
            <a:off x="6878972" y="2166888"/>
            <a:ext cx="3964725" cy="1392500"/>
          </a:xfrm>
          <a:prstGeom prst="rect">
            <a:avLst/>
          </a:prstGeom>
        </p:spPr>
      </p:pic>
      <p:sp>
        <p:nvSpPr>
          <p:cNvPr id="15" name="右箭头 14"/>
          <p:cNvSpPr/>
          <p:nvPr/>
        </p:nvSpPr>
        <p:spPr>
          <a:xfrm rot="11487029">
            <a:off x="2006551" y="4749225"/>
            <a:ext cx="1091605" cy="261749"/>
          </a:xfrm>
          <a:prstGeom prst="rightArrow">
            <a:avLst>
              <a:gd name="adj1" fmla="val 50000"/>
              <a:gd name="adj2" fmla="val 1312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AEB4A963-BD45-4E0F-8E25-82157A1B5F9A}"/>
              </a:ext>
            </a:extLst>
          </p:cNvPr>
          <p:cNvSpPr/>
          <p:nvPr/>
        </p:nvSpPr>
        <p:spPr>
          <a:xfrm>
            <a:off x="7860483" y="4316589"/>
            <a:ext cx="1879135" cy="3379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5758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8DEB2512-8E39-0F3B-DD95-20AC383CF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293" y="719890"/>
            <a:ext cx="1130300" cy="26162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53D5B24D-8601-4B30-8AFD-CC257A56E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3494" y="757243"/>
            <a:ext cx="1305875" cy="254068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0E0C9C26-4799-4136-87C3-1075E88A8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2553" y="1072998"/>
            <a:ext cx="555823" cy="187026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0ECDA9C8-B1E2-46AA-B869-3DBEFF70F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3757" y="837208"/>
            <a:ext cx="1311595" cy="247745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93539FD0-5184-4CCA-A4FF-CDE231BCA0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7919" y="842494"/>
            <a:ext cx="1066800" cy="249555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BFA47363-E59F-477C-B09D-05A6921EFAC5}"/>
              </a:ext>
            </a:extLst>
          </p:cNvPr>
          <p:cNvSpPr txBox="1"/>
          <p:nvPr/>
        </p:nvSpPr>
        <p:spPr>
          <a:xfrm>
            <a:off x="549317" y="805985"/>
            <a:ext cx="2378492" cy="240429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9" name="文本框 31">
            <a:extLst>
              <a:ext uri="{FF2B5EF4-FFF2-40B4-BE49-F238E27FC236}">
                <a16:creationId xmlns="" xmlns:a16="http://schemas.microsoft.com/office/drawing/2014/main" id="{40FBE86B-8588-4280-BE3A-D55F76F83F3B}"/>
              </a:ext>
            </a:extLst>
          </p:cNvPr>
          <p:cNvSpPr txBox="1"/>
          <p:nvPr/>
        </p:nvSpPr>
        <p:spPr>
          <a:xfrm>
            <a:off x="1135447" y="119216"/>
            <a:ext cx="2631406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dirty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四</a:t>
            </a:r>
            <a:r>
              <a:rPr lang="zh-CN" altLang="zh-CN" sz="2800" b="1" dirty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、</a:t>
            </a:r>
            <a:r>
              <a:rPr lang="zh-CN" altLang="en-US" sz="2800" b="1" dirty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实验内容</a:t>
            </a:r>
            <a:endParaRPr lang="zh-CN" altLang="zh-CN" sz="2800" b="1" dirty="0">
              <a:solidFill>
                <a:srgbClr val="004299"/>
              </a:solidFill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3F4C4185-D0B9-4FCE-B950-1B86FFC87D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777" y="1519598"/>
            <a:ext cx="1499463" cy="16748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5279B485-681D-4450-A8A6-D577E5309C11}"/>
              </a:ext>
            </a:extLst>
          </p:cNvPr>
          <p:cNvSpPr/>
          <p:nvPr/>
        </p:nvSpPr>
        <p:spPr>
          <a:xfrm>
            <a:off x="329128" y="929100"/>
            <a:ext cx="2818871" cy="730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600"/>
              </a:lnSpc>
              <a:spcAft>
                <a:spcPts val="0"/>
              </a:spcAft>
            </a:pPr>
            <a:r>
              <a:rPr lang="zh-CN" altLang="zh-CN" sz="1600" kern="100" dirty="0">
                <a:latin typeface="Arial" panose="020B0604020202020204" pitchFamily="34" charset="0"/>
                <a:cs typeface="Arial" panose="020B0604020202020204" pitchFamily="34" charset="0"/>
              </a:rPr>
              <a:t>称</a:t>
            </a:r>
            <a:r>
              <a:rPr lang="en-US" altLang="zh-CN" sz="1600" kern="100" dirty="0">
                <a:latin typeface="Arial" panose="020B0604020202020204" pitchFamily="34" charset="0"/>
                <a:cs typeface="Arial" panose="020B0604020202020204" pitchFamily="34" charset="0"/>
              </a:rPr>
              <a:t>0.0250~0.0400 g </a:t>
            </a:r>
            <a:r>
              <a:rPr lang="zh-CN" altLang="zh-CN" sz="1600" kern="100" dirty="0">
                <a:latin typeface="Arial" panose="020B0604020202020204" pitchFamily="34" charset="0"/>
                <a:cs typeface="Arial" panose="020B0604020202020204" pitchFamily="34" charset="0"/>
              </a:rPr>
              <a:t>镁条</a:t>
            </a:r>
            <a:endParaRPr lang="en-US" altLang="zh-CN" sz="1600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600"/>
              </a:lnSpc>
              <a:spcAft>
                <a:spcPts val="0"/>
              </a:spcAft>
            </a:pPr>
            <a:r>
              <a:rPr lang="zh-CN" altLang="zh-CN" sz="1600" kern="100" dirty="0">
                <a:latin typeface="Arial" panose="020B0604020202020204" pitchFamily="34" charset="0"/>
                <a:cs typeface="Arial" panose="020B0604020202020204" pitchFamily="34" charset="0"/>
              </a:rPr>
              <a:t>（准确至</a:t>
            </a:r>
            <a:r>
              <a:rPr lang="en-US" altLang="zh-CN" sz="1600" kern="100" dirty="0">
                <a:latin typeface="Arial" panose="020B0604020202020204" pitchFamily="34" charset="0"/>
                <a:cs typeface="Arial" panose="020B0604020202020204" pitchFamily="34" charset="0"/>
              </a:rPr>
              <a:t>0.0001 g</a:t>
            </a:r>
            <a:r>
              <a:rPr lang="zh-CN" altLang="zh-CN" sz="1600" kern="100" dirty="0">
                <a:latin typeface="Arial" panose="020B0604020202020204" pitchFamily="34" charset="0"/>
                <a:cs typeface="Arial" panose="020B0604020202020204" pitchFamily="34" charset="0"/>
              </a:rPr>
              <a:t>）。</a:t>
            </a:r>
          </a:p>
        </p:txBody>
      </p:sp>
      <p:cxnSp>
        <p:nvCxnSpPr>
          <p:cNvPr id="17" name="直接箭头连接符 16">
            <a:extLst>
              <a:ext uri="{FF2B5EF4-FFF2-40B4-BE49-F238E27FC236}">
                <a16:creationId xmlns="" xmlns:a16="http://schemas.microsoft.com/office/drawing/2014/main" id="{F9413D43-71E7-459D-B217-302DAD3B7397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927809" y="2008132"/>
            <a:ext cx="1013888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03F1CA75-F019-4A36-9E61-E03D57071D46}"/>
              </a:ext>
            </a:extLst>
          </p:cNvPr>
          <p:cNvSpPr txBox="1"/>
          <p:nvPr/>
        </p:nvSpPr>
        <p:spPr>
          <a:xfrm>
            <a:off x="2732216" y="1686349"/>
            <a:ext cx="1283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连接装置</a:t>
            </a:r>
          </a:p>
        </p:txBody>
      </p:sp>
      <p:cxnSp>
        <p:nvCxnSpPr>
          <p:cNvPr id="23" name="直接箭头连接符 22">
            <a:extLst>
              <a:ext uri="{FF2B5EF4-FFF2-40B4-BE49-F238E27FC236}">
                <a16:creationId xmlns="" xmlns:a16="http://schemas.microsoft.com/office/drawing/2014/main" id="{6B121772-2DCC-412D-9327-660DAB6984D8}"/>
              </a:ext>
            </a:extLst>
          </p:cNvPr>
          <p:cNvCxnSpPr>
            <a:cxnSpLocks/>
          </p:cNvCxnSpPr>
          <p:nvPr/>
        </p:nvCxnSpPr>
        <p:spPr>
          <a:xfrm>
            <a:off x="4688703" y="2020689"/>
            <a:ext cx="1184099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82514AD5-D6E7-4A93-9CC8-EE49F529E94E}"/>
              </a:ext>
            </a:extLst>
          </p:cNvPr>
          <p:cNvSpPr txBox="1"/>
          <p:nvPr/>
        </p:nvSpPr>
        <p:spPr>
          <a:xfrm>
            <a:off x="6003950" y="400858"/>
            <a:ext cx="922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加水</a:t>
            </a:r>
          </a:p>
        </p:txBody>
      </p:sp>
      <p:cxnSp>
        <p:nvCxnSpPr>
          <p:cNvPr id="48" name="直接箭头连接符 47">
            <a:extLst>
              <a:ext uri="{FF2B5EF4-FFF2-40B4-BE49-F238E27FC236}">
                <a16:creationId xmlns="" xmlns:a16="http://schemas.microsoft.com/office/drawing/2014/main" id="{8967229C-A53D-47A7-86DA-D57E073E46D1}"/>
              </a:ext>
            </a:extLst>
          </p:cNvPr>
          <p:cNvCxnSpPr>
            <a:cxnSpLocks/>
          </p:cNvCxnSpPr>
          <p:nvPr/>
        </p:nvCxnSpPr>
        <p:spPr>
          <a:xfrm>
            <a:off x="6470898" y="704264"/>
            <a:ext cx="0" cy="29681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>
            <a:extLst>
              <a:ext uri="{FF2B5EF4-FFF2-40B4-BE49-F238E27FC236}">
                <a16:creationId xmlns="" xmlns:a16="http://schemas.microsoft.com/office/drawing/2014/main" id="{4104F402-8BDD-4226-A1AF-5324C0F431A5}"/>
              </a:ext>
            </a:extLst>
          </p:cNvPr>
          <p:cNvSpPr txBox="1"/>
          <p:nvPr/>
        </p:nvSpPr>
        <p:spPr>
          <a:xfrm>
            <a:off x="4848069" y="1114833"/>
            <a:ext cx="1108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400" kern="100" dirty="0">
                <a:solidFill>
                  <a:srgbClr val="FF0000"/>
                </a:solidFill>
                <a:latin typeface="+mn-ea"/>
                <a:ea typeface="+mn-ea"/>
              </a:rPr>
              <a:t>水至略低于“</a:t>
            </a:r>
            <a:r>
              <a:rPr lang="en-US" altLang="zh-CN" sz="1400" kern="100" dirty="0">
                <a:solidFill>
                  <a:srgbClr val="FF0000"/>
                </a:solidFill>
                <a:latin typeface="+mn-ea"/>
                <a:ea typeface="+mn-ea"/>
              </a:rPr>
              <a:t>0</a:t>
            </a:r>
            <a:r>
              <a:rPr lang="zh-CN" altLang="zh-CN" sz="1400" kern="100" dirty="0">
                <a:solidFill>
                  <a:srgbClr val="FF0000"/>
                </a:solidFill>
                <a:latin typeface="+mn-ea"/>
                <a:ea typeface="+mn-ea"/>
              </a:rPr>
              <a:t>”刻度</a:t>
            </a:r>
            <a:endParaRPr lang="zh-CN" altLang="en-US" sz="14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cxnSp>
        <p:nvCxnSpPr>
          <p:cNvPr id="55" name="直接箭头连接符 54">
            <a:extLst>
              <a:ext uri="{FF2B5EF4-FFF2-40B4-BE49-F238E27FC236}">
                <a16:creationId xmlns="" xmlns:a16="http://schemas.microsoft.com/office/drawing/2014/main" id="{0A2E1097-C131-4603-A6D7-0454FDD73171}"/>
              </a:ext>
            </a:extLst>
          </p:cNvPr>
          <p:cNvCxnSpPr>
            <a:cxnSpLocks/>
          </p:cNvCxnSpPr>
          <p:nvPr/>
        </p:nvCxnSpPr>
        <p:spPr>
          <a:xfrm>
            <a:off x="6627837" y="2008132"/>
            <a:ext cx="1086963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>
            <a:extLst>
              <a:ext uri="{FF2B5EF4-FFF2-40B4-BE49-F238E27FC236}">
                <a16:creationId xmlns="" xmlns:a16="http://schemas.microsoft.com/office/drawing/2014/main" id="{BD5BC38A-C047-470E-9F44-A5EB7443AA54}"/>
              </a:ext>
            </a:extLst>
          </p:cNvPr>
          <p:cNvSpPr txBox="1"/>
          <p:nvPr/>
        </p:nvSpPr>
        <p:spPr>
          <a:xfrm>
            <a:off x="4886172" y="2129514"/>
            <a:ext cx="803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注意赶走气泡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="" xmlns:a16="http://schemas.microsoft.com/office/drawing/2014/main" id="{32762514-9871-423C-886C-A603D9A82597}"/>
              </a:ext>
            </a:extLst>
          </p:cNvPr>
          <p:cNvSpPr/>
          <p:nvPr/>
        </p:nvSpPr>
        <p:spPr>
          <a:xfrm>
            <a:off x="7272161" y="253443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塞紧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试管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3" name="直接箭头连接符 72">
            <a:extLst>
              <a:ext uri="{FF2B5EF4-FFF2-40B4-BE49-F238E27FC236}">
                <a16:creationId xmlns="" xmlns:a16="http://schemas.microsoft.com/office/drawing/2014/main" id="{D7D54FA6-F3DE-4FD9-8584-66649F6140A3}"/>
              </a:ext>
            </a:extLst>
          </p:cNvPr>
          <p:cNvCxnSpPr>
            <a:cxnSpLocks/>
          </p:cNvCxnSpPr>
          <p:nvPr/>
        </p:nvCxnSpPr>
        <p:spPr>
          <a:xfrm flipH="1">
            <a:off x="7776072" y="591997"/>
            <a:ext cx="2626" cy="2928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74">
            <a:extLst>
              <a:ext uri="{FF2B5EF4-FFF2-40B4-BE49-F238E27FC236}">
                <a16:creationId xmlns="" xmlns:a16="http://schemas.microsoft.com/office/drawing/2014/main" id="{A34A520C-AEB1-4C81-9FE7-86FF4DABF19B}"/>
              </a:ext>
            </a:extLst>
          </p:cNvPr>
          <p:cNvSpPr txBox="1"/>
          <p:nvPr/>
        </p:nvSpPr>
        <p:spPr>
          <a:xfrm>
            <a:off x="4543586" y="1666907"/>
            <a:ext cx="1450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向装置中加水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="" xmlns:a16="http://schemas.microsoft.com/office/drawing/2014/main" id="{DB954AD4-0379-4EAD-B85F-496215B30007}"/>
              </a:ext>
            </a:extLst>
          </p:cNvPr>
          <p:cNvSpPr txBox="1"/>
          <p:nvPr/>
        </p:nvSpPr>
        <p:spPr>
          <a:xfrm>
            <a:off x="6503271" y="1678890"/>
            <a:ext cx="1307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检查气密性</a:t>
            </a:r>
          </a:p>
        </p:txBody>
      </p:sp>
      <p:sp>
        <p:nvSpPr>
          <p:cNvPr id="80" name="矩形 79">
            <a:extLst>
              <a:ext uri="{FF2B5EF4-FFF2-40B4-BE49-F238E27FC236}">
                <a16:creationId xmlns="" xmlns:a16="http://schemas.microsoft.com/office/drawing/2014/main" id="{365DE308-FF83-431F-8E7C-70086B2771E4}"/>
              </a:ext>
            </a:extLst>
          </p:cNvPr>
          <p:cNvSpPr/>
          <p:nvPr/>
        </p:nvSpPr>
        <p:spPr>
          <a:xfrm>
            <a:off x="6713830" y="2112995"/>
            <a:ext cx="944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降低漏斗高度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箭头连接符 31">
            <a:extLst>
              <a:ext uri="{FF2B5EF4-FFF2-40B4-BE49-F238E27FC236}">
                <a16:creationId xmlns="" xmlns:a16="http://schemas.microsoft.com/office/drawing/2014/main" id="{CEB7BCB3-EAA4-4C13-8518-5995B268A678}"/>
              </a:ext>
            </a:extLst>
          </p:cNvPr>
          <p:cNvCxnSpPr>
            <a:cxnSpLocks/>
          </p:cNvCxnSpPr>
          <p:nvPr/>
        </p:nvCxnSpPr>
        <p:spPr>
          <a:xfrm flipV="1">
            <a:off x="8696859" y="1986667"/>
            <a:ext cx="970151" cy="7459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E899DB7C-0D5C-4E93-ABD9-403765A95A75}"/>
              </a:ext>
            </a:extLst>
          </p:cNvPr>
          <p:cNvSpPr txBox="1"/>
          <p:nvPr/>
        </p:nvSpPr>
        <p:spPr>
          <a:xfrm>
            <a:off x="8683993" y="1666906"/>
            <a:ext cx="919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取下试管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A33D56AF-5818-42F5-92C0-51A4C9C03E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087" y="136813"/>
            <a:ext cx="373412" cy="99068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930DFB8A-14D4-4F27-A8BC-319B07FB799F}"/>
              </a:ext>
            </a:extLst>
          </p:cNvPr>
          <p:cNvSpPr/>
          <p:nvPr/>
        </p:nvSpPr>
        <p:spPr>
          <a:xfrm>
            <a:off x="9117435" y="2927669"/>
            <a:ext cx="15726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3 mL 6mol·L</a:t>
            </a:r>
            <a:r>
              <a:rPr lang="en-US" altLang="zh-CN" sz="1400" kern="100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-1 </a:t>
            </a:r>
            <a:r>
              <a:rPr lang="en-US" altLang="zh-CN" sz="14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HCl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cxnSp>
        <p:nvCxnSpPr>
          <p:cNvPr id="39" name="直接箭头连接符 38">
            <a:extLst>
              <a:ext uri="{FF2B5EF4-FFF2-40B4-BE49-F238E27FC236}">
                <a16:creationId xmlns="" xmlns:a16="http://schemas.microsoft.com/office/drawing/2014/main" id="{80F28BB2-50FA-455E-ABD7-42ED584BD601}"/>
              </a:ext>
            </a:extLst>
          </p:cNvPr>
          <p:cNvCxnSpPr>
            <a:cxnSpLocks/>
          </p:cNvCxnSpPr>
          <p:nvPr/>
        </p:nvCxnSpPr>
        <p:spPr>
          <a:xfrm>
            <a:off x="10188376" y="2008132"/>
            <a:ext cx="924217" cy="1255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98FD79E1-BEF3-42E2-BC0F-539DA519453B}"/>
              </a:ext>
            </a:extLst>
          </p:cNvPr>
          <p:cNvSpPr/>
          <p:nvPr/>
        </p:nvSpPr>
        <p:spPr>
          <a:xfrm>
            <a:off x="10028857" y="1181262"/>
            <a:ext cx="1010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4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液面处于</a:t>
            </a:r>
            <a:endParaRPr lang="en-US" altLang="zh-CN" sz="1400" kern="1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zh-CN" altLang="zh-CN" sz="14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14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0~3ml</a:t>
            </a:r>
            <a:r>
              <a:rPr lang="zh-CN" altLang="zh-CN" sz="14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）</a:t>
            </a:r>
            <a:endParaRPr lang="zh-CN" altLang="en-US" sz="1400" dirty="0"/>
          </a:p>
        </p:txBody>
      </p:sp>
      <p:cxnSp>
        <p:nvCxnSpPr>
          <p:cNvPr id="46" name="直接箭头连接符 45">
            <a:extLst>
              <a:ext uri="{FF2B5EF4-FFF2-40B4-BE49-F238E27FC236}">
                <a16:creationId xmlns="" xmlns:a16="http://schemas.microsoft.com/office/drawing/2014/main" id="{0EC6694E-D048-4F7D-92C2-8BCC349D13C6}"/>
              </a:ext>
            </a:extLst>
          </p:cNvPr>
          <p:cNvCxnSpPr>
            <a:cxnSpLocks/>
          </p:cNvCxnSpPr>
          <p:nvPr/>
        </p:nvCxnSpPr>
        <p:spPr>
          <a:xfrm>
            <a:off x="10847490" y="1376443"/>
            <a:ext cx="265103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="" xmlns:a16="http://schemas.microsoft.com/office/drawing/2014/main" id="{7C963E2A-C185-4216-872D-090F8DF93B19}"/>
              </a:ext>
            </a:extLst>
          </p:cNvPr>
          <p:cNvCxnSpPr/>
          <p:nvPr/>
        </p:nvCxnSpPr>
        <p:spPr>
          <a:xfrm flipV="1">
            <a:off x="10982018" y="668688"/>
            <a:ext cx="151091" cy="304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43E10FE0-CEC4-4FFF-9382-14A5AE4FDA8F}"/>
              </a:ext>
            </a:extLst>
          </p:cNvPr>
          <p:cNvSpPr txBox="1"/>
          <p:nvPr/>
        </p:nvSpPr>
        <p:spPr>
          <a:xfrm>
            <a:off x="10906255" y="380826"/>
            <a:ext cx="579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镁条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A158698F-A88C-4EC4-8565-94FAE854D8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8364" y="3555054"/>
            <a:ext cx="1381125" cy="2552700"/>
          </a:xfrm>
          <a:prstGeom prst="rect">
            <a:avLst/>
          </a:prstGeom>
        </p:spPr>
      </p:pic>
      <p:cxnSp>
        <p:nvCxnSpPr>
          <p:cNvPr id="54" name="直接箭头连接符 53">
            <a:extLst>
              <a:ext uri="{FF2B5EF4-FFF2-40B4-BE49-F238E27FC236}">
                <a16:creationId xmlns="" xmlns:a16="http://schemas.microsoft.com/office/drawing/2014/main" id="{9487FFFD-F512-4EE5-A477-402CDE93C2D1}"/>
              </a:ext>
            </a:extLst>
          </p:cNvPr>
          <p:cNvCxnSpPr>
            <a:cxnSpLocks/>
          </p:cNvCxnSpPr>
          <p:nvPr/>
        </p:nvCxnSpPr>
        <p:spPr>
          <a:xfrm>
            <a:off x="423378" y="4831404"/>
            <a:ext cx="1757427" cy="6174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>
            <a:extLst>
              <a:ext uri="{FF2B5EF4-FFF2-40B4-BE49-F238E27FC236}">
                <a16:creationId xmlns="" xmlns:a16="http://schemas.microsoft.com/office/drawing/2014/main" id="{66198FD2-F332-4F8A-92E2-28B167EE4931}"/>
              </a:ext>
            </a:extLst>
          </p:cNvPr>
          <p:cNvSpPr txBox="1"/>
          <p:nvPr/>
        </p:nvSpPr>
        <p:spPr>
          <a:xfrm>
            <a:off x="241252" y="4451378"/>
            <a:ext cx="1827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再次检查气密性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72FB6C30-1DA6-419F-9C22-EEE6F1E4DFD3}"/>
              </a:ext>
            </a:extLst>
          </p:cNvPr>
          <p:cNvSpPr/>
          <p:nvPr/>
        </p:nvSpPr>
        <p:spPr>
          <a:xfrm>
            <a:off x="354428" y="4941563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每次测量前都要检查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0A85DB46-0CC7-49C0-9B47-4D8ACFEACF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0040" y="3531530"/>
            <a:ext cx="1353021" cy="2552700"/>
          </a:xfrm>
          <a:prstGeom prst="rect">
            <a:avLst/>
          </a:prstGeom>
        </p:spPr>
      </p:pic>
      <p:cxnSp>
        <p:nvCxnSpPr>
          <p:cNvPr id="33" name="直接箭头连接符 32">
            <a:extLst>
              <a:ext uri="{FF2B5EF4-FFF2-40B4-BE49-F238E27FC236}">
                <a16:creationId xmlns="" xmlns:a16="http://schemas.microsoft.com/office/drawing/2014/main" id="{E4DA8F11-EFFD-49DF-BBEB-CD358AEB0269}"/>
              </a:ext>
            </a:extLst>
          </p:cNvPr>
          <p:cNvCxnSpPr>
            <a:cxnSpLocks/>
          </p:cNvCxnSpPr>
          <p:nvPr/>
        </p:nvCxnSpPr>
        <p:spPr>
          <a:xfrm>
            <a:off x="3033266" y="4905744"/>
            <a:ext cx="1501352" cy="0"/>
          </a:xfrm>
          <a:prstGeom prst="straightConnector1">
            <a:avLst/>
          </a:prstGeom>
          <a:ln w="19050">
            <a:solidFill>
              <a:srgbClr val="0042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>
            <a:extLst>
              <a:ext uri="{FF2B5EF4-FFF2-40B4-BE49-F238E27FC236}">
                <a16:creationId xmlns="" xmlns:a16="http://schemas.microsoft.com/office/drawing/2014/main" id="{03B56799-F265-4CE2-B370-0E43C17B0C60}"/>
              </a:ext>
            </a:extLst>
          </p:cNvPr>
          <p:cNvSpPr txBox="1"/>
          <p:nvPr/>
        </p:nvSpPr>
        <p:spPr>
          <a:xfrm>
            <a:off x="3127873" y="4304042"/>
            <a:ext cx="1280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使两侧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液面齐平</a:t>
            </a:r>
          </a:p>
        </p:txBody>
      </p:sp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61EBC8C1-2E19-4123-B2AE-A9A647BBE4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10140" y="3473340"/>
            <a:ext cx="1243701" cy="2610890"/>
          </a:xfrm>
          <a:prstGeom prst="rect">
            <a:avLst/>
          </a:prstGeom>
        </p:spPr>
      </p:pic>
      <p:sp>
        <p:nvSpPr>
          <p:cNvPr id="42" name="矩形 41">
            <a:extLst>
              <a:ext uri="{FF2B5EF4-FFF2-40B4-BE49-F238E27FC236}">
                <a16:creationId xmlns="" xmlns:a16="http://schemas.microsoft.com/office/drawing/2014/main" id="{D56B9240-DD35-484C-B8FB-BE9857ACF84E}"/>
              </a:ext>
            </a:extLst>
          </p:cNvPr>
          <p:cNvSpPr/>
          <p:nvPr/>
        </p:nvSpPr>
        <p:spPr>
          <a:xfrm>
            <a:off x="2897645" y="4967161"/>
            <a:ext cx="1858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400" kern="1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读量气管内水面读数</a:t>
            </a:r>
            <a:endParaRPr lang="en-US" altLang="zh-CN" sz="1400" kern="1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CN" sz="1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lang="en-US" altLang="zh-CN" sz="1400" kern="1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1400" kern="1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（准确至</a:t>
            </a:r>
            <a:r>
              <a:rPr lang="en-US" altLang="zh-CN" sz="1400" kern="1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0.01 mL</a:t>
            </a:r>
            <a:r>
              <a:rPr lang="zh-CN" altLang="zh-CN" sz="1400" kern="1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</a:t>
            </a:r>
            <a:endParaRPr lang="zh-CN" altLang="en-US" sz="14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="" xmlns:a16="http://schemas.microsoft.com/office/drawing/2014/main" id="{36AD93A7-70CD-42BF-802B-DFD7DB0316EA}"/>
              </a:ext>
            </a:extLst>
          </p:cNvPr>
          <p:cNvSpPr/>
          <p:nvPr/>
        </p:nvSpPr>
        <p:spPr>
          <a:xfrm>
            <a:off x="5612094" y="459796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kern="100" dirty="0">
                <a:latin typeface="+mn-ea"/>
                <a:ea typeface="+mn-ea"/>
              </a:rPr>
              <a:t>开始反应</a:t>
            </a:r>
            <a:endParaRPr lang="zh-CN" altLang="en-US" sz="1400" dirty="0">
              <a:latin typeface="+mn-ea"/>
              <a:ea typeface="+mn-ea"/>
            </a:endParaRPr>
          </a:p>
        </p:txBody>
      </p:sp>
      <p:cxnSp>
        <p:nvCxnSpPr>
          <p:cNvPr id="70" name="直接箭头连接符 69">
            <a:extLst>
              <a:ext uri="{FF2B5EF4-FFF2-40B4-BE49-F238E27FC236}">
                <a16:creationId xmlns="" xmlns:a16="http://schemas.microsoft.com/office/drawing/2014/main" id="{39B1924A-9210-481A-9264-E4BBE7B2C1A1}"/>
              </a:ext>
            </a:extLst>
          </p:cNvPr>
          <p:cNvCxnSpPr>
            <a:cxnSpLocks/>
          </p:cNvCxnSpPr>
          <p:nvPr/>
        </p:nvCxnSpPr>
        <p:spPr>
          <a:xfrm>
            <a:off x="5557632" y="4886568"/>
            <a:ext cx="1076736" cy="0"/>
          </a:xfrm>
          <a:prstGeom prst="straightConnector1">
            <a:avLst/>
          </a:prstGeom>
          <a:ln w="19050">
            <a:solidFill>
              <a:srgbClr val="0042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图片 44">
            <a:extLst>
              <a:ext uri="{FF2B5EF4-FFF2-40B4-BE49-F238E27FC236}">
                <a16:creationId xmlns="" xmlns:a16="http://schemas.microsoft.com/office/drawing/2014/main" id="{0E4743DD-F7AD-4605-BE7C-DFEE844C37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03570" y="3700880"/>
            <a:ext cx="1314450" cy="2476500"/>
          </a:xfrm>
          <a:prstGeom prst="rect">
            <a:avLst/>
          </a:prstGeom>
        </p:spPr>
      </p:pic>
      <p:sp>
        <p:nvSpPr>
          <p:cNvPr id="58" name="文本框 57">
            <a:extLst>
              <a:ext uri="{FF2B5EF4-FFF2-40B4-BE49-F238E27FC236}">
                <a16:creationId xmlns="" xmlns:a16="http://schemas.microsoft.com/office/drawing/2014/main" id="{8C0520DC-3B58-4ED7-944D-58F7A95CEAD1}"/>
              </a:ext>
            </a:extLst>
          </p:cNvPr>
          <p:cNvSpPr txBox="1"/>
          <p:nvPr/>
        </p:nvSpPr>
        <p:spPr>
          <a:xfrm>
            <a:off x="10126000" y="1719807"/>
            <a:ext cx="919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连接装置</a:t>
            </a:r>
          </a:p>
        </p:txBody>
      </p:sp>
      <p:cxnSp>
        <p:nvCxnSpPr>
          <p:cNvPr id="62" name="直接箭头连接符 61">
            <a:extLst>
              <a:ext uri="{FF2B5EF4-FFF2-40B4-BE49-F238E27FC236}">
                <a16:creationId xmlns="" xmlns:a16="http://schemas.microsoft.com/office/drawing/2014/main" id="{70CD2291-319D-4C73-8CAB-F5E3E0D5E48F}"/>
              </a:ext>
            </a:extLst>
          </p:cNvPr>
          <p:cNvCxnSpPr>
            <a:cxnSpLocks/>
          </p:cNvCxnSpPr>
          <p:nvPr/>
        </p:nvCxnSpPr>
        <p:spPr>
          <a:xfrm>
            <a:off x="7799155" y="4864976"/>
            <a:ext cx="1501352" cy="0"/>
          </a:xfrm>
          <a:prstGeom prst="straightConnector1">
            <a:avLst/>
          </a:prstGeom>
          <a:ln w="19050">
            <a:solidFill>
              <a:srgbClr val="0042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="" xmlns:a16="http://schemas.microsoft.com/office/drawing/2014/main" id="{F8327740-7845-4B80-A4F4-6C6217994B51}"/>
              </a:ext>
            </a:extLst>
          </p:cNvPr>
          <p:cNvSpPr/>
          <p:nvPr/>
        </p:nvSpPr>
        <p:spPr>
          <a:xfrm>
            <a:off x="7696959" y="4322419"/>
            <a:ext cx="1662685" cy="536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zh-CN" altLang="zh-CN" sz="14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停止后，</a:t>
            </a:r>
            <a:r>
              <a:rPr lang="zh-CN" altLang="zh-CN" sz="1400" kern="1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试管冷却</a:t>
            </a:r>
            <a:endParaRPr lang="en-US" altLang="zh-CN" sz="1400" kern="1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zh-CN" altLang="zh-CN" sz="1400" kern="1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至室温</a:t>
            </a:r>
            <a:r>
              <a:rPr lang="en-US" altLang="zh-CN" sz="1400" kern="1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zh-CN" sz="1400" kern="1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约</a:t>
            </a:r>
            <a:r>
              <a:rPr lang="en-US" altLang="zh-CN" sz="1400" kern="1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r>
              <a:rPr lang="zh-CN" altLang="zh-CN" sz="1400" kern="1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分钟</a:t>
            </a:r>
            <a:r>
              <a:rPr lang="en-US" altLang="zh-CN" sz="1400" kern="1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en-US" altLang="zh-CN" sz="1400" kern="1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EC6DB9ED-ED58-4FC4-827C-7F9A7FCB2311}"/>
              </a:ext>
            </a:extLst>
          </p:cNvPr>
          <p:cNvSpPr/>
          <p:nvPr/>
        </p:nvSpPr>
        <p:spPr>
          <a:xfrm>
            <a:off x="7588820" y="4964508"/>
            <a:ext cx="221607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使两侧液面齐平，</a:t>
            </a:r>
            <a:r>
              <a:rPr lang="zh-CN" altLang="zh-CN" sz="14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读出反应后量气管内水面的位置</a:t>
            </a:r>
            <a:r>
              <a:rPr lang="en-US" altLang="zh-CN" sz="1400" i="1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lang="en-US" altLang="zh-CN" sz="1400" kern="1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14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（准确至</a:t>
            </a:r>
            <a:r>
              <a:rPr lang="en-US" altLang="zh-CN" sz="14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0.01 mL</a:t>
            </a:r>
            <a:r>
              <a:rPr lang="zh-CN" altLang="zh-CN" sz="14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）。  </a:t>
            </a:r>
            <a:r>
              <a:rPr lang="en-US" altLang="zh-CN" sz="14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1~2 min </a:t>
            </a:r>
            <a:r>
              <a:rPr lang="zh-CN" altLang="zh-CN" sz="14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后，再读一次</a:t>
            </a:r>
            <a:r>
              <a:rPr lang="en-US" altLang="zh-CN" sz="1400" i="1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lang="en-US" altLang="zh-CN" sz="1400" kern="1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14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计算出产生</a:t>
            </a:r>
            <a:r>
              <a:rPr lang="en-US" altLang="zh-CN" sz="14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lang="en-US" altLang="zh-CN" sz="1400" kern="1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14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的体积</a:t>
            </a:r>
            <a:r>
              <a:rPr lang="en-US" altLang="zh-CN" sz="1400" i="1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endParaRPr lang="zh-CN" altLang="en-US" sz="1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04FFC517-4112-4AAC-9B30-AAC5BB37178B}"/>
              </a:ext>
            </a:extLst>
          </p:cNvPr>
          <p:cNvSpPr/>
          <p:nvPr/>
        </p:nvSpPr>
        <p:spPr>
          <a:xfrm>
            <a:off x="2028230" y="6282163"/>
            <a:ext cx="7439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平行测量三次，记录数据，取平均值。记录实验时的室温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 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和大气压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endParaRPr lang="zh-CN" altLang="en-US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8552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1">
            <a:extLst>
              <a:ext uri="{FF2B5EF4-FFF2-40B4-BE49-F238E27FC236}">
                <a16:creationId xmlns="" xmlns:a16="http://schemas.microsoft.com/office/drawing/2014/main" id="{40FBE86B-8588-4280-BE3A-D55F76F83F3B}"/>
              </a:ext>
            </a:extLst>
          </p:cNvPr>
          <p:cNvSpPr txBox="1"/>
          <p:nvPr/>
        </p:nvSpPr>
        <p:spPr>
          <a:xfrm>
            <a:off x="1362723" y="228200"/>
            <a:ext cx="3914956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eaLnBrk="1" hangingPunct="1"/>
            <a:r>
              <a:rPr lang="zh-CN" altLang="en-US" sz="3200" dirty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rPr>
              <a:t>量气管的读数</a:t>
            </a:r>
            <a:endParaRPr lang="zh-CN" altLang="zh-CN" sz="3200" dirty="0">
              <a:solidFill>
                <a:srgbClr val="004299"/>
              </a:solidFill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3C073609-B32C-461C-8090-1B1A2F8C94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410" r="24464"/>
          <a:stretch/>
        </p:blipFill>
        <p:spPr>
          <a:xfrm>
            <a:off x="1308683" y="2263567"/>
            <a:ext cx="2958161" cy="36899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26AAC084-B617-4EE6-BD9C-6D65FA9863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546" t="19647" r="31172" b="30813"/>
          <a:stretch/>
        </p:blipFill>
        <p:spPr>
          <a:xfrm>
            <a:off x="7516536" y="2222496"/>
            <a:ext cx="2621088" cy="3787658"/>
          </a:xfrm>
          <a:prstGeom prst="rect">
            <a:avLst/>
          </a:prstGeom>
        </p:spPr>
      </p:pic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BFEC8872-6DF2-493C-A72E-814D3EDC9F3B}"/>
              </a:ext>
            </a:extLst>
          </p:cNvPr>
          <p:cNvCxnSpPr>
            <a:cxnSpLocks/>
          </p:cNvCxnSpPr>
          <p:nvPr/>
        </p:nvCxnSpPr>
        <p:spPr>
          <a:xfrm>
            <a:off x="1916162" y="3121126"/>
            <a:ext cx="311899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="" xmlns:a16="http://schemas.microsoft.com/office/drawing/2014/main" id="{463C40B2-0F84-4E0B-9681-E3F12C1CF2C8}"/>
              </a:ext>
            </a:extLst>
          </p:cNvPr>
          <p:cNvCxnSpPr>
            <a:cxnSpLocks/>
          </p:cNvCxnSpPr>
          <p:nvPr/>
        </p:nvCxnSpPr>
        <p:spPr>
          <a:xfrm flipH="1">
            <a:off x="8345331" y="3577255"/>
            <a:ext cx="875670" cy="357835"/>
          </a:xfrm>
          <a:prstGeom prst="straightConnector1">
            <a:avLst/>
          </a:prstGeom>
          <a:ln w="28575">
            <a:solidFill>
              <a:srgbClr val="FF0000"/>
            </a:solidFill>
            <a:headEnd type="none" w="sm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4AB7CAFF-C164-4AB3-A869-1D32A5A762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882" y="2245781"/>
            <a:ext cx="3104959" cy="3637524"/>
          </a:xfrm>
          <a:prstGeom prst="rect">
            <a:avLst/>
          </a:prstGeom>
        </p:spPr>
      </p:pic>
      <p:sp>
        <p:nvSpPr>
          <p:cNvPr id="23" name="弧形 22">
            <a:extLst>
              <a:ext uri="{FF2B5EF4-FFF2-40B4-BE49-F238E27FC236}">
                <a16:creationId xmlns="" xmlns:a16="http://schemas.microsoft.com/office/drawing/2014/main" id="{60C9F77D-E00C-47C5-B025-0649486E6376}"/>
              </a:ext>
            </a:extLst>
          </p:cNvPr>
          <p:cNvSpPr/>
          <p:nvPr/>
        </p:nvSpPr>
        <p:spPr>
          <a:xfrm flipV="1">
            <a:off x="7382529" y="3599355"/>
            <a:ext cx="995985" cy="442762"/>
          </a:xfrm>
          <a:prstGeom prst="arc">
            <a:avLst>
              <a:gd name="adj1" fmla="val 11489109"/>
              <a:gd name="adj2" fmla="val 21454540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4" name="弧形 23">
            <a:extLst>
              <a:ext uri="{FF2B5EF4-FFF2-40B4-BE49-F238E27FC236}">
                <a16:creationId xmlns="" xmlns:a16="http://schemas.microsoft.com/office/drawing/2014/main" id="{1FA55BC6-62F9-454A-B917-9D33C1CF59EE}"/>
              </a:ext>
            </a:extLst>
          </p:cNvPr>
          <p:cNvSpPr/>
          <p:nvPr/>
        </p:nvSpPr>
        <p:spPr>
          <a:xfrm flipV="1">
            <a:off x="8326081" y="3631080"/>
            <a:ext cx="1068176" cy="442762"/>
          </a:xfrm>
          <a:prstGeom prst="arc">
            <a:avLst>
              <a:gd name="adj1" fmla="val 10930691"/>
              <a:gd name="adj2" fmla="val 20862277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A2C69FE1-217D-4648-AAEE-6890F6087413}"/>
              </a:ext>
            </a:extLst>
          </p:cNvPr>
          <p:cNvSpPr txBox="1"/>
          <p:nvPr/>
        </p:nvSpPr>
        <p:spPr>
          <a:xfrm>
            <a:off x="1470372" y="3387772"/>
            <a:ext cx="118606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0.90mL</a:t>
            </a:r>
            <a:endParaRPr lang="zh-CN" altLang="en-US" sz="2400" dirty="0"/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FC2D487A-9689-4F59-96A0-836635833898}"/>
              </a:ext>
            </a:extLst>
          </p:cNvPr>
          <p:cNvSpPr txBox="1"/>
          <p:nvPr/>
        </p:nvSpPr>
        <p:spPr>
          <a:xfrm>
            <a:off x="7752299" y="4384658"/>
            <a:ext cx="118606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1.25mL</a:t>
            </a: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71050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1">
            <a:extLst>
              <a:ext uri="{FF2B5EF4-FFF2-40B4-BE49-F238E27FC236}">
                <a16:creationId xmlns="" xmlns:a16="http://schemas.microsoft.com/office/drawing/2014/main" id="{40FBE86B-8588-4280-BE3A-D55F76F83F3B}"/>
              </a:ext>
            </a:extLst>
          </p:cNvPr>
          <p:cNvSpPr txBox="1"/>
          <p:nvPr/>
        </p:nvSpPr>
        <p:spPr>
          <a:xfrm>
            <a:off x="1362722" y="228200"/>
            <a:ext cx="9737725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eaLnBrk="1" hangingPunct="1"/>
            <a:r>
              <a:rPr lang="zh-CN" altLang="en-US" sz="3200" dirty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rPr>
              <a:t>五</a:t>
            </a:r>
            <a:r>
              <a:rPr lang="zh-CN" altLang="zh-CN" sz="3200" dirty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、</a:t>
            </a:r>
            <a:r>
              <a:rPr lang="zh-CN" altLang="en-US" sz="3200" dirty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数据记录及结果</a:t>
            </a:r>
            <a:endParaRPr lang="zh-CN" altLang="zh-CN" sz="3200" dirty="0">
              <a:solidFill>
                <a:srgbClr val="004299"/>
              </a:solidFill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346913" y="5650626"/>
            <a:ext cx="48846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条中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的质量分数平均值 </a:t>
            </a:r>
            <a:r>
              <a:rPr kumimoji="0" lang="zh-CN" altLang="en-US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51126082"/>
              </p:ext>
            </p:extLst>
          </p:nvPr>
        </p:nvGraphicFramePr>
        <p:xfrm>
          <a:off x="1491521" y="1007319"/>
          <a:ext cx="8950035" cy="4596161"/>
        </p:xfrm>
        <a:graphic>
          <a:graphicData uri="http://schemas.openxmlformats.org/drawingml/2006/table">
            <a:tbl>
              <a:tblPr firstRow="1" firstCol="1" lastCol="1" bandRow="1" bandCol="1">
                <a:tableStyleId>{5A111915-BE36-4E01-A7E5-04B1672EAD32}</a:tableStyleId>
              </a:tblPr>
              <a:tblGrid>
                <a:gridCol w="3305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813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813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822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25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实验编号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144000" marT="360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21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zh-CN" sz="2000" b="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条样品质量</a:t>
                      </a:r>
                      <a:r>
                        <a:rPr lang="en-US" sz="2000" b="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m/ g</a:t>
                      </a:r>
                      <a:endParaRPr lang="zh-CN" sz="2000" b="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26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反应前量气管内读数</a:t>
                      </a:r>
                      <a:r>
                        <a:rPr lang="en-US" sz="2000" b="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000" b="0" kern="0" baseline="-2500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b="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mL</a:t>
                      </a:r>
                      <a:endParaRPr lang="zh-CN" sz="2000" b="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83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反应后量气管内读数</a:t>
                      </a:r>
                      <a:r>
                        <a:rPr lang="en-US" sz="2000" b="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000" b="0" kern="0" baseline="-2500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b="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mL</a:t>
                      </a:r>
                      <a:endParaRPr lang="zh-CN" sz="2000" b="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50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zh-CN" sz="2000" b="0" kern="120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置换出的氢气体积</a:t>
                      </a:r>
                      <a:r>
                        <a:rPr lang="en-US" altLang="zh-CN" sz="2000" b="0" kern="120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V/ mL</a:t>
                      </a:r>
                      <a:endParaRPr lang="zh-CN" sz="2000" b="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09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zh-CN" sz="2000" b="0" kern="120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氢气的物质的量</a:t>
                      </a:r>
                      <a:r>
                        <a:rPr lang="en-US" altLang="zh-CN" sz="2000" b="0" kern="120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altLang="zh-CN" sz="2000" b="0" kern="1200" dirty="0" err="1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</a:t>
                      </a:r>
                      <a:endParaRPr lang="zh-CN" sz="2000" b="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51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zh-CN" sz="2000" b="0" kern="0" baseline="-2500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大气压</a:t>
                      </a:r>
                      <a:r>
                        <a:rPr lang="en-US" sz="2000" b="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Pa</a:t>
                      </a:r>
                      <a:endParaRPr lang="zh-CN" sz="2000" b="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25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zh-CN" sz="2000" b="0" kern="0" baseline="-2500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室温</a:t>
                      </a:r>
                      <a:r>
                        <a:rPr lang="en-US" sz="2000" b="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zh-CN" sz="2000" b="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℃</a:t>
                      </a:r>
                      <a:endParaRPr lang="zh-CN" sz="2000" b="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67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zh-CN" sz="2000" b="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条中</a:t>
                      </a:r>
                      <a:r>
                        <a:rPr lang="en-US" sz="2000" b="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zh-CN" sz="2000" b="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的质量分数</a:t>
                      </a:r>
                      <a:endParaRPr lang="zh-CN" sz="2000" b="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28319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327991" y="170924"/>
            <a:ext cx="341931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600" b="1" dirty="0"/>
              <a:t>水的饱和蒸气压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24019345"/>
              </p:ext>
            </p:extLst>
          </p:nvPr>
        </p:nvGraphicFramePr>
        <p:xfrm>
          <a:off x="2413377" y="927600"/>
          <a:ext cx="5418666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3612701175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32558775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</a:rPr>
                        <a:t>温度 </a:t>
                      </a:r>
                      <a:r>
                        <a:rPr lang="en-US" altLang="zh-CN" sz="2400" b="0" dirty="0">
                          <a:solidFill>
                            <a:schemeClr val="bg1"/>
                          </a:solidFill>
                        </a:rPr>
                        <a:t>/ </a:t>
                      </a:r>
                      <a:r>
                        <a:rPr lang="en-US" altLang="zh-CN" sz="2400" b="0" baseline="30000" dirty="0" err="1">
                          <a:solidFill>
                            <a:schemeClr val="bg1"/>
                          </a:solidFill>
                        </a:rPr>
                        <a:t>o</a:t>
                      </a:r>
                      <a:r>
                        <a:rPr lang="en-US" altLang="zh-CN" sz="2400" b="0" dirty="0" err="1">
                          <a:solidFill>
                            <a:schemeClr val="bg1"/>
                          </a:solidFill>
                        </a:rPr>
                        <a:t>C</a:t>
                      </a:r>
                      <a:endParaRPr lang="zh-CN" alt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</a:rPr>
                        <a:t>压力 </a:t>
                      </a:r>
                      <a:r>
                        <a:rPr lang="en-US" altLang="zh-CN" sz="2400" b="0" dirty="0">
                          <a:solidFill>
                            <a:schemeClr val="bg1"/>
                          </a:solidFill>
                        </a:rPr>
                        <a:t>/ kPa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3522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15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1.7049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41820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16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1.8177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2098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17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1.9372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18242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18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2.0634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42590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19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2.1967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6372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20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2.3378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64900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21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2.4864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42682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22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2.6434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5227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23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2.8088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8916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24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2.9833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8789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25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/>
                        <a:t>3.1672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5945497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8261497" y="5480590"/>
            <a:ext cx="264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摘自教材</a:t>
            </a:r>
            <a:r>
              <a:rPr lang="en-US" altLang="zh-CN" dirty="0"/>
              <a:t>183</a:t>
            </a:r>
            <a:r>
              <a:rPr lang="zh-CN" altLang="en-US" dirty="0"/>
              <a:t>页附录表</a:t>
            </a:r>
            <a:r>
              <a:rPr lang="en-US" altLang="zh-CN" dirty="0"/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455678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​​">
  <a:themeElements>
    <a:clrScheme name="哈工大视觉规范手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299"/>
      </a:accent1>
      <a:accent2>
        <a:srgbClr val="C4181F"/>
      </a:accent2>
      <a:accent3>
        <a:srgbClr val="21811D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">
      <a:majorFont>
        <a:latin typeface="微软雅黑"/>
        <a:ea typeface="方正正大黑简体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10853</TotalTime>
  <Words>532</Words>
  <Application>Microsoft Office PowerPoint</Application>
  <PresentationFormat>自定义</PresentationFormat>
  <Paragraphs>118</Paragraphs>
  <Slides>10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1_Office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cancer wang</dc:creator>
  <cp:lastModifiedBy>Sky123.Org</cp:lastModifiedBy>
  <cp:revision>943</cp:revision>
  <dcterms:created xsi:type="dcterms:W3CDTF">2014-05-20T03:41:11Z</dcterms:created>
  <dcterms:modified xsi:type="dcterms:W3CDTF">2023-07-27T01:27:21Z</dcterms:modified>
</cp:coreProperties>
</file>