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21"/>
  </p:notesMasterIdLst>
  <p:handoutMasterIdLst>
    <p:handoutMasterId r:id="rId22"/>
  </p:handoutMasterIdLst>
  <p:sldIdLst>
    <p:sldId id="302" r:id="rId2"/>
    <p:sldId id="482" r:id="rId3"/>
    <p:sldId id="495" r:id="rId4"/>
    <p:sldId id="517" r:id="rId5"/>
    <p:sldId id="529" r:id="rId6"/>
    <p:sldId id="504" r:id="rId7"/>
    <p:sldId id="512" r:id="rId8"/>
    <p:sldId id="505" r:id="rId9"/>
    <p:sldId id="527" r:id="rId10"/>
    <p:sldId id="519" r:id="rId11"/>
    <p:sldId id="520" r:id="rId12"/>
    <p:sldId id="521" r:id="rId13"/>
    <p:sldId id="535" r:id="rId14"/>
    <p:sldId id="532" r:id="rId15"/>
    <p:sldId id="531" r:id="rId16"/>
    <p:sldId id="534" r:id="rId17"/>
    <p:sldId id="524" r:id="rId18"/>
    <p:sldId id="525" r:id="rId19"/>
    <p:sldId id="526" r:id="rId20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5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99"/>
    <a:srgbClr val="376092"/>
    <a:srgbClr val="416898"/>
    <a:srgbClr val="6DA8FF"/>
    <a:srgbClr val="00CCFF"/>
    <a:srgbClr val="953735"/>
    <a:srgbClr val="5A95A5"/>
    <a:srgbClr val="739BCD"/>
    <a:srgbClr val="2E75B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01" autoAdjust="0"/>
    <p:restoredTop sz="93800" autoAdjust="0"/>
  </p:normalViewPr>
  <p:slideViewPr>
    <p:cSldViewPr snapToGrid="0">
      <p:cViewPr varScale="1">
        <p:scale>
          <a:sx n="64" d="100"/>
          <a:sy n="64" d="100"/>
        </p:scale>
        <p:origin x="532" y="52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17502"/>
    </p:cViewPr>
  </p:sorterViewPr>
  <p:notesViewPr>
    <p:cSldViewPr snapToGrid="0">
      <p:cViewPr varScale="1">
        <p:scale>
          <a:sx n="67" d="100"/>
          <a:sy n="67" d="100"/>
        </p:scale>
        <p:origin x="-336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12D2C3D-7C3B-4129-85CC-9E42ABAEF46C}" type="datetimeFigureOut">
              <a:rPr lang="zh-CN" altLang="en-US"/>
              <a:pPr>
                <a:defRPr/>
              </a:pPr>
              <a:t>2021/9/25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47C584D-CD2F-4DF5-B89D-0E80B7CCF0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932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545DF59-BF4B-444F-81C6-BF00EAF799C1}" type="datetimeFigureOut">
              <a:rPr lang="zh-CN" altLang="en-US"/>
              <a:pPr>
                <a:defRPr/>
              </a:pPr>
              <a:t>2021/9/25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B49ECB1-1322-42B8-A51B-B2A29C832C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4037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0371B6-467B-4D40-BCA9-E4E145E1A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A25C334-17F7-4BF5-A66F-DFD95E5BD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7B0E5A-8F5D-4E40-BB8B-C8DE7A2FE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91782-CA64-4191-9E09-7ABC85FF6DC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719CDD-8BF5-4C25-9F94-E138E9D21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EBEE68-E136-42A5-BD57-A4B8C71AE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7A567-F4E4-4914-8A80-80ACF68917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81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9A3665-BDB0-491D-B95F-A756371E0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483DF03-04F5-41FE-AF2F-564480D2F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97510-BC16-4CBF-8305-316A96A7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91782-CA64-4191-9E09-7ABC85FF6DC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93DE7B-23D5-4E82-988B-93213365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A94B58-59F2-4F12-ADC9-4C5EC7BB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7A567-F4E4-4914-8A80-80ACF68917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963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7E7711F-E41E-4EF7-8688-0F07E62E16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E9EE881-857F-4AFF-B775-8CDC91593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169589-D575-4E34-8557-BBEDB26BF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91782-CA64-4191-9E09-7ABC85FF6DC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FE2E28-9667-4F1F-9159-251671B92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6547EE-D713-4207-AF38-C0D70A001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7A567-F4E4-4914-8A80-80ACF68917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09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84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319235-017F-4A3D-8DCD-B204C3EF3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2940CE-711F-4212-A48C-E3529FB0F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610A90-12F1-41FA-A780-C73E226A8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91782-CA64-4191-9E09-7ABC85FF6DC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6BC720-A2A6-4038-A31F-6E2CA8F0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4CF190-BB0F-468C-BAEA-F2E37B744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7A567-F4E4-4914-8A80-80ACF68917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1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E22C5C-AFDA-4A2D-9CF6-B2E445388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16805A2-4BB0-46DA-8A25-DC902D375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BE3447-FA2E-4AE1-907F-D80F8348B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91782-CA64-4191-9E09-7ABC85FF6DC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4B0B60-F7C8-437E-8CC9-812AAF826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91E95F-78C5-467C-9598-20FF234A6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7A567-F4E4-4914-8A80-80ACF68917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1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CDDB1-9D13-4928-A6D3-06CED93F2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292F71-BDC4-4416-8140-88A4EF0321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A5A908A-D3B6-494C-A22C-692E35D49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3E7EB9D-16A8-4D42-998C-73A82E3C3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91782-CA64-4191-9E09-7ABC85FF6DC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5862FF3-0EC8-4AA7-8C55-EB1ABEFF2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6F11D2-2DED-463B-8801-B3B879EAD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7A567-F4E4-4914-8A80-80ACF68917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404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FFCA6A-D789-49E0-960A-63C055AB8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4BA3C2-9AFE-4C27-AF2A-3529ADF6B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570B2DD-E3C7-4D50-8160-2E1362088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940A554-B68C-4FC8-89CE-29D7C6D6C2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2AEB90E-49AD-4EA9-A09B-802B755DE5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BC9610B-E8E9-4B36-BED2-6BE9A8C0F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91782-CA64-4191-9E09-7ABC85FF6DC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D18E1AA-00C5-47BE-B093-842E3CE0D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D502419-0912-44BE-9AE6-E6BD713B7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7A567-F4E4-4914-8A80-80ACF68917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919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CDC3B5-7F6F-412D-B319-BB525C92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F21A51C-7949-4E21-8146-626D5BDEB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91782-CA64-4191-9E09-7ABC85FF6DC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DE6ED31-EC52-40C8-A6BE-BD20F1879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34E28C9-8404-4F01-9898-62431D000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7A567-F4E4-4914-8A80-80ACF68917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828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D53D209-18B2-4CFA-B962-D1907E4DA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91782-CA64-4191-9E09-7ABC85FF6DC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62EE739-F6AF-4FA9-B295-B05AF9583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2DF0208-9DF3-4C4C-A5EC-84CF5D16C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7A567-F4E4-4914-8A80-80ACF68917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" name="平行四边形 4">
            <a:extLst>
              <a:ext uri="{FF2B5EF4-FFF2-40B4-BE49-F238E27FC236}">
                <a16:creationId xmlns:a16="http://schemas.microsoft.com/office/drawing/2014/main" id="{868A6EFB-1187-46CC-81F2-CD291039947F}"/>
              </a:ext>
            </a:extLst>
          </p:cNvPr>
          <p:cNvSpPr/>
          <p:nvPr userDrawn="1"/>
        </p:nvSpPr>
        <p:spPr>
          <a:xfrm>
            <a:off x="379706" y="14288"/>
            <a:ext cx="686976" cy="678890"/>
          </a:xfrm>
          <a:prstGeom prst="parallelogram">
            <a:avLst>
              <a:gd name="adj" fmla="val 4670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6" name="Group 4"/>
          <p:cNvGrpSpPr>
            <a:grpSpLocks/>
          </p:cNvGrpSpPr>
          <p:nvPr userDrawn="1"/>
        </p:nvGrpSpPr>
        <p:grpSpPr bwMode="auto">
          <a:xfrm>
            <a:off x="9676606" y="6382328"/>
            <a:ext cx="2439987" cy="369888"/>
            <a:chOff x="2113" y="3968"/>
            <a:chExt cx="1537" cy="233"/>
          </a:xfrm>
        </p:grpSpPr>
        <p:pic>
          <p:nvPicPr>
            <p:cNvPr id="7" name="Picture 5" descr="校名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26" y="3968"/>
              <a:ext cx="1224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 descr="aab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13" y="3974"/>
              <a:ext cx="268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8590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F59FCE-8B4E-4284-ABF9-E4978F3ED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C2E246-1093-4774-B206-1F8AA9AAB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506A530-209A-4F61-8C45-E07FDFAE3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7BADE79-E5A9-46ED-89E3-19A983D7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91782-CA64-4191-9E09-7ABC85FF6DC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F38FDCF-F3EE-46A7-8B7C-C6EEDCE52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4A8FB68-DF0B-40BE-B1AF-871900D7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7A567-F4E4-4914-8A80-80ACF68917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93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EFCF8B-8282-4A76-9015-B30B5479F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5C6C4E7-9442-4BE6-A589-C0777CC8AF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626E444-6EA1-42C6-947A-2507B6953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BE72735-1A98-416E-A99C-6DBC12AD5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91782-CA64-4191-9E09-7ABC85FF6DC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6722D5D-B6C4-4B0D-9B8F-0592FC781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419ECC2-5FFE-4D1B-8D18-3707D518F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7A567-F4E4-4914-8A80-80ACF68917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455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E657840-D95E-48DF-8F5B-AA5CF0A89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63B4E9-D5D0-4A5B-8A2A-081D15954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5B48AC-1863-49EA-B799-B3F1F5574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91782-CA64-4191-9E09-7ABC85FF6DC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828DFA-110F-4A2C-905F-D09F3257DF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AAFB3B-CBB9-4B05-9958-6CE114997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7A567-F4E4-4914-8A80-80ACF68917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75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4253" y="2027582"/>
            <a:ext cx="11797747" cy="2547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进入教室的同学请尽快整理好个人用品准备实验！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两人一组，到实验室左侧边台取：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个烧杯、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个漏斗、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支试管；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洗涤实验所需玻璃仪器：试管。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26774" y="834887"/>
            <a:ext cx="32302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请注意！</a:t>
            </a:r>
          </a:p>
        </p:txBody>
      </p:sp>
    </p:spTree>
    <p:extLst>
      <p:ext uri="{BB962C8B-B14F-4D97-AF65-F5344CB8AC3E}">
        <p14:creationId xmlns:p14="http://schemas.microsoft.com/office/powerpoint/2010/main" val="4222283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>
            <a:extLst>
              <a:ext uri="{FF2B5EF4-FFF2-40B4-BE49-F238E27FC236}">
                <a16:creationId xmlns:a16="http://schemas.microsoft.com/office/drawing/2014/main" id="{3AEAA1E0-1A05-4CCA-9371-84B3282F5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0508" y="337380"/>
            <a:ext cx="5509332" cy="2485773"/>
          </a:xfrm>
          <a:prstGeom prst="rect">
            <a:avLst/>
          </a:prstGeom>
          <a:effectLst>
            <a:reflection blurRad="6350" stA="52000" endA="300" endPos="1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80118C69-678A-4207-99E3-8171B5C4F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9385" y="685885"/>
            <a:ext cx="4056193" cy="2700000"/>
          </a:xfrm>
          <a:prstGeom prst="rect">
            <a:avLst/>
          </a:prstGeom>
          <a:effectLst>
            <a:reflection blurRad="6350" stA="52000" endA="300" endPos="15000" dir="5400000" sy="-100000" algn="bl" rotWithShape="0"/>
          </a:effectLst>
          <a:scene3d>
            <a:camera prst="perspectiveContrastingLeftFacing">
              <a:rot lat="600000" lon="2636332" rev="2148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B09C7388-2827-427E-ADDE-75718CDA7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63148"/>
            <a:ext cx="4080963" cy="2700000"/>
          </a:xfrm>
          <a:prstGeom prst="rect">
            <a:avLst/>
          </a:prstGeom>
          <a:effectLst>
            <a:reflection blurRad="6350" stA="52000" endA="300" endPos="15000" dir="5400000" sy="-100000" algn="bl" rotWithShape="0"/>
          </a:effectLst>
          <a:scene3d>
            <a:camera prst="perspectiveContrastingRightFacing">
              <a:rot lat="623785" lon="18963666" rev="12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主标题">
            <a:extLst>
              <a:ext uri="{FF2B5EF4-FFF2-40B4-BE49-F238E27FC236}">
                <a16:creationId xmlns:a16="http://schemas.microsoft.com/office/drawing/2014/main" id="{3B2F70FD-9961-4208-B87D-63E8E327BF2F}"/>
              </a:ext>
            </a:extLst>
          </p:cNvPr>
          <p:cNvSpPr txBox="1"/>
          <p:nvPr/>
        </p:nvSpPr>
        <p:spPr>
          <a:xfrm>
            <a:off x="3338811" y="3838098"/>
            <a:ext cx="6637480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004299"/>
              </a:buClr>
            </a:pPr>
            <a:r>
              <a:rPr lang="zh-CN" altLang="zh-CN" sz="3600" b="1" dirty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量气法测定镁条中镁的含量</a:t>
            </a:r>
            <a:endParaRPr lang="en-US" altLang="zh-CN" sz="3600" b="1" dirty="0">
              <a:solidFill>
                <a:srgbClr val="004299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C4B2376-F845-4193-AD9C-E2FF053741DE}"/>
              </a:ext>
            </a:extLst>
          </p:cNvPr>
          <p:cNvSpPr/>
          <p:nvPr/>
        </p:nvSpPr>
        <p:spPr>
          <a:xfrm>
            <a:off x="-796" y="-26023"/>
            <a:ext cx="12192796" cy="18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25F05FD-3881-4BC1-96DC-FBDB9773D1B3}"/>
              </a:ext>
            </a:extLst>
          </p:cNvPr>
          <p:cNvSpPr/>
          <p:nvPr/>
        </p:nvSpPr>
        <p:spPr>
          <a:xfrm>
            <a:off x="-796" y="6763680"/>
            <a:ext cx="12192796" cy="18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64291" y="5772441"/>
            <a:ext cx="215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4299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化学实验中心</a:t>
            </a:r>
          </a:p>
        </p:txBody>
      </p:sp>
    </p:spTree>
    <p:extLst>
      <p:ext uri="{BB962C8B-B14F-4D97-AF65-F5344CB8AC3E}">
        <p14:creationId xmlns:p14="http://schemas.microsoft.com/office/powerpoint/2010/main" val="4143752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/>
          </p:nvPr>
        </p:nvGraphicFramePr>
        <p:xfrm>
          <a:off x="3542546" y="5034735"/>
          <a:ext cx="1711288" cy="990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3" imgW="723586" imgH="418918" progId="Equation.DSMT4">
                  <p:embed/>
                </p:oleObj>
              </mc:Choice>
              <mc:Fallback>
                <p:oleObj r:id="rId3" imgW="723586" imgH="418918" progId="Equation.DSMT4">
                  <p:embed/>
                  <p:pic>
                    <p:nvPicPr>
                      <p:cNvPr id="2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2546" y="5034735"/>
                        <a:ext cx="1711288" cy="9907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/>
          </p:nvPr>
        </p:nvGraphicFramePr>
        <p:xfrm>
          <a:off x="3340834" y="6093141"/>
          <a:ext cx="2422554" cy="533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5" imgW="1129810" imgH="241195" progId="Equation.DSMT4">
                  <p:embed/>
                </p:oleObj>
              </mc:Choice>
              <mc:Fallback>
                <p:oleObj r:id="rId5" imgW="1129810" imgH="241195" progId="Equation.DSMT4">
                  <p:embed/>
                  <p:pic>
                    <p:nvPicPr>
                      <p:cNvPr id="9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834" y="6093141"/>
                        <a:ext cx="2422554" cy="5337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34620" y="2765118"/>
            <a:ext cx="8702091" cy="125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defTabSz="914400" latinLnBrk="0">
              <a:lnSpc>
                <a:spcPts val="3600"/>
              </a:lnSpc>
              <a:buClrTx/>
              <a:buSzTx/>
              <a:buFontTx/>
              <a:buNone/>
              <a:tabLst/>
            </a:pPr>
            <a:r>
              <a:rPr lang="zh-CN" altLang="en-US" sz="2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本实验通过活泼金属镁与稀盐酸反应，置换出氢气：</a:t>
            </a:r>
          </a:p>
          <a:p>
            <a:pPr marL="0" marR="0" defTabSz="914400" latinLnBrk="0">
              <a:lnSpc>
                <a:spcPts val="3600"/>
              </a:lnSpc>
              <a:buClrTx/>
              <a:buSzTx/>
              <a:buFontTx/>
              <a:buNone/>
              <a:tabLst/>
            </a:pPr>
            <a:r>
              <a:rPr lang="en-US" altLang="zh-CN" sz="2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M</a:t>
            </a:r>
            <a:r>
              <a:rPr lang="en-GB" altLang="zh-CN" sz="2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+ 2HCl === </a:t>
            </a:r>
            <a:r>
              <a:rPr lang="en-US" altLang="zh-CN" sz="2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altLang="zh-CN" sz="2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gCl</a:t>
            </a:r>
            <a:r>
              <a:rPr lang="en-GB" altLang="zh-CN" sz="2000" baseline="-25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altLang="zh-CN" sz="2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GB" altLang="zh-CN" sz="2000" baseline="-25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altLang="zh-CN" sz="2000" dirty="0">
              <a:solidFill>
                <a:srgbClr val="0042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32120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99109" y="100759"/>
            <a:ext cx="7774320" cy="52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>
              <a:lnSpc>
                <a:spcPts val="3600"/>
              </a:lnSpc>
            </a:pPr>
            <a:r>
              <a:rPr lang="zh-CN" altLang="zh-CN" sz="2800" b="1" dirty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一、实验目的</a:t>
            </a:r>
            <a:endParaRPr lang="zh-CN" altLang="zh-CN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0297D6E-04F7-4BDE-BC7A-C77912E00AB6}"/>
              </a:ext>
            </a:extLst>
          </p:cNvPr>
          <p:cNvSpPr/>
          <p:nvPr/>
        </p:nvSpPr>
        <p:spPr>
          <a:xfrm>
            <a:off x="801455" y="746779"/>
            <a:ext cx="6096000" cy="141833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266700">
              <a:lnSpc>
                <a:spcPts val="3600"/>
              </a:lnSpc>
            </a:pPr>
            <a:r>
              <a:rPr lang="en-US" altLang="zh-CN" sz="2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．练习测量气体体积的操作。</a:t>
            </a:r>
            <a:endParaRPr lang="zh-CN" altLang="en-US" sz="2000" dirty="0">
              <a:solidFill>
                <a:srgbClr val="004299"/>
              </a:solidFill>
            </a:endParaRPr>
          </a:p>
          <a:p>
            <a:pPr lvl="0" indent="266700">
              <a:lnSpc>
                <a:spcPts val="3600"/>
              </a:lnSpc>
            </a:pPr>
            <a:r>
              <a:rPr lang="en-US" altLang="zh-CN" sz="2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．熟悉理想气体状态方程和分压定律的应用。</a:t>
            </a:r>
            <a:endParaRPr lang="zh-CN" altLang="en-US" sz="2000" dirty="0">
              <a:solidFill>
                <a:srgbClr val="004299"/>
              </a:solidFill>
            </a:endParaRPr>
          </a:p>
          <a:p>
            <a:pPr lvl="0" indent="266700">
              <a:lnSpc>
                <a:spcPts val="3600"/>
              </a:lnSpc>
            </a:pPr>
            <a:r>
              <a:rPr lang="en-US" altLang="zh-CN" sz="2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．学会正确使用电子天平</a:t>
            </a:r>
            <a:r>
              <a:rPr lang="zh-CN" altLang="en-GB" sz="2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GB" sz="2000" dirty="0">
              <a:solidFill>
                <a:srgbClr val="004299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F72135E-3746-4ACA-AF15-C2A3134B164D}"/>
              </a:ext>
            </a:extLst>
          </p:cNvPr>
          <p:cNvSpPr/>
          <p:nvPr/>
        </p:nvSpPr>
        <p:spPr>
          <a:xfrm>
            <a:off x="992114" y="2312165"/>
            <a:ext cx="2348720" cy="4991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defTabSz="914400" latinLnBrk="0">
              <a:lnSpc>
                <a:spcPts val="3600"/>
              </a:lnSpc>
              <a:buClrTx/>
              <a:buSzTx/>
              <a:buFontTx/>
              <a:buNone/>
              <a:tabLst/>
            </a:pPr>
            <a:r>
              <a:rPr lang="zh-CN" altLang="en-GB" sz="2800" b="1" dirty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二、实验原理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98A1C45-35B0-4F85-8475-EE2A5974ECA8}"/>
              </a:ext>
            </a:extLst>
          </p:cNvPr>
          <p:cNvSpPr/>
          <p:nvPr/>
        </p:nvSpPr>
        <p:spPr>
          <a:xfrm>
            <a:off x="951424" y="3986381"/>
            <a:ext cx="9962932" cy="962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由反应式可知：一定量的</a:t>
            </a:r>
            <a:r>
              <a:rPr lang="zh-CN" altLang="en-GB" sz="2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镁与过量的稀</a:t>
            </a:r>
            <a:r>
              <a:rPr lang="en-US" altLang="zh-CN" sz="2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zh-CN" altLang="en-US" sz="2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作用，在一定温度和压力下，测量被置换出来的湿氢气的体积，由理想气体方程式可计算出氢气的摩尔数：</a:t>
            </a:r>
            <a:endParaRPr lang="zh-CN" altLang="en-US" sz="2000" dirty="0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39076C84-DC43-4F55-B609-DB7DE262E4CA}"/>
              </a:ext>
            </a:extLst>
          </p:cNvPr>
          <p:cNvCxnSpPr/>
          <p:nvPr/>
        </p:nvCxnSpPr>
        <p:spPr>
          <a:xfrm flipV="1">
            <a:off x="6046374" y="3514542"/>
            <a:ext cx="0" cy="343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73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1">
            <a:extLst>
              <a:ext uri="{FF2B5EF4-FFF2-40B4-BE49-F238E27FC236}">
                <a16:creationId xmlns:a16="http://schemas.microsoft.com/office/drawing/2014/main" id="{40FBE86B-8588-4280-BE3A-D55F76F83F3B}"/>
              </a:ext>
            </a:extLst>
          </p:cNvPr>
          <p:cNvSpPr txBox="1"/>
          <p:nvPr/>
        </p:nvSpPr>
        <p:spPr>
          <a:xfrm>
            <a:off x="1158875" y="169958"/>
            <a:ext cx="9737725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800" b="1" dirty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三、仪器及试剂</a:t>
            </a:r>
          </a:p>
        </p:txBody>
      </p:sp>
      <p:sp>
        <p:nvSpPr>
          <p:cNvPr id="2" name="矩形 1"/>
          <p:cNvSpPr/>
          <p:nvPr/>
        </p:nvSpPr>
        <p:spPr>
          <a:xfrm>
            <a:off x="1424249" y="1554271"/>
            <a:ext cx="8663968" cy="2276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</a:rPr>
              <a:t>仪器：</a:t>
            </a:r>
            <a:r>
              <a:rPr lang="zh-CN" altLang="zh-CN" sz="2000" kern="100" dirty="0">
                <a:latin typeface="Times New Roman" panose="02020603050405020304" pitchFamily="18" charset="0"/>
              </a:rPr>
              <a:t>电子天平（</a:t>
            </a:r>
            <a:r>
              <a:rPr lang="en-US" altLang="zh-CN" sz="2000" kern="100" dirty="0">
                <a:latin typeface="Times New Roman" panose="02020603050405020304" pitchFamily="18" charset="0"/>
              </a:rPr>
              <a:t>0.0001 g</a:t>
            </a:r>
            <a:r>
              <a:rPr lang="zh-CN" altLang="zh-CN" sz="2000" kern="100" dirty="0">
                <a:latin typeface="Times New Roman" panose="02020603050405020304" pitchFamily="18" charset="0"/>
              </a:rPr>
              <a:t>）、量气管（碱式滴定管，</a:t>
            </a:r>
            <a:r>
              <a:rPr lang="en-US" altLang="zh-CN" sz="2000" kern="100" dirty="0">
                <a:latin typeface="Times New Roman" panose="02020603050405020304" pitchFamily="18" charset="0"/>
              </a:rPr>
              <a:t>50 mL</a:t>
            </a:r>
            <a:r>
              <a:rPr lang="zh-CN" altLang="zh-CN" sz="2000" kern="100" dirty="0">
                <a:latin typeface="Times New Roman" panose="02020603050405020304" pitchFamily="18" charset="0"/>
              </a:rPr>
              <a:t>）、橡皮塞、</a:t>
            </a:r>
            <a:endParaRPr lang="en-US" altLang="zh-CN" sz="2000" kern="100" dirty="0">
              <a:latin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000" kern="100" dirty="0">
                <a:latin typeface="Times New Roman" panose="02020603050405020304" pitchFamily="18" charset="0"/>
              </a:rPr>
              <a:t>                 </a:t>
            </a:r>
            <a:r>
              <a:rPr lang="zh-CN" altLang="zh-CN" sz="2000" kern="100" dirty="0">
                <a:latin typeface="Times New Roman" panose="02020603050405020304" pitchFamily="18" charset="0"/>
              </a:rPr>
              <a:t>试管、长颈漏斗、橡皮连接管、气压计、温度计、滴定台。</a:t>
            </a: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</a:rPr>
              <a:t>试剂</a:t>
            </a:r>
            <a:r>
              <a:rPr lang="zh-CN" altLang="zh-CN" sz="2000" kern="100" dirty="0">
                <a:latin typeface="Times New Roman" panose="02020603050405020304" pitchFamily="18" charset="0"/>
              </a:rPr>
              <a:t>：</a:t>
            </a:r>
            <a:r>
              <a:rPr lang="en-US" altLang="zh-CN" sz="2000" kern="100" dirty="0" err="1">
                <a:latin typeface="Times New Roman" panose="02020603050405020304" pitchFamily="18" charset="0"/>
              </a:rPr>
              <a:t>HCl</a:t>
            </a:r>
            <a:r>
              <a:rPr lang="en-US" altLang="zh-CN" sz="2000" kern="100" dirty="0">
                <a:latin typeface="Times New Roman" panose="02020603050405020304" pitchFamily="18" charset="0"/>
              </a:rPr>
              <a:t>(6 m</a:t>
            </a:r>
            <a:r>
              <a:rPr lang="en-GB" altLang="zh-CN" sz="2000" kern="100" dirty="0">
                <a:latin typeface="Times New Roman" panose="02020603050405020304" pitchFamily="18" charset="0"/>
              </a:rPr>
              <a:t>ol·L</a:t>
            </a:r>
            <a:r>
              <a:rPr lang="en-GB" altLang="zh-CN" sz="2000" kern="100" baseline="30000" dirty="0">
                <a:latin typeface="Times New Roman" panose="02020603050405020304" pitchFamily="18" charset="0"/>
              </a:rPr>
              <a:t>-1</a:t>
            </a:r>
            <a:r>
              <a:rPr lang="en-US" altLang="zh-CN" sz="2000" kern="100" dirty="0">
                <a:latin typeface="Times New Roman" panose="02020603050405020304" pitchFamily="18" charset="0"/>
              </a:rPr>
              <a:t>)</a:t>
            </a:r>
            <a:r>
              <a:rPr lang="zh-CN" altLang="zh-CN" sz="2000" kern="100" dirty="0">
                <a:latin typeface="Times New Roman" panose="02020603050405020304" pitchFamily="18" charset="0"/>
              </a:rPr>
              <a:t>；金属镁条。</a:t>
            </a:r>
          </a:p>
        </p:txBody>
      </p:sp>
    </p:spTree>
    <p:extLst>
      <p:ext uri="{BB962C8B-B14F-4D97-AF65-F5344CB8AC3E}">
        <p14:creationId xmlns:p14="http://schemas.microsoft.com/office/powerpoint/2010/main" val="2310147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99127" y="88850"/>
            <a:ext cx="4682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电子分析天平的使用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215" y="882817"/>
            <a:ext cx="3952954" cy="52706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4" b="14138"/>
          <a:stretch/>
        </p:blipFill>
        <p:spPr>
          <a:xfrm>
            <a:off x="6314173" y="3290533"/>
            <a:ext cx="5419285" cy="286288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7" t="29476" r="53201" b="47071"/>
          <a:stretch/>
        </p:blipFill>
        <p:spPr>
          <a:xfrm>
            <a:off x="432140" y="3747323"/>
            <a:ext cx="1559292" cy="1608424"/>
          </a:xfrm>
          <a:prstGeom prst="rect">
            <a:avLst/>
          </a:prstGeom>
        </p:spPr>
      </p:pic>
      <p:sp>
        <p:nvSpPr>
          <p:cNvPr id="15" name="右箭头 14"/>
          <p:cNvSpPr/>
          <p:nvPr/>
        </p:nvSpPr>
        <p:spPr>
          <a:xfrm rot="11487029">
            <a:off x="2006551" y="4749225"/>
            <a:ext cx="1091605" cy="261749"/>
          </a:xfrm>
          <a:prstGeom prst="rightArrow">
            <a:avLst>
              <a:gd name="adj1" fmla="val 50000"/>
              <a:gd name="adj2" fmla="val 1312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6FDF702B-2CEC-43BF-B604-AB833D733A7A}"/>
              </a:ext>
            </a:extLst>
          </p:cNvPr>
          <p:cNvGrpSpPr/>
          <p:nvPr/>
        </p:nvGrpSpPr>
        <p:grpSpPr>
          <a:xfrm>
            <a:off x="6314173" y="882817"/>
            <a:ext cx="5351646" cy="1879617"/>
            <a:chOff x="6314173" y="882817"/>
            <a:chExt cx="5351646" cy="1879617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12" t="16280" r="7317" b="43835"/>
            <a:stretch/>
          </p:blipFill>
          <p:spPr>
            <a:xfrm>
              <a:off x="6314173" y="882817"/>
              <a:ext cx="5351646" cy="1879617"/>
            </a:xfrm>
            <a:prstGeom prst="rect">
              <a:avLst/>
            </a:prstGeom>
          </p:spPr>
        </p:pic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715902EF-3A7E-4B49-A2E9-3A78911F143E}"/>
                </a:ext>
              </a:extLst>
            </p:cNvPr>
            <p:cNvSpPr/>
            <p:nvPr/>
          </p:nvSpPr>
          <p:spPr>
            <a:xfrm>
              <a:off x="6489089" y="2370338"/>
              <a:ext cx="1187851" cy="392096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2ED9B900-3CDE-45B5-ABB0-14EF063D716E}"/>
                </a:ext>
              </a:extLst>
            </p:cNvPr>
            <p:cNvSpPr/>
            <p:nvPr/>
          </p:nvSpPr>
          <p:spPr>
            <a:xfrm>
              <a:off x="10057785" y="2370338"/>
              <a:ext cx="1187851" cy="392096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436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1">
            <a:extLst>
              <a:ext uri="{FF2B5EF4-FFF2-40B4-BE49-F238E27FC236}">
                <a16:creationId xmlns:a16="http://schemas.microsoft.com/office/drawing/2014/main" id="{6EB98E93-6490-4DDC-B413-23434ACD39FF}"/>
              </a:ext>
            </a:extLst>
          </p:cNvPr>
          <p:cNvSpPr txBox="1"/>
          <p:nvPr/>
        </p:nvSpPr>
        <p:spPr>
          <a:xfrm>
            <a:off x="1135446" y="119216"/>
            <a:ext cx="3282317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dirty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四</a:t>
            </a:r>
            <a:r>
              <a:rPr lang="zh-CN" altLang="zh-CN" sz="2800" b="1" dirty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、</a:t>
            </a:r>
            <a:r>
              <a:rPr lang="zh-CN" altLang="en-US" sz="2800" b="1" dirty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实验操作步骤</a:t>
            </a:r>
            <a:endParaRPr lang="zh-CN" altLang="zh-CN" sz="2800" b="1" dirty="0">
              <a:solidFill>
                <a:srgbClr val="004299"/>
              </a:solidFill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88D892E-DC46-492F-931D-23F7A3ABC226}"/>
              </a:ext>
            </a:extLst>
          </p:cNvPr>
          <p:cNvSpPr txBox="1"/>
          <p:nvPr/>
        </p:nvSpPr>
        <p:spPr>
          <a:xfrm>
            <a:off x="371522" y="943867"/>
            <a:ext cx="3584102" cy="646331"/>
          </a:xfrm>
          <a:prstGeom prst="rect">
            <a:avLst/>
          </a:prstGeom>
          <a:noFill/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称量</a:t>
            </a:r>
            <a:r>
              <a:rPr lang="zh-CN" altLang="zh-CN" kern="100" dirty="0">
                <a:latin typeface="Times New Roman" panose="02020603050405020304" pitchFamily="18" charset="0"/>
              </a:rPr>
              <a:t>镁条</a:t>
            </a:r>
            <a:r>
              <a:rPr lang="en-US" altLang="zh-CN" kern="100" dirty="0">
                <a:latin typeface="Times New Roman" panose="02020603050405020304" pitchFamily="18" charset="0"/>
              </a:rPr>
              <a:t>0.0250~0.0400 g </a:t>
            </a:r>
            <a:r>
              <a:rPr lang="zh-CN" altLang="zh-CN" kern="100" dirty="0">
                <a:latin typeface="Times New Roman" panose="02020603050405020304" pitchFamily="18" charset="0"/>
              </a:rPr>
              <a:t>（准确至</a:t>
            </a:r>
            <a:r>
              <a:rPr lang="en-US" altLang="zh-CN" kern="100" dirty="0">
                <a:latin typeface="Times New Roman" panose="02020603050405020304" pitchFamily="18" charset="0"/>
              </a:rPr>
              <a:t>0.0001 g</a:t>
            </a:r>
            <a:r>
              <a:rPr lang="zh-CN" altLang="zh-CN" kern="100" dirty="0">
                <a:latin typeface="Times New Roman" panose="02020603050405020304" pitchFamily="18" charset="0"/>
              </a:rPr>
              <a:t>）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79AFDAE-13B3-482D-9A8F-015881DF493D}"/>
              </a:ext>
            </a:extLst>
          </p:cNvPr>
          <p:cNvSpPr txBox="1"/>
          <p:nvPr/>
        </p:nvSpPr>
        <p:spPr>
          <a:xfrm>
            <a:off x="753277" y="1971795"/>
            <a:ext cx="2423711" cy="369332"/>
          </a:xfrm>
          <a:prstGeom prst="rect">
            <a:avLst/>
          </a:prstGeom>
          <a:noFill/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按照装置图连接仪器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E514486-2F10-4737-BD2A-777A0008705A}"/>
              </a:ext>
            </a:extLst>
          </p:cNvPr>
          <p:cNvSpPr txBox="1"/>
          <p:nvPr/>
        </p:nvSpPr>
        <p:spPr>
          <a:xfrm>
            <a:off x="308472" y="2698628"/>
            <a:ext cx="3647152" cy="646331"/>
          </a:xfrm>
          <a:prstGeom prst="rect">
            <a:avLst/>
          </a:prstGeom>
          <a:noFill/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zh-CN" kern="100" dirty="0">
                <a:latin typeface="Times New Roman" panose="02020603050405020304" pitchFamily="18" charset="0"/>
              </a:rPr>
              <a:t>漏斗</a:t>
            </a:r>
            <a:r>
              <a:rPr lang="en-US" altLang="zh-CN" kern="100" dirty="0">
                <a:latin typeface="Times New Roman" panose="02020603050405020304" pitchFamily="18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</a:rPr>
              <a:t>往量气管</a:t>
            </a:r>
            <a:r>
              <a:rPr lang="en-US" altLang="zh-CN" kern="100" dirty="0">
                <a:latin typeface="Times New Roman" panose="02020603050405020304" pitchFamily="18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</a:rPr>
              <a:t>内装水至略低于“</a:t>
            </a:r>
            <a:r>
              <a:rPr lang="en-US" altLang="zh-CN" kern="100" dirty="0">
                <a:latin typeface="Times New Roman" panose="02020603050405020304" pitchFamily="18" charset="0"/>
              </a:rPr>
              <a:t>0</a:t>
            </a:r>
            <a:r>
              <a:rPr lang="zh-CN" altLang="zh-CN" kern="100" dirty="0">
                <a:latin typeface="Times New Roman" panose="02020603050405020304" pitchFamily="18" charset="0"/>
              </a:rPr>
              <a:t>”刻度的位置（</a:t>
            </a:r>
            <a:r>
              <a:rPr lang="en-US" altLang="zh-CN" kern="100" dirty="0">
                <a:latin typeface="Times New Roman" panose="02020603050405020304" pitchFamily="18" charset="0"/>
              </a:rPr>
              <a:t>0~3ml</a:t>
            </a:r>
            <a:r>
              <a:rPr lang="zh-CN" altLang="zh-CN" kern="100" dirty="0">
                <a:latin typeface="Times New Roman" panose="02020603050405020304" pitchFamily="18" charset="0"/>
              </a:rPr>
              <a:t>）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5FBCD75-B6F7-4B86-AFEC-CF13D530ED8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012" y="944876"/>
            <a:ext cx="3146439" cy="37733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6C273664-B438-4BEF-B27D-DB928A749426}"/>
              </a:ext>
            </a:extLst>
          </p:cNvPr>
          <p:cNvSpPr/>
          <p:nvPr/>
        </p:nvSpPr>
        <p:spPr>
          <a:xfrm>
            <a:off x="8820049" y="4587792"/>
            <a:ext cx="3513936" cy="870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气体体积测定装置</a:t>
            </a:r>
          </a:p>
          <a:p>
            <a:pPr indent="57150" algn="ctr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1. </a:t>
            </a:r>
            <a:r>
              <a:rPr lang="zh-CN" altLang="zh-CN" kern="100" dirty="0">
                <a:latin typeface="Times New Roman" panose="02020603050405020304" pitchFamily="18" charset="0"/>
              </a:rPr>
              <a:t>量气管</a:t>
            </a:r>
            <a:r>
              <a:rPr lang="en-US" altLang="zh-CN" kern="100" dirty="0">
                <a:latin typeface="Times New Roman" panose="02020603050405020304" pitchFamily="18" charset="0"/>
              </a:rPr>
              <a:t>; 2. </a:t>
            </a:r>
            <a:r>
              <a:rPr lang="zh-CN" altLang="zh-CN" kern="100" dirty="0">
                <a:latin typeface="Times New Roman" panose="02020603050405020304" pitchFamily="18" charset="0"/>
              </a:rPr>
              <a:t>反应试管</a:t>
            </a:r>
            <a:r>
              <a:rPr lang="en-US" altLang="zh-CN" kern="100" dirty="0">
                <a:latin typeface="Times New Roman" panose="02020603050405020304" pitchFamily="18" charset="0"/>
              </a:rPr>
              <a:t>; 3. </a:t>
            </a:r>
            <a:r>
              <a:rPr lang="zh-CN" altLang="zh-CN" kern="100" dirty="0">
                <a:latin typeface="Times New Roman" panose="02020603050405020304" pitchFamily="18" charset="0"/>
              </a:rPr>
              <a:t>漏斗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6012FF4-F365-4CAB-90B7-75F96B9F89CE}"/>
              </a:ext>
            </a:extLst>
          </p:cNvPr>
          <p:cNvSpPr/>
          <p:nvPr/>
        </p:nvSpPr>
        <p:spPr>
          <a:xfrm>
            <a:off x="1026389" y="3739830"/>
            <a:ext cx="2262158" cy="369332"/>
          </a:xfrm>
          <a:prstGeom prst="rect">
            <a:avLst/>
          </a:prstGeom>
          <a:noFill/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zh-CN" kern="100" dirty="0">
                <a:latin typeface="Times New Roman" panose="02020603050405020304" pitchFamily="18" charset="0"/>
              </a:rPr>
              <a:t>检查装置的气密性。</a:t>
            </a:r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AAAE1C5-D8C0-4EC9-8DC7-A9F56736976F}"/>
              </a:ext>
            </a:extLst>
          </p:cNvPr>
          <p:cNvSpPr/>
          <p:nvPr/>
        </p:nvSpPr>
        <p:spPr>
          <a:xfrm>
            <a:off x="320156" y="4465995"/>
            <a:ext cx="3647152" cy="1397434"/>
          </a:xfrm>
          <a:prstGeom prst="rect">
            <a:avLst/>
          </a:prstGeom>
          <a:noFill/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调整漏斗位置，使量气管内水面与漏斗内水面齐平（</a:t>
            </a:r>
            <a:r>
              <a:rPr lang="en-US" altLang="zh-CN" kern="100" dirty="0">
                <a:latin typeface="Times New Roman" panose="02020603050405020304" pitchFamily="18" charset="0"/>
              </a:rPr>
              <a:t>0~3ml</a:t>
            </a:r>
            <a:r>
              <a:rPr lang="zh-CN" altLang="zh-CN" kern="100" dirty="0">
                <a:latin typeface="Times New Roman" panose="02020603050405020304" pitchFamily="18" charset="0"/>
              </a:rPr>
              <a:t>），然后准确读出量气管内水面读数</a:t>
            </a:r>
            <a:r>
              <a:rPr lang="en-US" altLang="zh-CN" i="1" kern="100" dirty="0">
                <a:latin typeface="Times New Roman" panose="02020603050405020304" pitchFamily="18" charset="0"/>
              </a:rPr>
              <a:t>V</a:t>
            </a:r>
            <a:r>
              <a:rPr lang="en-US" altLang="zh-CN" kern="100" baseline="-25000" dirty="0">
                <a:latin typeface="Times New Roman" panose="02020603050405020304" pitchFamily="18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</a:rPr>
              <a:t>（准确至</a:t>
            </a:r>
            <a:r>
              <a:rPr lang="en-US" altLang="zh-CN" kern="100" dirty="0">
                <a:latin typeface="Times New Roman" panose="02020603050405020304" pitchFamily="18" charset="0"/>
              </a:rPr>
              <a:t>0.01 mL</a:t>
            </a:r>
            <a:r>
              <a:rPr lang="zh-CN" altLang="zh-CN" kern="100" dirty="0">
                <a:latin typeface="Times New Roman" panose="02020603050405020304" pitchFamily="18" charset="0"/>
              </a:rPr>
              <a:t>）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C4C9E39-9D7A-4D6D-B44F-EF20BEEDC36E}"/>
              </a:ext>
            </a:extLst>
          </p:cNvPr>
          <p:cNvSpPr/>
          <p:nvPr/>
        </p:nvSpPr>
        <p:spPr>
          <a:xfrm>
            <a:off x="338471" y="6220999"/>
            <a:ext cx="3647152" cy="369332"/>
          </a:xfrm>
          <a:prstGeom prst="rect">
            <a:avLst/>
          </a:prstGeom>
          <a:noFill/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zh-CN" kern="100" dirty="0">
                <a:latin typeface="Times New Roman" panose="02020603050405020304" pitchFamily="18" charset="0"/>
              </a:rPr>
              <a:t>托起试管底部，使镁条落入盐酸中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6B0AC7D-FAD9-4736-959C-5CF7BB29B2FF}"/>
              </a:ext>
            </a:extLst>
          </p:cNvPr>
          <p:cNvSpPr/>
          <p:nvPr/>
        </p:nvSpPr>
        <p:spPr>
          <a:xfrm>
            <a:off x="4702260" y="5863429"/>
            <a:ext cx="4240149" cy="923330"/>
          </a:xfrm>
          <a:prstGeom prst="rect">
            <a:avLst/>
          </a:prstGeom>
          <a:noFill/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zh-CN" kern="100" dirty="0">
                <a:latin typeface="Times New Roman" panose="02020603050405020304" pitchFamily="18" charset="0"/>
              </a:rPr>
              <a:t>在量气管内水面下降的同时，慢慢下移漏斗，使漏斗内的水面和量气管内的水面基本保持相同水平。</a:t>
            </a:r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37D4C83-3BAE-4D09-860C-59CACDF4496F}"/>
              </a:ext>
            </a:extLst>
          </p:cNvPr>
          <p:cNvSpPr/>
          <p:nvPr/>
        </p:nvSpPr>
        <p:spPr>
          <a:xfrm>
            <a:off x="4691899" y="5029996"/>
            <a:ext cx="4302366" cy="353943"/>
          </a:xfrm>
          <a:prstGeom prst="rect">
            <a:avLst/>
          </a:prstGeom>
          <a:noFill/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zh-CN" sz="1700" kern="100" dirty="0">
                <a:latin typeface="Times New Roman" panose="02020603050405020304" pitchFamily="18" charset="0"/>
              </a:rPr>
              <a:t>反应停止后，</a:t>
            </a:r>
            <a:r>
              <a:rPr lang="zh-CN" altLang="zh-CN" sz="1700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待试管冷却至室温</a:t>
            </a:r>
            <a:r>
              <a:rPr lang="en-US" altLang="zh-CN" sz="1700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zh-CN" sz="1700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约</a:t>
            </a:r>
            <a:r>
              <a:rPr lang="en-US" altLang="zh-CN" sz="1700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  <a:r>
              <a:rPr lang="zh-CN" altLang="zh-CN" sz="1700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分钟</a:t>
            </a:r>
            <a:r>
              <a:rPr lang="en-US" altLang="zh-CN" sz="1700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endParaRPr lang="zh-CN" altLang="en-US" sz="17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3AF75A8-5CF5-490D-A38D-FD66BC888569}"/>
              </a:ext>
            </a:extLst>
          </p:cNvPr>
          <p:cNvSpPr/>
          <p:nvPr/>
        </p:nvSpPr>
        <p:spPr>
          <a:xfrm>
            <a:off x="4658610" y="3627176"/>
            <a:ext cx="4343860" cy="923330"/>
          </a:xfrm>
          <a:prstGeom prst="rect">
            <a:avLst/>
          </a:prstGeom>
          <a:noFill/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zh-CN" kern="100" dirty="0">
                <a:latin typeface="Times New Roman" panose="02020603050405020304" pitchFamily="18" charset="0"/>
              </a:rPr>
              <a:t>移动漏斗，使漏斗内的水面和量气管内的水面相平。读出反应后量气管内水面的位置</a:t>
            </a:r>
            <a:r>
              <a:rPr lang="en-US" altLang="zh-CN" i="1" kern="100" dirty="0">
                <a:latin typeface="Times New Roman" panose="02020603050405020304" pitchFamily="18" charset="0"/>
              </a:rPr>
              <a:t>V</a:t>
            </a:r>
            <a:r>
              <a:rPr lang="en-US" altLang="zh-CN" kern="100" baseline="-25000" dirty="0">
                <a:latin typeface="Times New Roman" panose="02020603050405020304" pitchFamily="18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</a:rPr>
              <a:t>（准确至</a:t>
            </a:r>
            <a:r>
              <a:rPr lang="en-US" altLang="zh-CN" kern="100" dirty="0">
                <a:latin typeface="Times New Roman" panose="02020603050405020304" pitchFamily="18" charset="0"/>
              </a:rPr>
              <a:t>0.01 mL</a:t>
            </a:r>
            <a:r>
              <a:rPr lang="zh-CN" altLang="zh-CN" kern="100" dirty="0">
                <a:latin typeface="Times New Roman" panose="02020603050405020304" pitchFamily="18" charset="0"/>
              </a:rPr>
              <a:t>）</a:t>
            </a:r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3DB3689-EA63-4335-9746-BFCEFF33B4E6}"/>
              </a:ext>
            </a:extLst>
          </p:cNvPr>
          <p:cNvSpPr/>
          <p:nvPr/>
        </p:nvSpPr>
        <p:spPr>
          <a:xfrm>
            <a:off x="4671152" y="2139056"/>
            <a:ext cx="4302366" cy="923330"/>
          </a:xfrm>
          <a:prstGeom prst="rect">
            <a:avLst/>
          </a:prstGeom>
          <a:noFill/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kern="100" dirty="0">
                <a:latin typeface="Times New Roman" panose="02020603050405020304" pitchFamily="18" charset="0"/>
              </a:rPr>
              <a:t>1~2 min </a:t>
            </a:r>
            <a:r>
              <a:rPr lang="zh-CN" altLang="zh-CN" kern="100" dirty="0">
                <a:latin typeface="Times New Roman" panose="02020603050405020304" pitchFamily="18" charset="0"/>
              </a:rPr>
              <a:t>后，再读一次量气管水面位置，若两次读数相同，则表明管内气体温度与室温相同，计算出产生</a:t>
            </a:r>
            <a:r>
              <a:rPr lang="en-US" altLang="zh-CN" kern="100" dirty="0">
                <a:latin typeface="Times New Roman" panose="02020603050405020304" pitchFamily="18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</a:rPr>
              <a:t>的体积</a:t>
            </a:r>
            <a:r>
              <a:rPr lang="en-US" altLang="zh-CN" i="1" kern="100" dirty="0">
                <a:latin typeface="Times New Roman" panose="02020603050405020304" pitchFamily="18" charset="0"/>
              </a:rPr>
              <a:t>V</a:t>
            </a:r>
            <a:r>
              <a:rPr lang="zh-CN" altLang="zh-CN" kern="100" dirty="0">
                <a:latin typeface="Times New Roman" panose="02020603050405020304" pitchFamily="18" charset="0"/>
              </a:rPr>
              <a:t>。</a:t>
            </a:r>
            <a:endParaRPr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2DA2CC3-C063-47A5-9399-61C770B0A79C}"/>
              </a:ext>
            </a:extLst>
          </p:cNvPr>
          <p:cNvSpPr/>
          <p:nvPr/>
        </p:nvSpPr>
        <p:spPr>
          <a:xfrm>
            <a:off x="4640043" y="908052"/>
            <a:ext cx="4302366" cy="646331"/>
          </a:xfrm>
          <a:prstGeom prst="rect">
            <a:avLst/>
          </a:prstGeom>
          <a:noFill/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zh-CN" kern="100" dirty="0">
                <a:solidFill>
                  <a:schemeClr val="tx1"/>
                </a:solidFill>
                <a:latin typeface="Times New Roman" panose="02020603050405020304" pitchFamily="18" charset="0"/>
              </a:rPr>
              <a:t>平行测量三次，记录数据，取平均值。记录实验时的室温</a:t>
            </a:r>
            <a:r>
              <a:rPr lang="en-US" altLang="zh-CN" i="1" kern="100" dirty="0">
                <a:solidFill>
                  <a:schemeClr val="tx1"/>
                </a:solidFill>
                <a:latin typeface="Times New Roman" panose="02020603050405020304" pitchFamily="18" charset="0"/>
              </a:rPr>
              <a:t>t</a:t>
            </a:r>
            <a:r>
              <a:rPr lang="zh-CN" altLang="zh-CN" kern="100" dirty="0">
                <a:solidFill>
                  <a:schemeClr val="tx1"/>
                </a:solidFill>
                <a:latin typeface="Times New Roman" panose="02020603050405020304" pitchFamily="18" charset="0"/>
              </a:rPr>
              <a:t>和大气压</a:t>
            </a:r>
            <a:r>
              <a:rPr lang="en-US" altLang="zh-CN" i="1" kern="100" dirty="0">
                <a:solidFill>
                  <a:schemeClr val="tx1"/>
                </a:solidFill>
                <a:latin typeface="Times New Roman" panose="02020603050405020304" pitchFamily="18" charset="0"/>
              </a:rPr>
              <a:t>P</a:t>
            </a:r>
            <a:r>
              <a:rPr lang="zh-CN" altLang="zh-CN" kern="100" dirty="0">
                <a:solidFill>
                  <a:schemeClr val="tx1"/>
                </a:solidFill>
                <a:latin typeface="Times New Roman" panose="02020603050405020304" pitchFamily="18" charset="0"/>
              </a:rPr>
              <a:t>。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EA47F7D2-8503-4C6B-8199-82C30A4ECAA6}"/>
              </a:ext>
            </a:extLst>
          </p:cNvPr>
          <p:cNvCxnSpPr>
            <a:stCxn id="3" idx="2"/>
          </p:cNvCxnSpPr>
          <p:nvPr/>
        </p:nvCxnSpPr>
        <p:spPr>
          <a:xfrm flipH="1">
            <a:off x="2159306" y="1590198"/>
            <a:ext cx="4267" cy="381597"/>
          </a:xfrm>
          <a:prstGeom prst="straightConnector1">
            <a:avLst/>
          </a:prstGeom>
          <a:ln w="158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1954AFB2-6B72-423B-A80E-1DB194C94726}"/>
              </a:ext>
            </a:extLst>
          </p:cNvPr>
          <p:cNvCxnSpPr>
            <a:cxnSpLocks/>
          </p:cNvCxnSpPr>
          <p:nvPr/>
        </p:nvCxnSpPr>
        <p:spPr>
          <a:xfrm>
            <a:off x="2157468" y="2341058"/>
            <a:ext cx="1" cy="333985"/>
          </a:xfrm>
          <a:prstGeom prst="straightConnector1">
            <a:avLst/>
          </a:prstGeom>
          <a:ln w="158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4FFE2E3D-70AA-4CCE-A0D9-EFEE5E9641E7}"/>
              </a:ext>
            </a:extLst>
          </p:cNvPr>
          <p:cNvCxnSpPr>
            <a:cxnSpLocks/>
          </p:cNvCxnSpPr>
          <p:nvPr/>
        </p:nvCxnSpPr>
        <p:spPr>
          <a:xfrm>
            <a:off x="2143732" y="3344959"/>
            <a:ext cx="0" cy="400752"/>
          </a:xfrm>
          <a:prstGeom prst="straightConnector1">
            <a:avLst/>
          </a:prstGeom>
          <a:ln w="158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EB6A9763-ABCA-4B80-A827-354F5D95B2EE}"/>
              </a:ext>
            </a:extLst>
          </p:cNvPr>
          <p:cNvCxnSpPr>
            <a:cxnSpLocks/>
          </p:cNvCxnSpPr>
          <p:nvPr/>
        </p:nvCxnSpPr>
        <p:spPr>
          <a:xfrm>
            <a:off x="2174324" y="4117348"/>
            <a:ext cx="1" cy="333985"/>
          </a:xfrm>
          <a:prstGeom prst="straightConnector1">
            <a:avLst/>
          </a:prstGeom>
          <a:ln w="158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627AF7B4-76AA-45B9-B535-5BF36C23AB1C}"/>
              </a:ext>
            </a:extLst>
          </p:cNvPr>
          <p:cNvCxnSpPr>
            <a:cxnSpLocks/>
          </p:cNvCxnSpPr>
          <p:nvPr/>
        </p:nvCxnSpPr>
        <p:spPr>
          <a:xfrm>
            <a:off x="2174324" y="5868327"/>
            <a:ext cx="1" cy="333985"/>
          </a:xfrm>
          <a:prstGeom prst="straightConnector1">
            <a:avLst/>
          </a:prstGeom>
          <a:ln w="158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CEBFA4B5-AF91-4A23-8809-461A3117C604}"/>
              </a:ext>
            </a:extLst>
          </p:cNvPr>
          <p:cNvCxnSpPr>
            <a:stCxn id="10" idx="3"/>
          </p:cNvCxnSpPr>
          <p:nvPr/>
        </p:nvCxnSpPr>
        <p:spPr>
          <a:xfrm>
            <a:off x="3985623" y="6405665"/>
            <a:ext cx="685529" cy="0"/>
          </a:xfrm>
          <a:prstGeom prst="straightConnector1">
            <a:avLst/>
          </a:prstGeom>
          <a:ln w="158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52ECD275-D2B7-4086-934F-381E370B9A44}"/>
              </a:ext>
            </a:extLst>
          </p:cNvPr>
          <p:cNvCxnSpPr>
            <a:cxnSpLocks/>
          </p:cNvCxnSpPr>
          <p:nvPr/>
        </p:nvCxnSpPr>
        <p:spPr>
          <a:xfrm flipV="1">
            <a:off x="6792513" y="5377138"/>
            <a:ext cx="20747" cy="479490"/>
          </a:xfrm>
          <a:prstGeom prst="straightConnector1">
            <a:avLst/>
          </a:prstGeom>
          <a:ln w="158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F9076379-EADF-4488-A320-8AD643CAF91F}"/>
              </a:ext>
            </a:extLst>
          </p:cNvPr>
          <p:cNvCxnSpPr>
            <a:stCxn id="13" idx="0"/>
            <a:endCxn id="14" idx="2"/>
          </p:cNvCxnSpPr>
          <p:nvPr/>
        </p:nvCxnSpPr>
        <p:spPr>
          <a:xfrm flipH="1" flipV="1">
            <a:off x="6822335" y="3062386"/>
            <a:ext cx="8205" cy="564790"/>
          </a:xfrm>
          <a:prstGeom prst="straightConnector1">
            <a:avLst/>
          </a:prstGeom>
          <a:ln w="158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0EB8D97C-CE24-4697-B57B-280A4396784E}"/>
              </a:ext>
            </a:extLst>
          </p:cNvPr>
          <p:cNvCxnSpPr>
            <a:cxnSpLocks/>
          </p:cNvCxnSpPr>
          <p:nvPr/>
        </p:nvCxnSpPr>
        <p:spPr>
          <a:xfrm flipH="1" flipV="1">
            <a:off x="6810002" y="4546026"/>
            <a:ext cx="29" cy="475101"/>
          </a:xfrm>
          <a:prstGeom prst="straightConnector1">
            <a:avLst/>
          </a:prstGeom>
          <a:ln w="158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7D2C94BC-08A8-4288-AC0A-6158FB16711C}"/>
              </a:ext>
            </a:extLst>
          </p:cNvPr>
          <p:cNvCxnSpPr/>
          <p:nvPr/>
        </p:nvCxnSpPr>
        <p:spPr>
          <a:xfrm flipH="1" flipV="1">
            <a:off x="6798783" y="1542442"/>
            <a:ext cx="8205" cy="564790"/>
          </a:xfrm>
          <a:prstGeom prst="straightConnector1">
            <a:avLst/>
          </a:prstGeom>
          <a:ln w="158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55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1">
            <a:extLst>
              <a:ext uri="{FF2B5EF4-FFF2-40B4-BE49-F238E27FC236}">
                <a16:creationId xmlns:a16="http://schemas.microsoft.com/office/drawing/2014/main" id="{40FBE86B-8588-4280-BE3A-D55F76F83F3B}"/>
              </a:ext>
            </a:extLst>
          </p:cNvPr>
          <p:cNvSpPr txBox="1"/>
          <p:nvPr/>
        </p:nvSpPr>
        <p:spPr>
          <a:xfrm>
            <a:off x="1158875" y="169958"/>
            <a:ext cx="3164647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dirty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量气管的读数方法</a:t>
            </a:r>
            <a:endParaRPr lang="zh-CN" altLang="zh-CN" sz="2800" b="1" dirty="0">
              <a:solidFill>
                <a:srgbClr val="004299"/>
              </a:solidFill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2C67BB0-C5DD-4CA0-AB59-8080ADAA3E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0" r="20477"/>
          <a:stretch/>
        </p:blipFill>
        <p:spPr>
          <a:xfrm>
            <a:off x="4197274" y="1408392"/>
            <a:ext cx="2683565" cy="291216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DF7E3CD-BE03-43EA-850C-0D1D7609B7C2}"/>
              </a:ext>
            </a:extLst>
          </p:cNvPr>
          <p:cNvSpPr txBox="1"/>
          <p:nvPr/>
        </p:nvSpPr>
        <p:spPr>
          <a:xfrm>
            <a:off x="4197274" y="5052536"/>
            <a:ext cx="268356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/>
              <a:t>读数为：</a:t>
            </a:r>
            <a:r>
              <a:rPr lang="en-US" altLang="zh-CN" sz="2400" dirty="0"/>
              <a:t>0.90mL</a:t>
            </a:r>
            <a:endParaRPr lang="zh-CN" altLang="en-US" sz="24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4568C2F-095D-4E42-A91D-BB703F64A2F2}"/>
              </a:ext>
            </a:extLst>
          </p:cNvPr>
          <p:cNvSpPr/>
          <p:nvPr/>
        </p:nvSpPr>
        <p:spPr>
          <a:xfrm>
            <a:off x="636703" y="4672478"/>
            <a:ext cx="2939675" cy="12945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latin typeface="PingFang SC"/>
              </a:rPr>
              <a:t>无色或浅色溶液，读弯月面下缘最低点的数值，且眼睛与此最低点在同一水平上。</a:t>
            </a:r>
            <a:endParaRPr lang="en-US" altLang="zh-CN" dirty="0">
              <a:solidFill>
                <a:srgbClr val="333333"/>
              </a:solidFill>
              <a:latin typeface="PingFang SC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1B840B5-D225-4FE2-BF6E-A808547B5D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4" t="21756" r="4249" b="13824"/>
          <a:stretch/>
        </p:blipFill>
        <p:spPr>
          <a:xfrm>
            <a:off x="746404" y="1325731"/>
            <a:ext cx="2939675" cy="309252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F9373F2-384C-47E1-8849-4800924EA0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30844" r="32286" b="33945"/>
          <a:stretch/>
        </p:blipFill>
        <p:spPr>
          <a:xfrm>
            <a:off x="8122630" y="1442864"/>
            <a:ext cx="2812820" cy="2858256"/>
          </a:xfrm>
          <a:prstGeom prst="rect">
            <a:avLst/>
          </a:prstGeom>
        </p:spPr>
      </p:pic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BDE58E70-2410-42CA-A105-B1125DB41DC3}"/>
              </a:ext>
            </a:extLst>
          </p:cNvPr>
          <p:cNvCxnSpPr>
            <a:cxnSpLocks/>
          </p:cNvCxnSpPr>
          <p:nvPr/>
        </p:nvCxnSpPr>
        <p:spPr>
          <a:xfrm flipH="1" flipV="1">
            <a:off x="9929191" y="3051313"/>
            <a:ext cx="1017481" cy="3329"/>
          </a:xfrm>
          <a:prstGeom prst="straightConnector1">
            <a:avLst/>
          </a:prstGeom>
          <a:ln w="22225">
            <a:headEnd type="none" w="med" len="med"/>
            <a:tailEnd type="stealth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AD006714-3994-4A05-AEA1-D70688A8D3C7}"/>
              </a:ext>
            </a:extLst>
          </p:cNvPr>
          <p:cNvSpPr txBox="1"/>
          <p:nvPr/>
        </p:nvSpPr>
        <p:spPr>
          <a:xfrm>
            <a:off x="8122631" y="5088939"/>
            <a:ext cx="281282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/>
              <a:t>读数为：</a:t>
            </a:r>
            <a:r>
              <a:rPr lang="en-US" altLang="zh-CN" sz="2400" dirty="0"/>
              <a:t>32.01mL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90470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1">
            <a:extLst>
              <a:ext uri="{FF2B5EF4-FFF2-40B4-BE49-F238E27FC236}">
                <a16:creationId xmlns:a16="http://schemas.microsoft.com/office/drawing/2014/main" id="{40FBE86B-8588-4280-BE3A-D55F76F83F3B}"/>
              </a:ext>
            </a:extLst>
          </p:cNvPr>
          <p:cNvSpPr txBox="1"/>
          <p:nvPr/>
        </p:nvSpPr>
        <p:spPr>
          <a:xfrm>
            <a:off x="1158875" y="169958"/>
            <a:ext cx="3164647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dirty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大气压与温度</a:t>
            </a:r>
            <a:endParaRPr lang="zh-CN" altLang="zh-CN" sz="2800" b="1" dirty="0">
              <a:solidFill>
                <a:srgbClr val="004299"/>
              </a:solidFill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3D67453-A344-4675-8799-5729E143C6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7" r="4592"/>
          <a:stretch/>
        </p:blipFill>
        <p:spPr>
          <a:xfrm>
            <a:off x="859315" y="1016882"/>
            <a:ext cx="5151757" cy="320647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AA9DE7A-DCAB-4AE0-AB97-7B69819C0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116" y="1016881"/>
            <a:ext cx="4843410" cy="320647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099C395-D43F-4AE1-A52B-DB76C8D8577A}"/>
              </a:ext>
            </a:extLst>
          </p:cNvPr>
          <p:cNvSpPr/>
          <p:nvPr/>
        </p:nvSpPr>
        <p:spPr>
          <a:xfrm>
            <a:off x="2741198" y="4757166"/>
            <a:ext cx="1107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气压计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013C509-A55D-43A2-AD1F-FEBAD0D375CF}"/>
              </a:ext>
            </a:extLst>
          </p:cNvPr>
          <p:cNvSpPr/>
          <p:nvPr/>
        </p:nvSpPr>
        <p:spPr>
          <a:xfrm>
            <a:off x="8470823" y="4757166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温度计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B027503-2A65-4BE9-A7D4-0767CE50D58B}"/>
              </a:ext>
            </a:extLst>
          </p:cNvPr>
          <p:cNvSpPr/>
          <p:nvPr/>
        </p:nvSpPr>
        <p:spPr>
          <a:xfrm>
            <a:off x="9157023" y="3139806"/>
            <a:ext cx="1244906" cy="37457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3906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1">
            <a:extLst>
              <a:ext uri="{FF2B5EF4-FFF2-40B4-BE49-F238E27FC236}">
                <a16:creationId xmlns:a16="http://schemas.microsoft.com/office/drawing/2014/main" id="{40FBE86B-8588-4280-BE3A-D55F76F83F3B}"/>
              </a:ext>
            </a:extLst>
          </p:cNvPr>
          <p:cNvSpPr txBox="1"/>
          <p:nvPr/>
        </p:nvSpPr>
        <p:spPr>
          <a:xfrm>
            <a:off x="1362722" y="228200"/>
            <a:ext cx="9737725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eaLnBrk="1" hangingPunct="1"/>
            <a:r>
              <a:rPr lang="zh-CN" altLang="en-US" sz="3200" dirty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rPr>
              <a:t>五</a:t>
            </a:r>
            <a:r>
              <a:rPr lang="zh-CN" altLang="zh-CN" sz="3200" dirty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、</a:t>
            </a:r>
            <a:r>
              <a:rPr lang="zh-CN" altLang="en-US" sz="3200" dirty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数据记录及结果</a:t>
            </a:r>
            <a:endParaRPr lang="zh-CN" altLang="zh-CN" sz="3200" dirty="0">
              <a:solidFill>
                <a:srgbClr val="004299"/>
              </a:solidFill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346913" y="5650626"/>
            <a:ext cx="48846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条中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的质量分数平均值 </a:t>
            </a:r>
            <a:r>
              <a:rPr kumimoji="0" lang="zh-CN" altLang="en-US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126082"/>
              </p:ext>
            </p:extLst>
          </p:nvPr>
        </p:nvGraphicFramePr>
        <p:xfrm>
          <a:off x="1491521" y="1007319"/>
          <a:ext cx="8950035" cy="4596161"/>
        </p:xfrm>
        <a:graphic>
          <a:graphicData uri="http://schemas.openxmlformats.org/drawingml/2006/table">
            <a:tbl>
              <a:tblPr firstRow="1" firstCol="1" lastCol="1" bandRow="1" bandCol="1">
                <a:tableStyleId>{5A111915-BE36-4E01-A7E5-04B1672EAD32}</a:tableStyleId>
              </a:tblPr>
              <a:tblGrid>
                <a:gridCol w="3305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1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1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2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25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实验编号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144000" marT="360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1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zh-CN" sz="2000" b="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条样品质量</a:t>
                      </a:r>
                      <a:r>
                        <a:rPr lang="en-US" sz="2000" b="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m/ g</a:t>
                      </a:r>
                      <a:endParaRPr lang="zh-CN" sz="2000" b="0" kern="100" dirty="0">
                        <a:solidFill>
                          <a:srgbClr val="004299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6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反应前量气管内读数</a:t>
                      </a:r>
                      <a:r>
                        <a:rPr lang="en-US" sz="2000" b="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000" b="0" kern="0" baseline="-2500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b="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mL</a:t>
                      </a:r>
                      <a:endParaRPr lang="zh-CN" sz="2000" b="0" kern="100" dirty="0">
                        <a:solidFill>
                          <a:srgbClr val="004299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7200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3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反应后量气管内读数</a:t>
                      </a:r>
                      <a:r>
                        <a:rPr lang="en-US" sz="2000" b="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000" b="0" kern="0" baseline="-2500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b="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mL</a:t>
                      </a:r>
                      <a:endParaRPr lang="zh-CN" sz="2000" b="0" kern="100" dirty="0">
                        <a:solidFill>
                          <a:srgbClr val="004299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7200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0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zh-CN" sz="2000" b="0" kern="120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置换出的氢气体积</a:t>
                      </a:r>
                      <a:r>
                        <a:rPr lang="en-US" altLang="zh-CN" sz="2000" b="0" kern="120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V/ mL</a:t>
                      </a:r>
                      <a:endParaRPr lang="zh-CN" sz="2000" b="0" kern="100" dirty="0">
                        <a:solidFill>
                          <a:srgbClr val="004299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7200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0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9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zh-CN" sz="2000" b="0" kern="120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氢气的物质的量</a:t>
                      </a:r>
                      <a:r>
                        <a:rPr lang="en-US" altLang="zh-CN" sz="2000" b="0" kern="120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altLang="zh-CN" sz="2000" b="0" kern="1200" dirty="0" err="1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</a:t>
                      </a:r>
                      <a:endParaRPr lang="zh-CN" sz="2000" b="0" kern="100" dirty="0">
                        <a:solidFill>
                          <a:srgbClr val="004299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1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zh-CN" sz="2000" b="0" kern="0" baseline="-2500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大气压</a:t>
                      </a:r>
                      <a:r>
                        <a:rPr lang="en-US" sz="2000" b="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Pa</a:t>
                      </a:r>
                      <a:endParaRPr lang="zh-CN" sz="2000" b="0" kern="100" dirty="0">
                        <a:solidFill>
                          <a:srgbClr val="004299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7200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5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zh-CN" sz="2000" b="0" kern="0" baseline="-2500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室温</a:t>
                      </a:r>
                      <a:r>
                        <a:rPr lang="en-US" sz="2000" b="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zh-CN" sz="2000" b="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℃</a:t>
                      </a:r>
                      <a:endParaRPr lang="zh-CN" sz="2000" b="0" kern="100" dirty="0">
                        <a:solidFill>
                          <a:srgbClr val="004299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67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zh-CN" sz="2000" b="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条中</a:t>
                      </a:r>
                      <a:r>
                        <a:rPr lang="en-US" sz="2000" b="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zh-CN" sz="2000" b="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的质量分数</a:t>
                      </a:r>
                      <a:endParaRPr lang="zh-CN" sz="2000" b="0" kern="100" dirty="0">
                        <a:solidFill>
                          <a:srgbClr val="004299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7200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319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327991" y="170924"/>
            <a:ext cx="341931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600" b="1" dirty="0"/>
              <a:t>水的饱和蒸气压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019345"/>
              </p:ext>
            </p:extLst>
          </p:nvPr>
        </p:nvGraphicFramePr>
        <p:xfrm>
          <a:off x="2413377" y="927600"/>
          <a:ext cx="5418666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61270117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558775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0" dirty="0">
                          <a:solidFill>
                            <a:schemeClr val="bg1"/>
                          </a:solidFill>
                        </a:rPr>
                        <a:t>温度 </a:t>
                      </a:r>
                      <a:r>
                        <a:rPr lang="en-US" altLang="zh-CN" sz="2400" b="0" dirty="0">
                          <a:solidFill>
                            <a:schemeClr val="bg1"/>
                          </a:solidFill>
                        </a:rPr>
                        <a:t>/ </a:t>
                      </a:r>
                      <a:r>
                        <a:rPr lang="en-US" altLang="zh-CN" sz="2400" b="0" baseline="30000" dirty="0" err="1">
                          <a:solidFill>
                            <a:schemeClr val="bg1"/>
                          </a:solidFill>
                        </a:rPr>
                        <a:t>o</a:t>
                      </a:r>
                      <a:r>
                        <a:rPr lang="en-US" altLang="zh-CN" sz="2400" b="0" dirty="0" err="1">
                          <a:solidFill>
                            <a:schemeClr val="bg1"/>
                          </a:solidFill>
                        </a:rPr>
                        <a:t>C</a:t>
                      </a:r>
                      <a:endParaRPr lang="zh-CN" alt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0" dirty="0">
                          <a:solidFill>
                            <a:schemeClr val="bg1"/>
                          </a:solidFill>
                        </a:rPr>
                        <a:t>压力 </a:t>
                      </a:r>
                      <a:r>
                        <a:rPr lang="en-US" altLang="zh-CN" sz="2400" b="0" dirty="0">
                          <a:solidFill>
                            <a:schemeClr val="bg1"/>
                          </a:solidFill>
                        </a:rPr>
                        <a:t>/ kPa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522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15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1.7049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820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16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1.8177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98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17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1.9372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242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18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2.0634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590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19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2.1967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372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20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2.3378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900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21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2.4864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682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22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2.6434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227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23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2.8088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16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24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2.9833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789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25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/>
                        <a:t>3.1672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945497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8261497" y="5480590"/>
            <a:ext cx="264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摘自教材</a:t>
            </a:r>
            <a:r>
              <a:rPr lang="en-US" altLang="zh-CN" dirty="0"/>
              <a:t>183</a:t>
            </a:r>
            <a:r>
              <a:rPr lang="zh-CN" altLang="en-US" dirty="0"/>
              <a:t>页附录表</a:t>
            </a:r>
            <a:r>
              <a:rPr lang="en-US" altLang="zh-CN" dirty="0"/>
              <a:t>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5567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1">
            <a:extLst>
              <a:ext uri="{FF2B5EF4-FFF2-40B4-BE49-F238E27FC236}">
                <a16:creationId xmlns:a16="http://schemas.microsoft.com/office/drawing/2014/main" id="{40FBE86B-8588-4280-BE3A-D55F76F83F3B}"/>
              </a:ext>
            </a:extLst>
          </p:cNvPr>
          <p:cNvSpPr txBox="1"/>
          <p:nvPr/>
        </p:nvSpPr>
        <p:spPr>
          <a:xfrm>
            <a:off x="1242427" y="108403"/>
            <a:ext cx="5270800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rPr>
              <a:t>六、</a:t>
            </a:r>
            <a:r>
              <a:rPr lang="zh-CN" altLang="zh-CN" sz="3200" b="1" dirty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思考题</a:t>
            </a:r>
            <a:r>
              <a:rPr lang="zh-CN" altLang="en-US" sz="3200" b="1" dirty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rPr>
              <a:t>：</a:t>
            </a:r>
            <a:endParaRPr lang="en-US" altLang="zh-CN" sz="3200" b="1" dirty="0">
              <a:solidFill>
                <a:srgbClr val="004299"/>
              </a:solidFill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6105F63-5630-4F72-8319-CFF51AE4AD15}"/>
              </a:ext>
            </a:extLst>
          </p:cNvPr>
          <p:cNvSpPr/>
          <p:nvPr/>
        </p:nvSpPr>
        <p:spPr>
          <a:xfrm>
            <a:off x="1143001" y="1480932"/>
            <a:ext cx="9008417" cy="2792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</a:rPr>
              <a:t>．实验中需要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测定</a:t>
            </a:r>
            <a:r>
              <a:rPr lang="zh-CN" altLang="zh-CN" sz="2400" kern="100" dirty="0">
                <a:latin typeface="Times New Roman" panose="02020603050405020304" pitchFamily="18" charset="0"/>
              </a:rPr>
              <a:t>哪些数据</a:t>
            </a:r>
            <a:r>
              <a:rPr lang="en-US" altLang="zh-CN" sz="2400" kern="100" dirty="0">
                <a:latin typeface="Times New Roman" panose="02020603050405020304" pitchFamily="18" charset="0"/>
              </a:rPr>
              <a:t>? </a:t>
            </a:r>
            <a:endParaRPr lang="zh-CN" altLang="zh-CN" sz="2400" kern="100" dirty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</a:rPr>
              <a:t>．为什么必须检查装置是否漏气</a:t>
            </a:r>
            <a:r>
              <a:rPr lang="en-US" altLang="zh-CN" sz="2400" kern="100" dirty="0">
                <a:latin typeface="Times New Roman" panose="02020603050405020304" pitchFamily="18" charset="0"/>
              </a:rPr>
              <a:t>? </a:t>
            </a:r>
            <a:endParaRPr lang="zh-CN" altLang="zh-CN" sz="2400" kern="100" dirty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</a:rPr>
              <a:t>．在读取量气管中水面读数时，为什么要使水平管中的水面与量气管中的水面相平</a:t>
            </a:r>
            <a:r>
              <a:rPr lang="en-US" altLang="zh-CN" sz="2400" kern="100" dirty="0">
                <a:latin typeface="Times New Roman" panose="02020603050405020304" pitchFamily="18" charset="0"/>
              </a:rPr>
              <a:t>?</a:t>
            </a:r>
            <a:endParaRPr lang="zh-CN" altLang="zh-CN" sz="2400" kern="100" dirty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</a:rPr>
              <a:t>．结果的计算公式如何表达</a:t>
            </a:r>
            <a:r>
              <a:rPr lang="en-US" altLang="zh-CN" sz="2400" kern="100" dirty="0"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51757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>
            <a:extLst>
              <a:ext uri="{FF2B5EF4-FFF2-40B4-BE49-F238E27FC236}">
                <a16:creationId xmlns:a16="http://schemas.microsoft.com/office/drawing/2014/main" id="{3AEAA1E0-1A05-4CCA-9371-84B3282F5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3966" y="786300"/>
            <a:ext cx="5509332" cy="2485773"/>
          </a:xfrm>
          <a:prstGeom prst="rect">
            <a:avLst/>
          </a:prstGeom>
          <a:effectLst>
            <a:reflection blurRad="6350" stA="52000" endA="300" endPos="1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80118C69-678A-4207-99E3-8171B5C4F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2883" y="954224"/>
            <a:ext cx="4056193" cy="2700000"/>
          </a:xfrm>
          <a:prstGeom prst="rect">
            <a:avLst/>
          </a:prstGeom>
          <a:effectLst>
            <a:reflection blurRad="6350" stA="52000" endA="300" endPos="15000" dir="5400000" sy="-100000" algn="bl" rotWithShape="0"/>
          </a:effectLst>
          <a:scene3d>
            <a:camera prst="perspectiveContrastingLeftFacing">
              <a:rot lat="600000" lon="2636332" rev="2148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B09C7388-2827-427E-ADDE-75718CDA7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6583" y="954224"/>
            <a:ext cx="4080963" cy="2700000"/>
          </a:xfrm>
          <a:prstGeom prst="rect">
            <a:avLst/>
          </a:prstGeom>
          <a:effectLst>
            <a:reflection blurRad="6350" stA="52000" endA="300" endPos="15000" dir="5400000" sy="-100000" algn="bl" rotWithShape="0"/>
          </a:effectLst>
          <a:scene3d>
            <a:camera prst="perspectiveContrastingRightFacing">
              <a:rot lat="623785" lon="18963666" rev="12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主标题">
            <a:extLst>
              <a:ext uri="{FF2B5EF4-FFF2-40B4-BE49-F238E27FC236}">
                <a16:creationId xmlns:a16="http://schemas.microsoft.com/office/drawing/2014/main" id="{3B2F70FD-9961-4208-B87D-63E8E327BF2F}"/>
              </a:ext>
            </a:extLst>
          </p:cNvPr>
          <p:cNvSpPr txBox="1"/>
          <p:nvPr/>
        </p:nvSpPr>
        <p:spPr>
          <a:xfrm>
            <a:off x="1982342" y="4063680"/>
            <a:ext cx="82265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spcAft>
                <a:spcPts val="1200"/>
              </a:spcAft>
            </a:pPr>
            <a:r>
              <a:rPr lang="en-US" altLang="zh-CN" sz="3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《</a:t>
            </a:r>
            <a:r>
              <a:rPr lang="zh-CN" altLang="en-US" sz="3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无机及分析化学实验</a:t>
            </a:r>
            <a:r>
              <a:rPr lang="en-US" altLang="zh-CN" sz="3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》</a:t>
            </a:r>
          </a:p>
          <a:p>
            <a:pPr algn="ctr" defTabSz="457200">
              <a:spcAft>
                <a:spcPts val="1200"/>
              </a:spcAft>
            </a:pPr>
            <a:r>
              <a:rPr lang="zh-CN" altLang="en-US" sz="3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无机化学实验部分</a:t>
            </a:r>
            <a:endParaRPr lang="en-US" altLang="zh-CN" sz="36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 defTabSz="457200">
              <a:spcAft>
                <a:spcPts val="1200"/>
              </a:spcAft>
            </a:pPr>
            <a:r>
              <a:rPr lang="zh-CN" altLang="en-US" sz="3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实验中心：张彬</a:t>
            </a:r>
            <a:endParaRPr lang="en-US" altLang="zh-CN" sz="36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C4B2376-F845-4193-AD9C-E2FF053741DE}"/>
              </a:ext>
            </a:extLst>
          </p:cNvPr>
          <p:cNvSpPr/>
          <p:nvPr/>
        </p:nvSpPr>
        <p:spPr>
          <a:xfrm>
            <a:off x="-796" y="-26023"/>
            <a:ext cx="12192796" cy="18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25F05FD-3881-4BC1-96DC-FBDB9773D1B3}"/>
              </a:ext>
            </a:extLst>
          </p:cNvPr>
          <p:cNvSpPr/>
          <p:nvPr/>
        </p:nvSpPr>
        <p:spPr>
          <a:xfrm>
            <a:off x="-796" y="6763680"/>
            <a:ext cx="12192796" cy="18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052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1">
            <a:extLst>
              <a:ext uri="{FF2B5EF4-FFF2-40B4-BE49-F238E27FC236}">
                <a16:creationId xmlns:a16="http://schemas.microsoft.com/office/drawing/2014/main" id="{40FBE86B-8588-4280-BE3A-D55F76F83F3B}"/>
              </a:ext>
            </a:extLst>
          </p:cNvPr>
          <p:cNvSpPr txBox="1"/>
          <p:nvPr/>
        </p:nvSpPr>
        <p:spPr>
          <a:xfrm>
            <a:off x="1158875" y="169958"/>
            <a:ext cx="9737725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lvl="0" eaLnBrk="1" hangingPunct="1"/>
            <a:r>
              <a:rPr lang="zh-CN" altLang="en-US" sz="3200" b="1" dirty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rPr>
              <a:t>选用教材：</a:t>
            </a:r>
            <a:endParaRPr lang="en-US" altLang="zh-CN" sz="3200" b="1" dirty="0">
              <a:solidFill>
                <a:srgbClr val="004299"/>
              </a:solidFill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243" y="858982"/>
            <a:ext cx="3809720" cy="522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82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1">
            <a:extLst>
              <a:ext uri="{FF2B5EF4-FFF2-40B4-BE49-F238E27FC236}">
                <a16:creationId xmlns:a16="http://schemas.microsoft.com/office/drawing/2014/main" id="{40FBE86B-8588-4280-BE3A-D55F76F83F3B}"/>
              </a:ext>
            </a:extLst>
          </p:cNvPr>
          <p:cNvSpPr txBox="1"/>
          <p:nvPr/>
        </p:nvSpPr>
        <p:spPr>
          <a:xfrm>
            <a:off x="1158875" y="169958"/>
            <a:ext cx="9737725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lvl="0" eaLnBrk="1" hangingPunct="1"/>
            <a:r>
              <a:rPr lang="zh-CN" altLang="en-US" sz="3200" b="1" dirty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rPr>
              <a:t>实验室工作规则：</a:t>
            </a:r>
            <a:endParaRPr lang="en-US" altLang="zh-CN" sz="3200" b="1" dirty="0">
              <a:solidFill>
                <a:srgbClr val="004299"/>
              </a:solidFill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8796" y="904855"/>
            <a:ext cx="11534407" cy="5579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latin typeface="+mn-lt"/>
              </a:rPr>
              <a:t>实验前要认真预习，明确实验目的，了解实验的基本原理、方法、步骤、有关基本操作及安全注意事项。</a:t>
            </a:r>
            <a:endParaRPr lang="en-US" altLang="zh-CN" sz="2000" dirty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latin typeface="+mn-lt"/>
              </a:rPr>
              <a:t>遵守实验纪律，不迟到、不早退，保持实验室内安静。</a:t>
            </a:r>
            <a:endParaRPr lang="en-US" altLang="zh-CN" sz="2000" dirty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latin typeface="+mn-lt"/>
              </a:rPr>
              <a:t>实验过程中听从教师指导，正确操作，仔细观察实验现象，及时将实验现象和实验数据如实地记录下来，</a:t>
            </a:r>
            <a:r>
              <a:rPr lang="zh-CN" altLang="en-US" sz="2000" dirty="0">
                <a:solidFill>
                  <a:srgbClr val="FF0000"/>
                </a:solidFill>
                <a:latin typeface="+mn-lt"/>
              </a:rPr>
              <a:t>决不允许伪造数据</a:t>
            </a:r>
            <a:r>
              <a:rPr lang="zh-CN" altLang="en-US" sz="2000" dirty="0">
                <a:latin typeface="+mn-lt"/>
              </a:rPr>
              <a:t>，要养成良好的实验素养和严谨的科学作风。</a:t>
            </a:r>
            <a:endParaRPr lang="en-US" altLang="zh-CN" sz="2000" dirty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latin typeface="+mn-lt"/>
              </a:rPr>
              <a:t>随时保持工作环境的整洁。玻璃仪器和其他仪器应有序摆放。固体废物（如用后的试纸、滤纸和火柴梗等）要倒入垃圾桶，有毒废液应倒人废液桶内，切勿倒入水槽内。</a:t>
            </a:r>
            <a:endParaRPr lang="en-US" altLang="zh-CN" sz="2000" dirty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latin typeface="+mn-lt"/>
              </a:rPr>
              <a:t>用后的仪器要及时清洗，特别是公用仪器，使用后要主动整理、洗净，放回原处。</a:t>
            </a:r>
            <a:endParaRPr lang="en-US" altLang="zh-CN" sz="2000" dirty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latin typeface="+mn-lt"/>
              </a:rPr>
              <a:t>严格遵守使用水、电、气、易燃、易爆及有毒药品等的安全规则，养成节约的良好习惯。</a:t>
            </a:r>
            <a:endParaRPr lang="en-US" altLang="zh-CN" sz="2000" dirty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latin typeface="+mn-lt"/>
              </a:rPr>
              <a:t>遵守实验室的各种制度，爱护药品、仪器。损坏的仪器要填写仪器报损单，按规定进行赔偿。</a:t>
            </a:r>
            <a:endParaRPr lang="en-US" altLang="zh-CN" sz="2000" dirty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latin typeface="+mn-lt"/>
              </a:rPr>
              <a:t>实验后，根据原始记录，要认真分析问题，处理数据，按要求写出报告交给老师。</a:t>
            </a:r>
            <a:endParaRPr lang="en-US" altLang="zh-CN" sz="2000" dirty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000" dirty="0">
                <a:latin typeface="+mn-lt"/>
              </a:rPr>
              <a:t> </a:t>
            </a:r>
            <a:r>
              <a:rPr lang="zh-CN" altLang="en-US" sz="2000" dirty="0">
                <a:latin typeface="+mn-lt"/>
              </a:rPr>
              <a:t>实验结束后，将实验台、仪器和药品架整理干净，</a:t>
            </a:r>
            <a:r>
              <a:rPr lang="zh-CN" altLang="en-US" sz="2000" dirty="0">
                <a:solidFill>
                  <a:srgbClr val="FF0000"/>
                </a:solidFill>
                <a:latin typeface="+mn-lt"/>
              </a:rPr>
              <a:t>值日生</a:t>
            </a:r>
            <a:r>
              <a:rPr lang="zh-CN" altLang="en-US" sz="2000" dirty="0">
                <a:latin typeface="+mn-lt"/>
              </a:rPr>
              <a:t>负责做好整个实验室的清洁工作。</a:t>
            </a:r>
            <a:endParaRPr lang="en-US" altLang="zh-CN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1297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1">
            <a:extLst>
              <a:ext uri="{FF2B5EF4-FFF2-40B4-BE49-F238E27FC236}">
                <a16:creationId xmlns:a16="http://schemas.microsoft.com/office/drawing/2014/main" id="{40FBE86B-8588-4280-BE3A-D55F76F83F3B}"/>
              </a:ext>
            </a:extLst>
          </p:cNvPr>
          <p:cNvSpPr txBox="1"/>
          <p:nvPr/>
        </p:nvSpPr>
        <p:spPr>
          <a:xfrm>
            <a:off x="1186585" y="170379"/>
            <a:ext cx="9737725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lvl="0" eaLnBrk="1" hangingPunct="1"/>
            <a:r>
              <a:rPr lang="zh-CN" altLang="en-US" sz="3200" b="1" dirty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rPr>
              <a:t>无机化学实验：</a:t>
            </a:r>
            <a:endParaRPr lang="en-US" altLang="zh-CN" sz="3200" b="1" dirty="0">
              <a:solidFill>
                <a:srgbClr val="004299"/>
              </a:solidFill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88924" y="1455023"/>
            <a:ext cx="66260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4299"/>
              </a:buClr>
              <a:buFont typeface="+mj-lt"/>
              <a:buAutoNum type="arabicPeriod"/>
            </a:pPr>
            <a:r>
              <a:rPr lang="zh-CN" altLang="zh-CN" sz="2400" b="1" u="wavy" dirty="0"/>
              <a:t>量气法测定镁条中镁的含量</a:t>
            </a:r>
            <a:endParaRPr lang="en-US" altLang="zh-CN" sz="2400" b="1" u="wavy" dirty="0"/>
          </a:p>
          <a:p>
            <a:pPr marL="457200" indent="-457200">
              <a:lnSpc>
                <a:spcPct val="150000"/>
              </a:lnSpc>
              <a:buClr>
                <a:srgbClr val="004299"/>
              </a:buClr>
              <a:buFont typeface="+mj-lt"/>
              <a:buAutoNum type="arabicPeriod"/>
            </a:pPr>
            <a:r>
              <a:rPr lang="zh-CN" altLang="zh-CN" sz="2400" b="1" u="wavy" dirty="0"/>
              <a:t>醋酸离解常数的测定</a:t>
            </a:r>
            <a:endParaRPr lang="en-US" altLang="zh-CN" sz="2400" b="1" u="wavy" dirty="0"/>
          </a:p>
          <a:p>
            <a:pPr marL="457200" indent="-457200">
              <a:lnSpc>
                <a:spcPct val="150000"/>
              </a:lnSpc>
              <a:buClr>
                <a:srgbClr val="004299"/>
              </a:buClr>
              <a:buFont typeface="+mj-lt"/>
              <a:buAutoNum type="arabicPeriod"/>
            </a:pPr>
            <a:r>
              <a:rPr lang="zh-CN" altLang="zh-CN" sz="2400" b="1" u="wavy" dirty="0"/>
              <a:t>硫氰酸铁配位离子配位数的测定</a:t>
            </a:r>
            <a:endParaRPr lang="en-US" altLang="zh-CN" sz="2400" b="1" u="wavy" dirty="0"/>
          </a:p>
          <a:p>
            <a:pPr>
              <a:lnSpc>
                <a:spcPct val="150000"/>
              </a:lnSpc>
              <a:buClr>
                <a:srgbClr val="004299"/>
              </a:buClr>
            </a:pPr>
            <a:endParaRPr lang="en-US" altLang="zh-CN" sz="2400" b="1" u="wavy" dirty="0"/>
          </a:p>
          <a:p>
            <a:pPr>
              <a:lnSpc>
                <a:spcPct val="150000"/>
              </a:lnSpc>
              <a:buClr>
                <a:srgbClr val="004299"/>
              </a:buClr>
            </a:pPr>
            <a:r>
              <a:rPr lang="en-US" altLang="zh-CN" sz="2400" b="1" dirty="0">
                <a:solidFill>
                  <a:srgbClr val="004299"/>
                </a:solidFill>
              </a:rPr>
              <a:t>4.   </a:t>
            </a:r>
            <a:r>
              <a:rPr lang="zh-CN" altLang="zh-CN" sz="2400" b="1" dirty="0"/>
              <a:t>硫酸铜的提纯</a:t>
            </a:r>
            <a:endParaRPr lang="en-US" altLang="zh-CN" sz="2400" b="1" dirty="0"/>
          </a:p>
          <a:p>
            <a:pPr>
              <a:lnSpc>
                <a:spcPct val="150000"/>
              </a:lnSpc>
              <a:buClr>
                <a:srgbClr val="004299"/>
              </a:buClr>
            </a:pPr>
            <a:r>
              <a:rPr lang="en-US" altLang="zh-CN" sz="2400" b="1" dirty="0">
                <a:solidFill>
                  <a:srgbClr val="004299"/>
                </a:solidFill>
              </a:rPr>
              <a:t>5.   </a:t>
            </a:r>
            <a:r>
              <a:rPr lang="zh-CN" altLang="zh-CN" sz="2400" b="1" dirty="0"/>
              <a:t>氯化钠的提纯及食用加碘盐的制备</a:t>
            </a:r>
            <a:endParaRPr lang="zh-CN" altLang="zh-CN" sz="2400" dirty="0"/>
          </a:p>
          <a:p>
            <a:pPr>
              <a:lnSpc>
                <a:spcPct val="150000"/>
              </a:lnSpc>
              <a:buClr>
                <a:srgbClr val="004299"/>
              </a:buClr>
            </a:pPr>
            <a:r>
              <a:rPr lang="en-US" altLang="zh-CN" sz="2400" b="1" dirty="0">
                <a:solidFill>
                  <a:srgbClr val="004299"/>
                </a:solidFill>
              </a:rPr>
              <a:t>6.  </a:t>
            </a:r>
            <a:r>
              <a:rPr lang="zh-CN" altLang="zh-CN" sz="2400" b="1" dirty="0"/>
              <a:t>硫酸亚铁铵的制备</a:t>
            </a:r>
            <a:endParaRPr lang="en-US" altLang="zh-CN" sz="2400" b="1" u="wavy" dirty="0"/>
          </a:p>
        </p:txBody>
      </p:sp>
      <p:sp>
        <p:nvSpPr>
          <p:cNvPr id="10" name="左大括号 9"/>
          <p:cNvSpPr/>
          <p:nvPr/>
        </p:nvSpPr>
        <p:spPr>
          <a:xfrm>
            <a:off x="2531024" y="1630514"/>
            <a:ext cx="297033" cy="1543414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737606" y="1543676"/>
            <a:ext cx="553998" cy="16302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r>
              <a:rPr lang="zh-CN" altLang="en-US" sz="2400" b="1" dirty="0">
                <a:solidFill>
                  <a:srgbClr val="002060"/>
                </a:solidFill>
              </a:rPr>
              <a:t>测定实验类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737606" y="3303633"/>
            <a:ext cx="553998" cy="24413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r>
              <a:rPr lang="zh-CN" altLang="en-US" sz="2400" b="1" dirty="0">
                <a:solidFill>
                  <a:srgbClr val="002060"/>
                </a:solidFill>
              </a:rPr>
              <a:t>提纯制备实验类</a:t>
            </a:r>
          </a:p>
        </p:txBody>
      </p:sp>
      <p:sp>
        <p:nvSpPr>
          <p:cNvPr id="16" name="左大括号 15"/>
          <p:cNvSpPr/>
          <p:nvPr/>
        </p:nvSpPr>
        <p:spPr>
          <a:xfrm>
            <a:off x="2506108" y="3752618"/>
            <a:ext cx="297033" cy="1543414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602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1">
            <a:extLst>
              <a:ext uri="{FF2B5EF4-FFF2-40B4-BE49-F238E27FC236}">
                <a16:creationId xmlns:a16="http://schemas.microsoft.com/office/drawing/2014/main" id="{40FBE86B-8588-4280-BE3A-D55F76F83F3B}"/>
              </a:ext>
            </a:extLst>
          </p:cNvPr>
          <p:cNvSpPr txBox="1"/>
          <p:nvPr/>
        </p:nvSpPr>
        <p:spPr>
          <a:xfrm>
            <a:off x="1158875" y="169958"/>
            <a:ext cx="9737725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lvl="0" eaLnBrk="1" hangingPunct="1"/>
            <a:r>
              <a:rPr lang="zh-CN" altLang="en-US" sz="3200" b="1" dirty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实验课成绩的构成</a:t>
            </a:r>
            <a:endParaRPr lang="en-US" altLang="zh-CN" sz="3200" b="1" dirty="0">
              <a:solidFill>
                <a:srgbClr val="004299"/>
              </a:solidFill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1216707" y="1570311"/>
            <a:ext cx="89567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zh-CN" altLang="en-US" sz="2400" b="1" dirty="0"/>
              <a:t>笔 试</a:t>
            </a:r>
            <a:r>
              <a:rPr lang="zh-CN" altLang="en-US" sz="2400" dirty="0"/>
              <a:t> ：</a:t>
            </a:r>
            <a:endParaRPr lang="en-US" altLang="zh-CN" sz="2400" dirty="0"/>
          </a:p>
          <a:p>
            <a:pPr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p"/>
            </a:pPr>
            <a:r>
              <a:rPr lang="en-US" altLang="zh-CN" sz="2400" dirty="0"/>
              <a:t> </a:t>
            </a:r>
            <a:r>
              <a:rPr lang="zh-CN" altLang="zh-CN" sz="2400" dirty="0"/>
              <a:t>闭卷考试</a:t>
            </a:r>
            <a:r>
              <a:rPr lang="zh-CN" altLang="en-US" sz="2400" dirty="0"/>
              <a:t>（</a:t>
            </a:r>
            <a:r>
              <a:rPr lang="zh-CN" altLang="en-US" sz="2400" dirty="0">
                <a:solidFill>
                  <a:srgbClr val="FF0000"/>
                </a:solidFill>
              </a:rPr>
              <a:t>必须做完全部实验才能参加笔试</a:t>
            </a:r>
            <a:r>
              <a:rPr lang="zh-CN" altLang="en-US" sz="2400" dirty="0"/>
              <a:t>）；</a:t>
            </a:r>
            <a:endParaRPr lang="en-US" altLang="zh-CN" sz="2400" dirty="0"/>
          </a:p>
          <a:p>
            <a:pPr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p"/>
            </a:pPr>
            <a:r>
              <a:rPr lang="zh-CN" altLang="zh-CN" sz="2400" dirty="0"/>
              <a:t>实验书前面的</a:t>
            </a:r>
            <a:r>
              <a:rPr lang="zh-CN" altLang="en-US" sz="2400" dirty="0"/>
              <a:t>基础知识和</a:t>
            </a:r>
            <a:r>
              <a:rPr lang="zh-CN" altLang="zh-CN" sz="2400" dirty="0"/>
              <a:t>安全知识</a:t>
            </a:r>
            <a:r>
              <a:rPr lang="zh-CN" altLang="en-US" sz="2400" dirty="0"/>
              <a:t>（很多需要自己阅读）；</a:t>
            </a:r>
            <a:endParaRPr lang="en-US" altLang="zh-CN" sz="2400" dirty="0"/>
          </a:p>
          <a:p>
            <a:pPr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p"/>
            </a:pPr>
            <a:r>
              <a:rPr lang="zh-CN" altLang="zh-CN" sz="2400" dirty="0"/>
              <a:t>实验涉及到的原理，仪器</a:t>
            </a:r>
            <a:r>
              <a:rPr lang="zh-CN" altLang="en-US" sz="2400" dirty="0"/>
              <a:t>的使用</a:t>
            </a:r>
            <a:r>
              <a:rPr lang="zh-CN" altLang="zh-CN" sz="2400" dirty="0"/>
              <a:t>，操作，数据处理以及思考题</a:t>
            </a:r>
            <a:r>
              <a:rPr lang="zh-CN" altLang="zh-CN" dirty="0"/>
              <a:t>。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158875" y="973725"/>
            <a:ext cx="7410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最终成绩</a:t>
            </a:r>
            <a:r>
              <a:rPr lang="en-US" altLang="zh-CN" sz="2400" dirty="0"/>
              <a:t> </a:t>
            </a:r>
            <a:r>
              <a:rPr lang="zh-CN" altLang="en-US" sz="2400" dirty="0"/>
              <a:t>＝平时成绩</a:t>
            </a:r>
            <a:r>
              <a:rPr lang="en-US" altLang="zh-CN" sz="2400" dirty="0"/>
              <a:t>×70%</a:t>
            </a:r>
            <a:r>
              <a:rPr lang="zh-CN" altLang="en-US" sz="2400" dirty="0"/>
              <a:t>＋期末笔试成绩</a:t>
            </a:r>
            <a:r>
              <a:rPr lang="en-US" altLang="zh-CN" sz="2400" dirty="0"/>
              <a:t>× 30%</a:t>
            </a:r>
            <a:endParaRPr lang="zh-CN" altLang="en-US" sz="2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1283667" y="3943902"/>
            <a:ext cx="7410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平时成绩：每个实验的成绩的总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9744" t="48670" r="29403" b="40689"/>
          <a:stretch/>
        </p:blipFill>
        <p:spPr bwMode="auto">
          <a:xfrm>
            <a:off x="1093611" y="4405567"/>
            <a:ext cx="9079882" cy="133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6967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1">
            <a:extLst>
              <a:ext uri="{FF2B5EF4-FFF2-40B4-BE49-F238E27FC236}">
                <a16:creationId xmlns:a16="http://schemas.microsoft.com/office/drawing/2014/main" id="{40FBE86B-8588-4280-BE3A-D55F76F83F3B}"/>
              </a:ext>
            </a:extLst>
          </p:cNvPr>
          <p:cNvSpPr txBox="1"/>
          <p:nvPr/>
        </p:nvSpPr>
        <p:spPr>
          <a:xfrm>
            <a:off x="1158875" y="169958"/>
            <a:ext cx="9737725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lvl="0" eaLnBrk="1" hangingPunct="1"/>
            <a:r>
              <a:rPr lang="zh-CN" altLang="en-US" sz="3200" b="1" dirty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rPr>
              <a:t>实验报告书写：</a:t>
            </a:r>
            <a:endParaRPr lang="en-US" altLang="zh-CN" sz="3200" b="1" dirty="0">
              <a:solidFill>
                <a:srgbClr val="004299"/>
              </a:solidFill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21" name="图片 20"/>
          <p:cNvPicPr/>
          <p:nvPr/>
        </p:nvPicPr>
        <p:blipFill rotWithShape="1">
          <a:blip r:embed="rId2"/>
          <a:srcRect l="23761" t="27896" r="22862" b="21945"/>
          <a:stretch/>
        </p:blipFill>
        <p:spPr bwMode="auto">
          <a:xfrm>
            <a:off x="1694046" y="985922"/>
            <a:ext cx="7584708" cy="4722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7235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1">
            <a:extLst>
              <a:ext uri="{FF2B5EF4-FFF2-40B4-BE49-F238E27FC236}">
                <a16:creationId xmlns:a16="http://schemas.microsoft.com/office/drawing/2014/main" id="{40FBE86B-8588-4280-BE3A-D55F76F83F3B}"/>
              </a:ext>
            </a:extLst>
          </p:cNvPr>
          <p:cNvSpPr txBox="1"/>
          <p:nvPr/>
        </p:nvSpPr>
        <p:spPr>
          <a:xfrm>
            <a:off x="1158875" y="169958"/>
            <a:ext cx="9737725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lvl="0" eaLnBrk="1" hangingPunct="1"/>
            <a:r>
              <a:rPr lang="zh-CN" altLang="en-US" sz="3200" b="1" dirty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rPr>
              <a:t>实验报告书写：</a:t>
            </a:r>
            <a:endParaRPr lang="en-US" altLang="zh-CN" sz="3200" b="1" dirty="0">
              <a:solidFill>
                <a:srgbClr val="004299"/>
              </a:solidFill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 useBgFill="1">
        <p:nvSpPr>
          <p:cNvPr id="10" name="内容占位符 2"/>
          <p:cNvSpPr txBox="1">
            <a:spLocks/>
          </p:cNvSpPr>
          <p:nvPr/>
        </p:nvSpPr>
        <p:spPr>
          <a:xfrm>
            <a:off x="3718032" y="1209409"/>
            <a:ext cx="4032448" cy="4267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fontAlgn="auto">
              <a:spcAft>
                <a:spcPts val="0"/>
              </a:spcAft>
              <a:buFont typeface="+mj-ea"/>
              <a:buAutoNum type="ea1JpnChsDbPeriod"/>
            </a:pPr>
            <a:r>
              <a:rPr lang="zh-CN" altLang="zh-CN" b="1" dirty="0"/>
              <a:t>实验目的</a:t>
            </a:r>
            <a:endParaRPr lang="en-US" altLang="zh-CN" b="1" dirty="0"/>
          </a:p>
          <a:p>
            <a:pPr marL="571500" indent="-571500" fontAlgn="auto">
              <a:spcAft>
                <a:spcPts val="0"/>
              </a:spcAft>
              <a:buFont typeface="+mj-ea"/>
              <a:buAutoNum type="ea1JpnChsDbPeriod"/>
            </a:pPr>
            <a:r>
              <a:rPr lang="zh-CN" altLang="zh-CN" b="1" dirty="0"/>
              <a:t>实验原理</a:t>
            </a:r>
            <a:endParaRPr lang="en-US" altLang="zh-CN" b="1" dirty="0"/>
          </a:p>
          <a:p>
            <a:pPr marL="571500" indent="-571500" fontAlgn="auto">
              <a:spcAft>
                <a:spcPts val="0"/>
              </a:spcAft>
              <a:buFont typeface="+mj-ea"/>
              <a:buAutoNum type="ea1JpnChsDbPeriod"/>
            </a:pPr>
            <a:r>
              <a:rPr lang="zh-CN" altLang="zh-CN" b="1" dirty="0"/>
              <a:t>实验仪器与药品</a:t>
            </a:r>
            <a:endParaRPr lang="en-US" altLang="zh-CN" b="1" dirty="0"/>
          </a:p>
          <a:p>
            <a:pPr marL="571500" indent="-571500" fontAlgn="auto">
              <a:spcAft>
                <a:spcPts val="0"/>
              </a:spcAft>
              <a:buFont typeface="+mj-ea"/>
              <a:buAutoNum type="ea1JpnChsDbPeriod"/>
            </a:pPr>
            <a:r>
              <a:rPr lang="zh-CN" altLang="zh-CN" b="1" dirty="0">
                <a:solidFill>
                  <a:srgbClr val="FF0000"/>
                </a:solidFill>
              </a:rPr>
              <a:t>实验步骤</a:t>
            </a:r>
            <a:endParaRPr lang="en-US" altLang="zh-CN" b="1" dirty="0">
              <a:solidFill>
                <a:srgbClr val="FF0000"/>
              </a:solidFill>
            </a:endParaRPr>
          </a:p>
          <a:p>
            <a:pPr marL="571500" indent="-571500" fontAlgn="auto">
              <a:spcAft>
                <a:spcPts val="0"/>
              </a:spcAft>
              <a:buFont typeface="+mj-ea"/>
              <a:buAutoNum type="ea1JpnChsDbPeriod"/>
            </a:pPr>
            <a:r>
              <a:rPr lang="zh-CN" altLang="zh-CN" b="1" dirty="0"/>
              <a:t>原始记录</a:t>
            </a:r>
            <a:endParaRPr lang="zh-CN" altLang="zh-CN" dirty="0"/>
          </a:p>
          <a:p>
            <a:pPr marL="571500" indent="-571500" fontAlgn="auto">
              <a:spcAft>
                <a:spcPts val="0"/>
              </a:spcAft>
              <a:buFont typeface="+mj-ea"/>
              <a:buAutoNum type="ea1JpnChsDbPeriod"/>
            </a:pPr>
            <a:r>
              <a:rPr lang="zh-CN" altLang="zh-CN" b="1" dirty="0">
                <a:solidFill>
                  <a:srgbClr val="FF0000"/>
                </a:solidFill>
              </a:rPr>
              <a:t>实验数据处理</a:t>
            </a:r>
            <a:endParaRPr lang="en-US" altLang="zh-CN" b="1" dirty="0">
              <a:solidFill>
                <a:srgbClr val="FF0000"/>
              </a:solidFill>
            </a:endParaRPr>
          </a:p>
          <a:p>
            <a:pPr marL="571500" indent="-571500" fontAlgn="auto">
              <a:spcAft>
                <a:spcPts val="0"/>
              </a:spcAft>
              <a:buFont typeface="+mj-ea"/>
              <a:buAutoNum type="ea1JpnChsDbPeriod"/>
            </a:pPr>
            <a:r>
              <a:rPr lang="zh-CN" altLang="zh-CN" b="1" dirty="0"/>
              <a:t>思考题</a:t>
            </a:r>
            <a:endParaRPr lang="en-US" altLang="zh-CN" b="1" dirty="0"/>
          </a:p>
          <a:p>
            <a:pPr marL="571500" indent="-571500" fontAlgn="auto">
              <a:spcAft>
                <a:spcPts val="0"/>
              </a:spcAft>
              <a:buFont typeface="+mj-ea"/>
              <a:buAutoNum type="ea1JpnChsDbPeriod"/>
            </a:pPr>
            <a:r>
              <a:rPr lang="zh-CN" altLang="zh-CN" b="1" dirty="0"/>
              <a:t>对实验的建议</a:t>
            </a:r>
            <a:endParaRPr lang="zh-CN" altLang="en-US" dirty="0"/>
          </a:p>
        </p:txBody>
      </p:sp>
      <p:sp>
        <p:nvSpPr>
          <p:cNvPr id="11" name="左大括号 10"/>
          <p:cNvSpPr/>
          <p:nvPr/>
        </p:nvSpPr>
        <p:spPr>
          <a:xfrm>
            <a:off x="3357992" y="1281417"/>
            <a:ext cx="432048" cy="2160240"/>
          </a:xfrm>
          <a:prstGeom prst="leftBrace">
            <a:avLst/>
          </a:prstGeom>
          <a:ln w="28575" cmpd="thickThin">
            <a:solidFill>
              <a:srgbClr val="00B05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7"/>
          <p:cNvSpPr txBox="1"/>
          <p:nvPr/>
        </p:nvSpPr>
        <p:spPr>
          <a:xfrm>
            <a:off x="2781928" y="1281417"/>
            <a:ext cx="461665" cy="2016224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r>
              <a:rPr lang="zh-CN" altLang="en-US" b="1" dirty="0"/>
              <a:t>预习需要写的内容</a:t>
            </a:r>
          </a:p>
        </p:txBody>
      </p:sp>
      <p:sp>
        <p:nvSpPr>
          <p:cNvPr id="13" name="TextBox 9"/>
          <p:cNvSpPr txBox="1"/>
          <p:nvPr/>
        </p:nvSpPr>
        <p:spPr>
          <a:xfrm>
            <a:off x="8146524" y="1321607"/>
            <a:ext cx="1944216" cy="12003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实验原理和实验步骤不用完全照抄书，但不能太简略。</a:t>
            </a:r>
          </a:p>
        </p:txBody>
      </p:sp>
      <p:sp>
        <p:nvSpPr>
          <p:cNvPr id="14" name="左大括号 13"/>
          <p:cNvSpPr/>
          <p:nvPr/>
        </p:nvSpPr>
        <p:spPr>
          <a:xfrm>
            <a:off x="3321988" y="3823304"/>
            <a:ext cx="432048" cy="1512168"/>
          </a:xfrm>
          <a:prstGeom prst="leftBrace">
            <a:avLst/>
          </a:prstGeom>
          <a:ln w="28575" cmpd="thickThin">
            <a:solidFill>
              <a:srgbClr val="0070C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2"/>
          <p:cNvSpPr txBox="1"/>
          <p:nvPr/>
        </p:nvSpPr>
        <p:spPr>
          <a:xfrm>
            <a:off x="2788315" y="3600070"/>
            <a:ext cx="461665" cy="2016224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r>
              <a:rPr lang="zh-CN" altLang="en-US" b="1" dirty="0"/>
              <a:t>做完实验后的内容</a:t>
            </a:r>
          </a:p>
        </p:txBody>
      </p:sp>
      <p:sp>
        <p:nvSpPr>
          <p:cNvPr id="16" name="右大括号 15"/>
          <p:cNvSpPr/>
          <p:nvPr/>
        </p:nvSpPr>
        <p:spPr>
          <a:xfrm>
            <a:off x="7411636" y="3787300"/>
            <a:ext cx="576064" cy="1584176"/>
          </a:xfrm>
          <a:prstGeom prst="rightBrac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5"/>
          <p:cNvSpPr txBox="1"/>
          <p:nvPr/>
        </p:nvSpPr>
        <p:spPr>
          <a:xfrm>
            <a:off x="8071211" y="3041545"/>
            <a:ext cx="2160240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当堂记录，不要用铅笔，字迹清晰，不乱涂改。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2788315" y="563596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</a:rPr>
              <a:t>注意：报告的题头部分姓名、班号、日期、室温要写完整</a:t>
            </a:r>
          </a:p>
        </p:txBody>
      </p:sp>
      <p:sp>
        <p:nvSpPr>
          <p:cNvPr id="19" name="右箭头 18"/>
          <p:cNvSpPr/>
          <p:nvPr/>
        </p:nvSpPr>
        <p:spPr>
          <a:xfrm>
            <a:off x="6271011" y="3364616"/>
            <a:ext cx="1728192" cy="216024"/>
          </a:xfrm>
          <a:prstGeom prst="right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8146524" y="4318820"/>
            <a:ext cx="1603399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内容完整，不要雷同。</a:t>
            </a:r>
          </a:p>
        </p:txBody>
      </p:sp>
    </p:spTree>
    <p:extLst>
      <p:ext uri="{BB962C8B-B14F-4D97-AF65-F5344CB8AC3E}">
        <p14:creationId xmlns:p14="http://schemas.microsoft.com/office/powerpoint/2010/main" val="1720962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362722" y="5605414"/>
            <a:ext cx="48846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条中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的质量分数平均值 </a:t>
            </a:r>
            <a:r>
              <a:rPr kumimoji="0" lang="zh-CN" altLang="en-US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79375"/>
              </p:ext>
            </p:extLst>
          </p:nvPr>
        </p:nvGraphicFramePr>
        <p:xfrm>
          <a:off x="1491521" y="1182296"/>
          <a:ext cx="8950035" cy="4294384"/>
        </p:xfrm>
        <a:graphic>
          <a:graphicData uri="http://schemas.openxmlformats.org/drawingml/2006/table">
            <a:tbl>
              <a:tblPr firstRow="1" firstCol="1" lastCol="1" bandRow="1" bandCol="1">
                <a:tableStyleId>{5A111915-BE36-4E01-A7E5-04B1672EAD32}</a:tableStyleId>
              </a:tblPr>
              <a:tblGrid>
                <a:gridCol w="3305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1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1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2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6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实验编号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144000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1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zh-CN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条样品质量</a:t>
                      </a:r>
                      <a:r>
                        <a:rPr lang="en-US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m/ g</a:t>
                      </a:r>
                      <a:endParaRPr lang="zh-CN" sz="2000" kern="100" dirty="0">
                        <a:solidFill>
                          <a:srgbClr val="004299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6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反应前量气管内读数</a:t>
                      </a:r>
                      <a:r>
                        <a:rPr lang="en-US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000" kern="0" baseline="-2500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mL</a:t>
                      </a:r>
                      <a:endParaRPr lang="zh-CN" sz="2000" kern="100" dirty="0">
                        <a:solidFill>
                          <a:srgbClr val="004299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7200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3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反应后量气管内读数</a:t>
                      </a:r>
                      <a:r>
                        <a:rPr lang="en-US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000" kern="0" baseline="-2500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mL</a:t>
                      </a:r>
                      <a:endParaRPr lang="zh-CN" sz="2000" kern="100" dirty="0">
                        <a:solidFill>
                          <a:srgbClr val="004299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7200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0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zh-CN" sz="2000" kern="120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置换出的氢气体积</a:t>
                      </a:r>
                      <a:r>
                        <a:rPr lang="en-US" altLang="zh-CN" sz="2000" kern="120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V/ mL</a:t>
                      </a:r>
                      <a:endParaRPr lang="zh-CN" sz="2000" kern="100" dirty="0">
                        <a:solidFill>
                          <a:srgbClr val="004299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7200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9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zh-CN" sz="2000" kern="120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氢气的物质的量</a:t>
                      </a:r>
                      <a:r>
                        <a:rPr lang="en-US" altLang="zh-CN" sz="2000" kern="120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altLang="zh-CN" sz="2000" kern="1200" dirty="0" err="1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</a:t>
                      </a:r>
                      <a:endParaRPr lang="zh-CN" sz="2000" kern="100" dirty="0">
                        <a:solidFill>
                          <a:srgbClr val="004299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1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zh-CN" sz="2000" kern="0" baseline="-2500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大气压</a:t>
                      </a:r>
                      <a:r>
                        <a:rPr lang="en-US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Pa</a:t>
                      </a:r>
                      <a:endParaRPr lang="zh-CN" sz="2000" kern="100" dirty="0">
                        <a:solidFill>
                          <a:srgbClr val="004299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7200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5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zh-CN" sz="2000" kern="0" baseline="-2500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室温</a:t>
                      </a:r>
                      <a:r>
                        <a:rPr lang="en-US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zh-CN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℃</a:t>
                      </a:r>
                      <a:endParaRPr lang="zh-CN" sz="2000" kern="100" dirty="0">
                        <a:solidFill>
                          <a:srgbClr val="004299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67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zh-CN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条中</a:t>
                      </a:r>
                      <a:r>
                        <a:rPr lang="en-US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zh-CN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的质量分数</a:t>
                      </a:r>
                      <a:endParaRPr lang="zh-CN" sz="2000" kern="100" dirty="0">
                        <a:solidFill>
                          <a:srgbClr val="004299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7200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362722" y="0"/>
            <a:ext cx="341632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实验结果及数据处理</a:t>
            </a:r>
            <a:endParaRPr lang="en-US" altLang="zh-CN" sz="2800" b="1" dirty="0">
              <a:solidFill>
                <a:srgbClr val="FF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196917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主题​​">
  <a:themeElements>
    <a:clrScheme name="哈工大视觉规范手册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004299"/>
      </a:accent1>
      <a:accent2>
        <a:srgbClr val="C4181F"/>
      </a:accent2>
      <a:accent3>
        <a:srgbClr val="21811D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">
      <a:majorFont>
        <a:latin typeface="微软雅黑"/>
        <a:ea typeface="方正正大黑简体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10549</TotalTime>
  <Words>1245</Words>
  <Application>Microsoft Office PowerPoint</Application>
  <PresentationFormat>宽屏</PresentationFormat>
  <Paragraphs>183</Paragraphs>
  <Slides>19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5" baseType="lpstr">
      <vt:lpstr>PingFang SC</vt:lpstr>
      <vt:lpstr>等线</vt:lpstr>
      <vt:lpstr>方正粗黑宋简体</vt:lpstr>
      <vt:lpstr>方正正大黑简体</vt:lpstr>
      <vt:lpstr>黑体</vt:lpstr>
      <vt:lpstr>华文彩云</vt:lpstr>
      <vt:lpstr>华文行楷</vt:lpstr>
      <vt:lpstr>宋体</vt:lpstr>
      <vt:lpstr>微软雅黑</vt:lpstr>
      <vt:lpstr>微软雅黑</vt:lpstr>
      <vt:lpstr>Arial</vt:lpstr>
      <vt:lpstr>Calibri</vt:lpstr>
      <vt:lpstr>Times New Roman</vt:lpstr>
      <vt:lpstr>Wingdings</vt:lpstr>
      <vt:lpstr>1_Office 主题​​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cancer wang</dc:creator>
  <cp:lastModifiedBy>Administrator</cp:lastModifiedBy>
  <cp:revision>918</cp:revision>
  <dcterms:created xsi:type="dcterms:W3CDTF">2014-05-20T03:41:11Z</dcterms:created>
  <dcterms:modified xsi:type="dcterms:W3CDTF">2021-09-24T23:31:45Z</dcterms:modified>
</cp:coreProperties>
</file>