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3"/>
  </p:notesMasterIdLst>
  <p:handoutMasterIdLst>
    <p:handoutMasterId r:id="rId14"/>
  </p:handoutMasterIdLst>
  <p:sldIdLst>
    <p:sldId id="302" r:id="rId2"/>
    <p:sldId id="482" r:id="rId3"/>
    <p:sldId id="506" r:id="rId4"/>
    <p:sldId id="517" r:id="rId5"/>
    <p:sldId id="504" r:id="rId6"/>
    <p:sldId id="512" r:id="rId7"/>
    <p:sldId id="507" r:id="rId8"/>
    <p:sldId id="505" r:id="rId9"/>
    <p:sldId id="514" r:id="rId10"/>
    <p:sldId id="527" r:id="rId11"/>
    <p:sldId id="515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 userDrawn="1">
          <p15:clr>
            <a:srgbClr val="A4A3A4"/>
          </p15:clr>
        </p15:guide>
        <p15:guide id="5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FF"/>
    <a:srgbClr val="376092"/>
    <a:srgbClr val="004299"/>
    <a:srgbClr val="FF0000"/>
    <a:srgbClr val="416898"/>
    <a:srgbClr val="6DA8FF"/>
    <a:srgbClr val="953735"/>
    <a:srgbClr val="5A95A5"/>
    <a:srgbClr val="739BCD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21834" autoAdjust="0"/>
    <p:restoredTop sz="93800" autoAdjust="0"/>
  </p:normalViewPr>
  <p:slideViewPr>
    <p:cSldViewPr snapToGrid="0">
      <p:cViewPr varScale="1">
        <p:scale>
          <a:sx n="114" d="100"/>
          <a:sy n="114" d="100"/>
        </p:scale>
        <p:origin x="-228" y="-96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3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12D2C3D-7C3B-4129-85CC-9E42ABAEF46C}" type="datetimeFigureOut">
              <a:rPr lang="zh-CN" altLang="en-US"/>
              <a:pPr>
                <a:defRPr/>
              </a:pPr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47C584D-CD2F-4DF5-B89D-0E80B7CCF0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893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545DF59-BF4B-444F-81C6-BF00EAF799C1}" type="datetimeFigureOut">
              <a:rPr lang="zh-CN" altLang="en-US"/>
              <a:pPr>
                <a:defRPr/>
              </a:pPr>
              <a:t>2023/7/27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49ECB1-1322-42B8-A51B-B2A29C832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4403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0371B6-467B-4D40-BCA9-E4E145E1A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A25C334-17F7-4BF5-A66F-DFD95E5BD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7B0E5A-8F5D-4E40-BB8B-C8DE7A2F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719CDD-8BF5-4C25-9F94-E138E9D2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AEBEE68-E136-42A5-BD57-A4B8C71A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B9A3665-BDB0-491D-B95F-A756371E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483DF03-04F5-41FE-AF2F-564480D2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97510-BC16-4CBF-8305-316A96A7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B93DE7B-23D5-4E82-988B-93213365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CA94B58-59F2-4F12-ADC9-4C5EC7BB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96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7E7711F-E41E-4EF7-8688-0F07E62E1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E9EE881-857F-4AFF-B775-8CDC91593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E169589-D575-4E34-8557-BBEDB26B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FE2E28-9667-4F1F-9159-251671B92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6547EE-D713-4207-AF38-C0D70A00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209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420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319235-017F-4A3D-8DCD-B204C3EF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82940CE-711F-4212-A48C-E3529FB0F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610A90-12F1-41FA-A780-C73E226A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6BC720-A2A6-4038-A31F-6E2CA8F0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4CF190-BB0F-468C-BAEA-F2E37B74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1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E22C5C-AFDA-4A2D-9CF6-B2E44538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16805A2-4BB0-46DA-8A25-DC902D375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7BE3447-FA2E-4AE1-907F-D80F8348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4B0B60-F7C8-437E-8CC9-812AAF82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91E95F-78C5-467C-9598-20FF234A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1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94CDDB1-9D13-4928-A6D3-06CED93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4292F71-BDC4-4416-8140-88A4EF032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A5A908A-D3B6-494C-A22C-692E35D49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3E7EB9D-16A8-4D42-998C-73A82E3C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5862FF3-0EC8-4AA7-8C55-EB1ABEFF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6F11D2-2DED-463B-8801-B3B879EA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40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FFCA6A-D789-49E0-960A-63C055AB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4BA3C2-9AFE-4C27-AF2A-3529ADF6B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570B2DD-E3C7-4D50-8160-2E1362088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940A554-B68C-4FC8-89CE-29D7C6D6C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2AEB90E-49AD-4EA9-A09B-802B755DE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BC9610B-E8E9-4B36-BED2-6BE9A8C0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D18E1AA-00C5-47BE-B093-842E3CE0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D502419-0912-44BE-9AE6-E6BD713B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91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CDC3B5-7F6F-412D-B319-BB525C92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F21A51C-7949-4E21-8146-626D5BDE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DE6ED31-EC52-40C8-A6BE-BD20F187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34E28C9-8404-4F01-9898-62431D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8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D53D209-18B2-4CFA-B962-D1907E4D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462EE739-F6AF-4FA9-B295-B05AF958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2DF0208-9DF3-4C4C-A5EC-84CF5D16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xmlns="" id="{868A6EFB-1187-46CC-81F2-CD291039947F}"/>
              </a:ext>
            </a:extLst>
          </p:cNvPr>
          <p:cNvSpPr/>
          <p:nvPr userDrawn="1"/>
        </p:nvSpPr>
        <p:spPr>
          <a:xfrm>
            <a:off x="379706" y="14288"/>
            <a:ext cx="686976" cy="678890"/>
          </a:xfrm>
          <a:prstGeom prst="parallelogram">
            <a:avLst>
              <a:gd name="adj" fmla="val 4670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9676606" y="6382328"/>
            <a:ext cx="2439987" cy="369888"/>
            <a:chOff x="2113" y="3968"/>
            <a:chExt cx="1537" cy="233"/>
          </a:xfrm>
        </p:grpSpPr>
        <p:pic>
          <p:nvPicPr>
            <p:cNvPr id="7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0859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F59FCE-8B4E-4284-ABF9-E4978F3E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5C2E246-1093-4774-B206-1F8AA9AA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506A530-209A-4F61-8C45-E07FDFAE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7BADE79-E5A9-46ED-89E3-19A983D7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F38FDCF-F3EE-46A7-8B7C-C6EEDCE5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4A8FB68-DF0B-40BE-B1AF-871900D7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93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EFCF8B-8282-4A76-9015-B30B5479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5C6C4E7-9442-4BE6-A589-C0777CC8A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626E444-6EA1-42C6-947A-2507B695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BE72735-1A98-416E-A99C-6DBC12AD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6722D5D-B6C4-4B0D-9B8F-0592FC78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419ECC2-5FFE-4D1B-8D18-3707D518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45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E657840-D95E-48DF-8F5B-AA5CF0A8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63B4E9-D5D0-4A5B-8A2A-081D1595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35B48AC-1863-49EA-B799-B3F1F5574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D828DFA-110F-4A2C-905F-D09F3257D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9AAFB3B-CBB9-4B05-9958-6CE114997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75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7B46D85-C141-4F9D-97BE-76D1B42C02F0}"/>
              </a:ext>
            </a:extLst>
          </p:cNvPr>
          <p:cNvSpPr txBox="1"/>
          <p:nvPr/>
        </p:nvSpPr>
        <p:spPr>
          <a:xfrm>
            <a:off x="206789" y="1499981"/>
            <a:ext cx="10368446" cy="4868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>
                <a:latin typeface="+mn-lt"/>
                <a:ea typeface="+mn-ea"/>
              </a:rPr>
              <a:t>进入教室的同学请尽快整理好个人用品准备实验！</a:t>
            </a:r>
            <a:endParaRPr lang="en-US" altLang="zh-CN" sz="3200" b="1" dirty="0">
              <a:latin typeface="+mn-lt"/>
              <a:ea typeface="+mn-ea"/>
            </a:endParaRPr>
          </a:p>
          <a:p>
            <a:pPr marL="457200" indent="-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>
                <a:latin typeface="+mn-lt"/>
                <a:ea typeface="+mn-ea"/>
              </a:rPr>
              <a:t>到实验室左侧边台取：（每两个同学）</a:t>
            </a:r>
            <a:r>
              <a:rPr lang="en-US" altLang="zh-CN" sz="3200" b="1" dirty="0">
                <a:latin typeface="+mn-lt"/>
                <a:ea typeface="+mn-ea"/>
              </a:rPr>
              <a:t>1</a:t>
            </a:r>
            <a:r>
              <a:rPr lang="zh-CN" altLang="en-US" sz="3200" b="1" dirty="0">
                <a:latin typeface="+mn-lt"/>
                <a:ea typeface="+mn-ea"/>
              </a:rPr>
              <a:t>个烧杯、</a:t>
            </a:r>
            <a:r>
              <a:rPr lang="en-US" altLang="zh-CN" sz="3200" b="1" dirty="0">
                <a:latin typeface="+mn-lt"/>
                <a:ea typeface="+mn-ea"/>
              </a:rPr>
              <a:t>1</a:t>
            </a:r>
            <a:r>
              <a:rPr lang="zh-CN" altLang="en-US" sz="3200" b="1" dirty="0">
                <a:latin typeface="+mn-lt"/>
                <a:ea typeface="+mn-ea"/>
              </a:rPr>
              <a:t>支试管、</a:t>
            </a:r>
            <a:r>
              <a:rPr lang="en-US" altLang="zh-CN" sz="3200" b="1" dirty="0">
                <a:latin typeface="+mn-lt"/>
                <a:ea typeface="+mn-ea"/>
              </a:rPr>
              <a:t>1</a:t>
            </a:r>
            <a:r>
              <a:rPr lang="zh-CN" altLang="en-US" sz="3200" b="1" dirty="0">
                <a:latin typeface="+mn-lt"/>
                <a:ea typeface="+mn-ea"/>
              </a:rPr>
              <a:t>个漏斗；</a:t>
            </a:r>
            <a:endParaRPr lang="en-US" altLang="zh-CN" sz="3200" b="1" dirty="0">
              <a:latin typeface="+mn-lt"/>
              <a:ea typeface="+mn-ea"/>
            </a:endParaRPr>
          </a:p>
          <a:p>
            <a:pPr marL="457200" indent="-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>
                <a:latin typeface="+mn-lt"/>
                <a:ea typeface="+mn-ea"/>
              </a:rPr>
              <a:t>洗涤实验所需玻璃仪器：小烧杯、锥形瓶、滴定管。</a:t>
            </a:r>
            <a:endParaRPr lang="en-US" altLang="zh-CN" sz="3200" b="1" dirty="0">
              <a:latin typeface="+mn-lt"/>
              <a:ea typeface="+mn-ea"/>
            </a:endParaRP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*所有需要清洗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干净后使用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。</a:t>
            </a:r>
          </a:p>
        </p:txBody>
      </p:sp>
      <p:sp>
        <p:nvSpPr>
          <p:cNvPr id="5123" name="文本框 2">
            <a:extLst>
              <a:ext uri="{FF2B5EF4-FFF2-40B4-BE49-F238E27FC236}">
                <a16:creationId xmlns:a16="http://schemas.microsoft.com/office/drawing/2014/main" xmlns="" id="{592DFEF4-4E93-45A6-8351-31AE12B5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587375"/>
            <a:ext cx="32305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请 注 意 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62722" y="5605414"/>
            <a:ext cx="4884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条中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的质量分数平均值 </a:t>
            </a:r>
            <a:r>
              <a:rPr kumimoji="0" lang="zh-CN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5254273"/>
              </p:ext>
            </p:extLst>
          </p:nvPr>
        </p:nvGraphicFramePr>
        <p:xfrm>
          <a:off x="1491521" y="1007319"/>
          <a:ext cx="8950035" cy="4294384"/>
        </p:xfrm>
        <a:graphic>
          <a:graphicData uri="http://schemas.openxmlformats.org/drawingml/2006/table">
            <a:tbl>
              <a:tblPr firstRow="1" firstCol="1" lastCol="1" bandRow="1" bandCol="1">
                <a:tableStyleId>{5A111915-BE36-4E01-A7E5-04B1672EAD32}</a:tableStyleId>
              </a:tblPr>
              <a:tblGrid>
                <a:gridCol w="3305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1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1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2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6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实验编号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14400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条样品质量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 g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反应前量气管内读数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反应后量气管内读数</a:t>
                      </a:r>
                      <a:r>
                        <a:rPr lang="en-US" sz="2000" ker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kern="0" baseline="-2500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置换出的氢气体积</a:t>
                      </a:r>
                      <a:r>
                        <a:rPr lang="en-US" altLang="zh-CN" sz="200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氢气的物质的量</a:t>
                      </a:r>
                      <a:r>
                        <a:rPr lang="en-US" altLang="zh-CN" sz="200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2000" kern="1200" dirty="0" err="1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大气压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Pa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室温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℃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6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条中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的质量分数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362722" y="0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实验结果及数据处理</a:t>
            </a:r>
            <a:endParaRPr lang="en-US" altLang="zh-CN" sz="28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96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682" y="0"/>
            <a:ext cx="7035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</a:rPr>
              <a:t>制备实验类：</a:t>
            </a:r>
            <a:r>
              <a:rPr lang="zh-CN" altLang="en-US" sz="2400" b="1" u="wavy" dirty="0"/>
              <a:t>氯化钠的提纯</a:t>
            </a:r>
            <a:endParaRPr lang="en-US" altLang="zh-CN" sz="2400" b="1" u="wavy" dirty="0"/>
          </a:p>
        </p:txBody>
      </p:sp>
      <p:sp>
        <p:nvSpPr>
          <p:cNvPr id="9" name="文本框 8"/>
          <p:cNvSpPr txBox="1"/>
          <p:nvPr/>
        </p:nvSpPr>
        <p:spPr>
          <a:xfrm>
            <a:off x="756220" y="698095"/>
            <a:ext cx="4203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实验结果及数据处理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FC126AB-78E3-4598-B701-69E027A0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90" y="1436759"/>
            <a:ext cx="99155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3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3AEAA1E0-1A05-4CCA-9371-84B3282F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53966" y="786300"/>
            <a:ext cx="5509332" cy="2485773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0118C69-678A-4207-99E3-8171B5C4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02883" y="954224"/>
            <a:ext cx="405619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LeftFacing">
              <a:rot lat="600000" lon="2636332" rev="214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B09C7388-2827-427E-ADDE-75718CDA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66583" y="954224"/>
            <a:ext cx="408096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RightFacing">
              <a:rot lat="623785" lon="18963666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主标题">
            <a:extLst>
              <a:ext uri="{FF2B5EF4-FFF2-40B4-BE49-F238E27FC236}">
                <a16:creationId xmlns:a16="http://schemas.microsoft.com/office/drawing/2014/main" xmlns="" id="{3B2F70FD-9961-4208-B87D-63E8E327BF2F}"/>
              </a:ext>
            </a:extLst>
          </p:cNvPr>
          <p:cNvSpPr txBox="1"/>
          <p:nvPr/>
        </p:nvSpPr>
        <p:spPr>
          <a:xfrm>
            <a:off x="1982342" y="4063680"/>
            <a:ext cx="822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无机化学实验课程介绍</a:t>
            </a:r>
            <a:endParaRPr lang="en-US" altLang="zh-CN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defTabSz="457200">
              <a:spcAft>
                <a:spcPts val="1200"/>
              </a:spcAft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实验中心：张彬</a:t>
            </a:r>
            <a:endParaRPr lang="en-US" altLang="zh-CN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defTabSz="457200">
              <a:spcAft>
                <a:spcPts val="1200"/>
              </a:spcAft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电话：</a:t>
            </a: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15846505651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3C4B2376-F845-4193-AD9C-E2FF053741DE}"/>
              </a:ext>
            </a:extLst>
          </p:cNvPr>
          <p:cNvSpPr/>
          <p:nvPr/>
        </p:nvSpPr>
        <p:spPr>
          <a:xfrm>
            <a:off x="-796" y="-26023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25F05FD-3881-4BC1-96DC-FBDB9773D1B3}"/>
              </a:ext>
            </a:extLst>
          </p:cNvPr>
          <p:cNvSpPr/>
          <p:nvPr/>
        </p:nvSpPr>
        <p:spPr>
          <a:xfrm>
            <a:off x="-796" y="6763680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05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xmlns="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实验室安全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8552" y="1025108"/>
            <a:ext cx="1171831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学生进入实验室必须身着白大褂，严禁吸烟、饮食，实验结束后，切断水、电、煤气，关好门窗，方可离开。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浓酸、浓碱具有强烈的腐蚀性，切勿溅在皮肤和衣服上。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使用浓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时，均应在通风橱中操作，如不小心溅到皮肤和眼睛里，应立即用大量清水冲洗，然后用质量分数为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NaHCO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溶液或质量分数为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的硼酸溶液冲洗，最后再用清水冲洗干净。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稀释浓酸（特别是浓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应将浓酸慢慢倒入水中，并不断搅拌，切勿将水倒人浓酸中。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汞盐、砷化物、氰化物、钡盐等剧毒药品，使用时应特别小心。氰化物不能接触酸，因为能够产生剧毒的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不要将废纸屑、固体物、玻璃碎片等扔在水槽内，以免堵塞下水道，将其倒入垃圾桶内，保持水槽清洁。废酸或废碱等倒入废液缸内，不能倒入水槽中，以免腐蚀下水道。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使用电器设备时应特别细心，切不可用湿手开启电器开关，漏电仪器不要使用，以免触电。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过程中万一发生起火，不要惊慌，应根据起火原因进行针对性灭火。例如，电器着火，不要用水冲，以防触电，应使用干粉灭火器；酒精液体着火，可用水浇灭；汽油、乙醚等有机溶剂着火，用砂土扑灭，绝不能用水浇；衣服着火，切忌奔跑，应就地滚动，或用湿东西在身上抽打灭火。发生烫伤，可在烫伤处抹烫伤软膏，严重者应立即送医院治疗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实验完毕后，离开实验室前，必须关闭实验室内的电闸、水阀和煤气阀。</a:t>
            </a:r>
          </a:p>
        </p:txBody>
      </p:sp>
    </p:spTree>
    <p:extLst>
      <p:ext uri="{BB962C8B-B14F-4D97-AF65-F5344CB8AC3E}">
        <p14:creationId xmlns:p14="http://schemas.microsoft.com/office/powerpoint/2010/main" xmlns="" val="168132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xmlns="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实验室工作规则：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875" y="870030"/>
            <a:ext cx="11810249" cy="511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实验前要预习，明确实验目的，了解实验的基本原理、方法、步骤、有关基本操作及安全注意事项。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遵守实验纪律，不迟到、不早退，保持实验室内安静。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实验过程中听从教师指导，正确操作，仔细观察实验现象，及时将实验现象和实验数据如实地记录下来，</a:t>
            </a:r>
            <a:r>
              <a:rPr lang="zh-CN" altLang="en-US" sz="2000" dirty="0">
                <a:solidFill>
                  <a:srgbClr val="FF0000"/>
                </a:solidFill>
              </a:rPr>
              <a:t>决不允许伪造数据</a:t>
            </a:r>
            <a:r>
              <a:rPr lang="zh-CN" altLang="en-US" sz="2000" dirty="0"/>
              <a:t>，要养成良好的实验素养和严谨的科学作风。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随时保持工作环境的整洁。玻璃仪器和其他仪器应有序摆放。固体废物要倒入垃圾桶，有毒废液应倒人废液桶内，切勿倒入水槽内。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用后的仪器要及时清洗，特别是公用仪器，使用后要主动整理、洗净，放回原处。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严格遵守使用水、电、气、易燃、易爆及有毒药品等的安全规则，养成节约的良好习惯。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遵守实验室的各种制度，爱护药品、仪器。损坏的仪器要填写仪器报损单，按规定进行赔偿。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实验后，根据原始记录，要认真分析问题，处理数据，按要求写出报告交给老师。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/>
              <a:t> </a:t>
            </a:r>
            <a:r>
              <a:rPr lang="zh-CN" altLang="en-US" sz="2000" dirty="0"/>
              <a:t>实验结束后，将实验台、仪器和药品架整理干净，</a:t>
            </a:r>
            <a:r>
              <a:rPr lang="zh-CN" altLang="en-US" sz="2000" dirty="0">
                <a:solidFill>
                  <a:srgbClr val="FF0000"/>
                </a:solidFill>
              </a:rPr>
              <a:t>值日生</a:t>
            </a:r>
            <a:r>
              <a:rPr lang="zh-CN" altLang="en-US" sz="2000" dirty="0"/>
              <a:t>负责做好整个实验室的清洁工作。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xmlns="" val="212129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xmlns="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实验课成绩的构成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216707" y="1570311"/>
            <a:ext cx="8956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zh-CN" altLang="en-US" sz="2400" b="1" dirty="0"/>
              <a:t>笔 试</a:t>
            </a:r>
            <a:r>
              <a:rPr lang="zh-CN" altLang="en-US" sz="2400" dirty="0"/>
              <a:t> ：</a:t>
            </a:r>
            <a:endParaRPr lang="en-US" altLang="zh-CN" sz="2400" dirty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p"/>
            </a:pPr>
            <a:r>
              <a:rPr lang="en-US" altLang="zh-CN" sz="2400" dirty="0"/>
              <a:t> </a:t>
            </a:r>
            <a:r>
              <a:rPr lang="zh-CN" altLang="zh-CN" sz="2400" dirty="0"/>
              <a:t>闭卷考试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p"/>
            </a:pPr>
            <a:r>
              <a:rPr lang="zh-CN" altLang="zh-CN" sz="2400" dirty="0"/>
              <a:t>实验</a:t>
            </a:r>
            <a:r>
              <a:rPr lang="zh-CN" altLang="en-US" sz="2400" dirty="0"/>
              <a:t>上篇</a:t>
            </a:r>
            <a:r>
              <a:rPr lang="zh-CN" altLang="zh-CN" sz="2400" dirty="0"/>
              <a:t>的</a:t>
            </a:r>
            <a:r>
              <a:rPr lang="zh-CN" altLang="en-US" sz="2400" dirty="0"/>
              <a:t>基础知识和</a:t>
            </a:r>
            <a:r>
              <a:rPr lang="zh-CN" altLang="zh-CN" sz="2400" dirty="0"/>
              <a:t>安全知识</a:t>
            </a:r>
            <a:r>
              <a:rPr lang="zh-CN" altLang="en-US" sz="2400" dirty="0"/>
              <a:t>（很多需要自己阅读）；</a:t>
            </a:r>
            <a:endParaRPr lang="en-US" altLang="zh-CN" sz="2400" dirty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p"/>
            </a:pPr>
            <a:r>
              <a:rPr lang="zh-CN" altLang="zh-CN" sz="2400" dirty="0"/>
              <a:t>实验涉及到的原理，仪器</a:t>
            </a:r>
            <a:r>
              <a:rPr lang="zh-CN" altLang="en-US" sz="2400" dirty="0"/>
              <a:t>的使用</a:t>
            </a:r>
            <a:r>
              <a:rPr lang="zh-CN" altLang="zh-CN" sz="2400" dirty="0"/>
              <a:t>，操作，数据处理以及思考题</a:t>
            </a:r>
            <a:r>
              <a:rPr lang="zh-CN" altLang="zh-CN" dirty="0"/>
              <a:t>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158875" y="973725"/>
            <a:ext cx="741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最终成绩</a:t>
            </a:r>
            <a:r>
              <a:rPr lang="en-US" altLang="zh-CN" sz="2400" dirty="0"/>
              <a:t> </a:t>
            </a:r>
            <a:r>
              <a:rPr lang="zh-CN" altLang="en-US" sz="2400" dirty="0"/>
              <a:t>＝平时成绩</a:t>
            </a:r>
            <a:r>
              <a:rPr lang="en-US" altLang="zh-CN" sz="2400" dirty="0"/>
              <a:t>×70%</a:t>
            </a:r>
            <a:r>
              <a:rPr lang="zh-CN" altLang="en-US" sz="2400" dirty="0"/>
              <a:t>＋期末笔试成绩</a:t>
            </a:r>
            <a:r>
              <a:rPr lang="en-US" altLang="zh-CN" sz="2400" dirty="0"/>
              <a:t>× 30%</a:t>
            </a:r>
            <a:endParaRPr lang="zh-CN" alt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744" t="48670" r="29403" b="40689"/>
          <a:stretch/>
        </p:blipFill>
        <p:spPr bwMode="auto">
          <a:xfrm>
            <a:off x="1093611" y="4405567"/>
            <a:ext cx="9079882" cy="133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696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xmlns="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实验报告书写：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1" name="图片 20"/>
          <p:cNvPicPr/>
          <p:nvPr/>
        </p:nvPicPr>
        <p:blipFill rotWithShape="1">
          <a:blip r:embed="rId2"/>
          <a:srcRect l="23761" t="27896" r="22862" b="21945"/>
          <a:stretch/>
        </p:blipFill>
        <p:spPr bwMode="auto">
          <a:xfrm>
            <a:off x="2101550" y="956104"/>
            <a:ext cx="7584708" cy="472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5723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xmlns="" id="{40FBE86B-8588-4280-BE3A-D55F76F83F3B}"/>
              </a:ext>
            </a:extLst>
          </p:cNvPr>
          <p:cNvSpPr txBox="1"/>
          <p:nvPr/>
        </p:nvSpPr>
        <p:spPr>
          <a:xfrm>
            <a:off x="1186585" y="170379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实验报告的书写：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8924" y="1455023"/>
            <a:ext cx="66260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u="wavy" dirty="0"/>
              <a:t>量气法测定镁条中镁的含量</a:t>
            </a:r>
            <a:endParaRPr lang="en-US" altLang="zh-CN" sz="2400" b="1" u="wavy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u="wavy" dirty="0"/>
              <a:t>醋酸离解常数的测定</a:t>
            </a:r>
            <a:endParaRPr lang="en-US" altLang="zh-CN" sz="2400" b="1" u="wavy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u="wavy" dirty="0"/>
              <a:t>硫氰酸铁配位离子配位数的测定</a:t>
            </a:r>
            <a:endParaRPr lang="en-US" altLang="zh-CN" sz="2400" b="1" u="wavy" dirty="0"/>
          </a:p>
          <a:p>
            <a:pPr>
              <a:lnSpc>
                <a:spcPct val="150000"/>
              </a:lnSpc>
              <a:buClr>
                <a:srgbClr val="004299"/>
              </a:buClr>
            </a:pPr>
            <a:endParaRPr lang="en-US" altLang="zh-CN" sz="2400" b="1" u="wavy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dirty="0"/>
              <a:t>硫酸铜的提纯</a:t>
            </a:r>
            <a:endParaRPr lang="en-US" altLang="zh-CN" sz="2400" b="1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dirty="0"/>
              <a:t>氯化钠的提纯及食用加碘盐的制备</a:t>
            </a:r>
            <a:endParaRPr lang="zh-CN" altLang="zh-CN" sz="2400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dirty="0"/>
              <a:t>硫酸亚铁铵的制备</a:t>
            </a:r>
            <a:endParaRPr lang="en-US" altLang="zh-CN" sz="2400" b="1" u="wavy" dirty="0"/>
          </a:p>
        </p:txBody>
      </p:sp>
      <p:sp>
        <p:nvSpPr>
          <p:cNvPr id="10" name="左大括号 9"/>
          <p:cNvSpPr/>
          <p:nvPr/>
        </p:nvSpPr>
        <p:spPr>
          <a:xfrm>
            <a:off x="2531024" y="1630514"/>
            <a:ext cx="297033" cy="154341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37606" y="1543676"/>
            <a:ext cx="553998" cy="16302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</a:rPr>
              <a:t>测定实验类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37606" y="3303633"/>
            <a:ext cx="553998" cy="24413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</a:rPr>
              <a:t>提纯制备实验类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2506108" y="3752618"/>
            <a:ext cx="297033" cy="154341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02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xmlns="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实验报告书写：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3718032" y="1746122"/>
            <a:ext cx="4032448" cy="42672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实验目的</a:t>
            </a:r>
            <a:endParaRPr lang="en-US" altLang="zh-CN" b="1" dirty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实验原理</a:t>
            </a:r>
            <a:endParaRPr lang="en-US" altLang="zh-CN" b="1" dirty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实验仪器与药品</a:t>
            </a:r>
            <a:endParaRPr lang="en-US" altLang="zh-CN" b="1" dirty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>
                <a:solidFill>
                  <a:srgbClr val="FF0000"/>
                </a:solidFill>
              </a:rPr>
              <a:t>实验步骤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原始记录</a:t>
            </a:r>
            <a:endParaRPr lang="zh-CN" altLang="zh-CN" dirty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>
                <a:solidFill>
                  <a:srgbClr val="FF0000"/>
                </a:solidFill>
              </a:rPr>
              <a:t>实验数据处理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思考题</a:t>
            </a:r>
            <a:endParaRPr lang="en-US" altLang="zh-CN" b="1" dirty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对实验的建议</a:t>
            </a:r>
            <a:endParaRPr lang="zh-CN" altLang="en-US" dirty="0"/>
          </a:p>
        </p:txBody>
      </p:sp>
      <p:sp>
        <p:nvSpPr>
          <p:cNvPr id="11" name="左大括号 10"/>
          <p:cNvSpPr/>
          <p:nvPr/>
        </p:nvSpPr>
        <p:spPr>
          <a:xfrm>
            <a:off x="3357992" y="1818130"/>
            <a:ext cx="432048" cy="2160240"/>
          </a:xfrm>
          <a:prstGeom prst="leftBrace">
            <a:avLst/>
          </a:prstGeom>
          <a:ln w="28575" cmpd="thickThin">
            <a:solidFill>
              <a:srgbClr val="00CC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7"/>
          <p:cNvSpPr txBox="1"/>
          <p:nvPr/>
        </p:nvSpPr>
        <p:spPr>
          <a:xfrm>
            <a:off x="2781928" y="1818130"/>
            <a:ext cx="461665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00CCFF"/>
                </a:solidFill>
              </a:rPr>
              <a:t>预习需要写的内容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8146524" y="1858320"/>
            <a:ext cx="1944216" cy="147732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实验原理和实验内容不用完全照抄书，但不能太简略。要</a:t>
            </a:r>
            <a:r>
              <a:rPr lang="zh-CN" altLang="en-US" dirty="0">
                <a:solidFill>
                  <a:srgbClr val="FF0000"/>
                </a:solidFill>
              </a:rPr>
              <a:t>画实验装置图</a:t>
            </a:r>
            <a:r>
              <a:rPr lang="zh-CN" altLang="en-US" dirty="0"/>
              <a:t>。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3321988" y="4360017"/>
            <a:ext cx="432048" cy="1512168"/>
          </a:xfrm>
          <a:prstGeom prst="leftBrace">
            <a:avLst/>
          </a:prstGeom>
          <a:ln w="28575" cmpd="thickThin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2"/>
          <p:cNvSpPr txBox="1"/>
          <p:nvPr/>
        </p:nvSpPr>
        <p:spPr>
          <a:xfrm>
            <a:off x="2788315" y="4136783"/>
            <a:ext cx="461665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376092"/>
                </a:solidFill>
              </a:rPr>
              <a:t>做完实验后的内容</a:t>
            </a:r>
          </a:p>
        </p:txBody>
      </p:sp>
      <p:sp>
        <p:nvSpPr>
          <p:cNvPr id="16" name="右大括号 15"/>
          <p:cNvSpPr/>
          <p:nvPr/>
        </p:nvSpPr>
        <p:spPr>
          <a:xfrm>
            <a:off x="7411636" y="4324013"/>
            <a:ext cx="576064" cy="1584176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5"/>
          <p:cNvSpPr txBox="1"/>
          <p:nvPr/>
        </p:nvSpPr>
        <p:spPr>
          <a:xfrm>
            <a:off x="8071211" y="3578258"/>
            <a:ext cx="2160240" cy="92333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当堂记录，不要用铅笔，字迹清晰，不乱涂改。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1216918" y="930512"/>
            <a:ext cx="901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报告的题头部分实验名称、姓名、班号、日期、室温要写完整</a:t>
            </a:r>
          </a:p>
        </p:txBody>
      </p:sp>
      <p:sp>
        <p:nvSpPr>
          <p:cNvPr id="19" name="右箭头 18"/>
          <p:cNvSpPr/>
          <p:nvPr/>
        </p:nvSpPr>
        <p:spPr>
          <a:xfrm>
            <a:off x="6271011" y="3901329"/>
            <a:ext cx="1728192" cy="2160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146524" y="4855533"/>
            <a:ext cx="1603399" cy="64633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内容完整，不要雷同。</a:t>
            </a:r>
          </a:p>
        </p:txBody>
      </p:sp>
    </p:spTree>
    <p:extLst>
      <p:ext uri="{BB962C8B-B14F-4D97-AF65-F5344CB8AC3E}">
        <p14:creationId xmlns:p14="http://schemas.microsoft.com/office/powerpoint/2010/main" xmlns="" val="172096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682" y="0"/>
            <a:ext cx="7035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</a:rPr>
              <a:t>制备实验类：</a:t>
            </a:r>
            <a:r>
              <a:rPr lang="zh-CN" altLang="en-US" sz="2400" b="1" u="wavy" dirty="0"/>
              <a:t>氯化钠的提纯</a:t>
            </a:r>
            <a:endParaRPr lang="en-US" altLang="zh-CN" sz="2400" b="1" u="wavy" dirty="0"/>
          </a:p>
        </p:txBody>
      </p:sp>
      <p:sp>
        <p:nvSpPr>
          <p:cNvPr id="9" name="文本框 8"/>
          <p:cNvSpPr txBox="1"/>
          <p:nvPr/>
        </p:nvSpPr>
        <p:spPr>
          <a:xfrm>
            <a:off x="525310" y="834960"/>
            <a:ext cx="1623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实验内容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5CF54C8-E043-4F4A-9F36-E2985BEE3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0" y="762000"/>
            <a:ext cx="6705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5061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哈工大视觉规范手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299"/>
      </a:accent1>
      <a:accent2>
        <a:srgbClr val="C4181F"/>
      </a:accent2>
      <a:accent3>
        <a:srgbClr val="21811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方正正大黑简体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10852</TotalTime>
  <Words>984</Words>
  <Application>Microsoft Office PowerPoint</Application>
  <PresentationFormat>自定义</PresentationFormat>
  <Paragraphs>96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cancer wang</dc:creator>
  <cp:lastModifiedBy>Sky123.Org</cp:lastModifiedBy>
  <cp:revision>942</cp:revision>
  <dcterms:created xsi:type="dcterms:W3CDTF">2014-05-20T03:41:11Z</dcterms:created>
  <dcterms:modified xsi:type="dcterms:W3CDTF">2023-07-27T01:23:18Z</dcterms:modified>
</cp:coreProperties>
</file>