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18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6795366"/>
            <a:ext cx="12192000" cy="1365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4483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325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782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09305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7" name="Group 4"/>
          <p:cNvGrpSpPr>
            <a:grpSpLocks/>
          </p:cNvGrpSpPr>
          <p:nvPr userDrawn="1"/>
        </p:nvGrpSpPr>
        <p:grpSpPr bwMode="auto">
          <a:xfrm>
            <a:off x="9632743" y="112713"/>
            <a:ext cx="2439987" cy="369888"/>
            <a:chOff x="2113" y="3968"/>
            <a:chExt cx="1537" cy="233"/>
          </a:xfrm>
        </p:grpSpPr>
        <p:pic>
          <p:nvPicPr>
            <p:cNvPr id="8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9"/>
          <p:cNvSpPr/>
          <p:nvPr userDrawn="1"/>
        </p:nvSpPr>
        <p:spPr>
          <a:xfrm>
            <a:off x="0" y="6788727"/>
            <a:ext cx="12192000" cy="571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>
            <a:off x="0" y="11185"/>
            <a:ext cx="415637" cy="56341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5422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233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4222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7087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3285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3258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5662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4882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3589-BC73-4159-9231-C1F40D7FCEB3}" type="datetimeFigureOut">
              <a:rPr lang="zh-CN" altLang="en-US" smtClean="0"/>
              <a:pPr/>
              <a:t>2020/12/6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762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8721" y="1948069"/>
            <a:ext cx="117977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/>
              <a:t>进入教室的同学请尽快整理好个人用品准备实验！</a:t>
            </a:r>
            <a:endParaRPr lang="en-US" altLang="zh-CN" sz="32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/>
              <a:t>到实验室左侧边台</a:t>
            </a:r>
            <a:r>
              <a:rPr lang="zh-CN" altLang="en-US" sz="3200" b="1" dirty="0" smtClean="0"/>
              <a:t>取（每人）：小烧杯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个</a:t>
            </a:r>
            <a:r>
              <a:rPr lang="zh-CN" altLang="en-US" sz="3200" b="1" dirty="0" smtClean="0"/>
              <a:t>、量杯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个</a:t>
            </a:r>
            <a:r>
              <a:rPr lang="zh-CN" altLang="en-US" sz="3200" b="1" dirty="0" smtClean="0"/>
              <a:t>、玻璃棒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支</a:t>
            </a:r>
            <a:r>
              <a:rPr lang="zh-CN" altLang="en-US" sz="3200" b="1" dirty="0" smtClean="0"/>
              <a:t>、蒸发皿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个</a:t>
            </a:r>
            <a:r>
              <a:rPr lang="zh-CN" altLang="en-US" sz="3200" b="1" dirty="0" smtClean="0"/>
              <a:t>、比</a:t>
            </a:r>
            <a:r>
              <a:rPr lang="zh-CN" altLang="en-US" sz="3200" b="1" dirty="0"/>
              <a:t>色</a:t>
            </a:r>
            <a:r>
              <a:rPr lang="zh-CN" altLang="en-US" sz="3200" b="1" dirty="0" smtClean="0"/>
              <a:t>管</a:t>
            </a:r>
            <a:r>
              <a:rPr lang="en-US" altLang="zh-CN" sz="3200" b="1" dirty="0"/>
              <a:t>1</a:t>
            </a:r>
            <a:r>
              <a:rPr lang="zh-CN" altLang="en-US" sz="3200" b="1" dirty="0" smtClean="0"/>
              <a:t>支、表面皿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个；</a:t>
            </a:r>
            <a:endParaRPr lang="en-US" altLang="zh-CN" sz="32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所需试剂减半，铁粉为分析纯试剂，不需要除油操作。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6774" y="834887"/>
            <a:ext cx="3230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请注意！</a:t>
            </a:r>
            <a:endParaRPr lang="zh-CN" altLang="en-US" sz="4400" b="1" dirty="0">
              <a:solidFill>
                <a:srgbClr val="FF0000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14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6291" y="2650836"/>
            <a:ext cx="9282545" cy="1126982"/>
          </a:xfrm>
        </p:spPr>
        <p:txBody>
          <a:bodyPr/>
          <a:lstStyle/>
          <a:p>
            <a:r>
              <a:rPr lang="zh-CN" altLang="zh-CN" b="1" dirty="0"/>
              <a:t>硫酸亚铁铵的制备</a:t>
            </a:r>
            <a:endParaRPr lang="zh-CN" altLang="en-US" sz="3600" b="1" dirty="0">
              <a:solidFill>
                <a:schemeClr val="accent5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91269" y="4335682"/>
            <a:ext cx="2809461" cy="42473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  <a:endParaRPr lang="zh-CN" altLang="en-US" dirty="0">
              <a:solidFill>
                <a:srgbClr val="007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876006" y="5595655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17039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 txBox="1">
            <a:spLocks/>
          </p:cNvSpPr>
          <p:nvPr/>
        </p:nvSpPr>
        <p:spPr>
          <a:xfrm>
            <a:off x="501903" y="159555"/>
            <a:ext cx="3546377" cy="75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b="1" dirty="0" smtClean="0">
                <a:solidFill>
                  <a:schemeClr val="accent5">
                    <a:lumMod val="50000"/>
                  </a:schemeClr>
                </a:solidFill>
              </a:rPr>
              <a:t>一、实验目的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702554" y="883423"/>
            <a:ext cx="8875555" cy="84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zh-CN" altLang="zh-CN" sz="2200" dirty="0" smtClean="0">
                <a:solidFill>
                  <a:schemeClr val="accent5">
                    <a:lumMod val="50000"/>
                  </a:schemeClr>
                </a:solidFill>
              </a:rPr>
              <a:t>了解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制备摩尔盐硫酸亚铁铵的制备方法及主要性质。</a:t>
            </a:r>
          </a:p>
          <a:p>
            <a:pPr marL="0" indent="0">
              <a:buNone/>
            </a:pPr>
            <a:r>
              <a:rPr lang="en-GB" altLang="zh-CN" sz="22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zh-CN" altLang="zh-CN" sz="2200" dirty="0">
                <a:solidFill>
                  <a:schemeClr val="accent5">
                    <a:lumMod val="50000"/>
                  </a:schemeClr>
                </a:solidFill>
              </a:rPr>
              <a:t>．熟练掌握水浴加热、蒸发、结晶、常压过滤和减压过滤等基本操作。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56467" y="1777611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二、实验原理</a:t>
            </a:r>
            <a:endParaRPr lang="zh-CN" altLang="zh-CN" sz="32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458363" y="7795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75650" y="1931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7" name="Rectangle 8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702553" y="2504053"/>
            <a:ext cx="10445737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</a:rPr>
              <a:t>    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硫酸亚铁</a:t>
            </a:r>
            <a:r>
              <a:rPr lang="zh-CN" altLang="zh-CN" kern="100" dirty="0">
                <a:latin typeface="Times New Roman" panose="02020603050405020304" pitchFamily="18" charset="0"/>
              </a:rPr>
              <a:t>是浅绿色晶体。其应用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广泛</a:t>
            </a:r>
            <a:r>
              <a:rPr lang="zh-CN" altLang="en-US" kern="100" dirty="0">
                <a:latin typeface="Times New Roman" panose="02020603050405020304" pitchFamily="18" charset="0"/>
              </a:rPr>
              <a:t>。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硫酸亚铁</a:t>
            </a:r>
            <a:r>
              <a:rPr lang="zh-CN" altLang="zh-CN" kern="100" dirty="0">
                <a:latin typeface="Times New Roman" panose="02020603050405020304" pitchFamily="18" charset="0"/>
              </a:rPr>
              <a:t>晶体不稳定，暴露在空气中容易被空气氧化呈现黄色</a:t>
            </a:r>
            <a:r>
              <a:rPr lang="en-GB" altLang="zh-CN" kern="100" dirty="0">
                <a:latin typeface="Times New Roman" panose="02020603050405020304" pitchFamily="18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</a:rPr>
              <a:t>或铁锈色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zh-CN" altLang="zh-CN" kern="100" dirty="0">
                <a:latin typeface="Times New Roman" panose="02020603050405020304" pitchFamily="18" charset="0"/>
              </a:rPr>
              <a:t>。硫酸亚铁和硫酸铵作用形成浅绿色的硫酸亚铁铵复盐，称为摩尔盐。摩尔盐比硫酸亚铁盐稳定得多。由于价格低廉，制造工艺简单，容易获得较为纯净的晶体，因此应用比硫酸亚铁更广泛。在分析化学上，作为标定重铬酸钾或高锰酸钾溶液的基准物，在农业上是农药又是肥料。</a:t>
            </a:r>
          </a:p>
        </p:txBody>
      </p:sp>
      <p:sp>
        <p:nvSpPr>
          <p:cNvPr id="3" name="矩形 2"/>
          <p:cNvSpPr/>
          <p:nvPr/>
        </p:nvSpPr>
        <p:spPr>
          <a:xfrm>
            <a:off x="775854" y="3854109"/>
            <a:ext cx="1037243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</a:rPr>
              <a:t>   </a:t>
            </a:r>
            <a:r>
              <a:rPr lang="zh-CN" altLang="zh-CN" kern="100" dirty="0" smtClean="0">
                <a:latin typeface="Times New Roman" panose="02020603050405020304" pitchFamily="18" charset="0"/>
              </a:rPr>
              <a:t>过量</a:t>
            </a:r>
            <a:r>
              <a:rPr lang="zh-CN" altLang="zh-CN" kern="100" dirty="0">
                <a:latin typeface="Times New Roman" panose="02020603050405020304" pitchFamily="18" charset="0"/>
              </a:rPr>
              <a:t>的</a:t>
            </a:r>
            <a:r>
              <a:rPr lang="en-GB" altLang="zh-CN" kern="100" dirty="0">
                <a:latin typeface="Times New Roman" panose="02020603050405020304" pitchFamily="18" charset="0"/>
              </a:rPr>
              <a:t>Fe</a:t>
            </a:r>
            <a:r>
              <a:rPr lang="zh-CN" altLang="zh-CN" kern="100" dirty="0">
                <a:latin typeface="Times New Roman" panose="02020603050405020304" pitchFamily="18" charset="0"/>
              </a:rPr>
              <a:t>与稀</a:t>
            </a:r>
            <a:r>
              <a:rPr lang="en-GB" altLang="zh-CN" kern="100" dirty="0">
                <a:latin typeface="Times New Roman" panose="02020603050405020304" pitchFamily="18" charset="0"/>
              </a:rPr>
              <a:t>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</a:rPr>
              <a:t>作用可制得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</a:rPr>
              <a:t>。由于复盐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·6H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O</a:t>
            </a:r>
            <a:r>
              <a:rPr lang="zh-CN" altLang="zh-CN" kern="100" dirty="0">
                <a:latin typeface="Times New Roman" panose="02020603050405020304" pitchFamily="18" charset="0"/>
              </a:rPr>
              <a:t>的溶解度比组成它的简单盐要小，因此等摩尔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</a:rPr>
              <a:t>与</a:t>
            </a:r>
            <a:r>
              <a:rPr lang="en-GB" altLang="zh-CN" kern="100" dirty="0">
                <a:latin typeface="Times New Roman" panose="02020603050405020304" pitchFamily="18" charset="0"/>
              </a:rPr>
              <a:t>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zh-CN" kern="100" dirty="0">
                <a:latin typeface="Times New Roman" panose="02020603050405020304" pitchFamily="18" charset="0"/>
              </a:rPr>
              <a:t>在水溶液中相互作用，可以得到浅蓝绿色单斜晶体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·6H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O</a:t>
            </a:r>
            <a:r>
              <a:rPr lang="zh-CN" altLang="zh-CN" kern="100" dirty="0">
                <a:latin typeface="Times New Roman" panose="02020603050405020304" pitchFamily="18" charset="0"/>
              </a:rPr>
              <a:t>。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3995938" y="4906705"/>
                <a:ext cx="30089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i="1">
                          <a:latin typeface="Cambria Math" panose="02040503050406030204" pitchFamily="18" charset="0"/>
                        </a:rPr>
                        <m:t>Fe</m:t>
                      </m:r>
                      <m:r>
                        <m:rPr>
                          <m:sty m:val="p"/>
                        </m:rPr>
                        <a:rPr lang="zh-CN" altLang="en-US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8" y="4906705"/>
                <a:ext cx="3008901" cy="369332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2792202" y="5358920"/>
            <a:ext cx="520366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kern="100" dirty="0">
                <a:latin typeface="Times New Roman" panose="02020603050405020304" pitchFamily="18" charset="0"/>
              </a:rPr>
              <a:t>+ 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kern="100" dirty="0">
                <a:latin typeface="Times New Roman" panose="02020603050405020304" pitchFamily="18" charset="0"/>
              </a:rPr>
              <a:t>+ 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6H</a:t>
            </a:r>
            <a:r>
              <a:rPr lang="en-GB" altLang="zh-CN" kern="100" baseline="-25000" dirty="0" smtClean="0">
                <a:latin typeface="Times New Roman" panose="02020603050405020304" pitchFamily="18" charset="0"/>
              </a:rPr>
              <a:t>2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O</a:t>
            </a:r>
            <a:r>
              <a:rPr lang="en-US" altLang="zh-CN" kern="100" dirty="0" smtClean="0">
                <a:latin typeface="Times New Roman" panose="02020603050405020304" pitchFamily="18" charset="0"/>
              </a:rPr>
              <a:t>=</a:t>
            </a:r>
            <a:r>
              <a:rPr lang="en-GB" altLang="zh-CN" kern="100" dirty="0" smtClean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 smtClean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·6H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O</a:t>
            </a:r>
            <a:endParaRPr lang="zh-CN" altLang="zh-CN" kern="100" dirty="0">
              <a:latin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96000" y="6256761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392.14g/</a:t>
            </a:r>
            <a:r>
              <a:rPr lang="en-US" altLang="zh-CN" dirty="0" err="1" smtClean="0"/>
              <a:t>mol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3805189" y="6297376"/>
            <a:ext cx="110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132g/</a:t>
            </a:r>
            <a:r>
              <a:rPr lang="en-US" altLang="zh-CN" dirty="0" err="1" smtClean="0"/>
              <a:t>mol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703413" y="6301106"/>
            <a:ext cx="110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152g/</a:t>
            </a:r>
            <a:r>
              <a:rPr lang="en-US" altLang="zh-CN" dirty="0" err="1" smtClean="0"/>
              <a:t>mol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007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zh-CN" b="1" dirty="0"/>
              <a:t>三、仪器及</a:t>
            </a:r>
            <a:r>
              <a:rPr lang="zh-CN" altLang="zh-CN" b="1" dirty="0" smtClean="0"/>
              <a:t>试剂</a:t>
            </a:r>
            <a:endParaRPr lang="zh-CN" alt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347036" cy="4351338"/>
          </a:xfrm>
        </p:spPr>
        <p:txBody>
          <a:bodyPr>
            <a:normAutofit lnSpcReduction="10000"/>
          </a:bodyPr>
          <a:lstStyle/>
          <a:p>
            <a:r>
              <a:rPr lang="zh-CN" altLang="zh-CN" sz="3200" b="1" dirty="0"/>
              <a:t>仪器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zh-CN" dirty="0" smtClean="0"/>
              <a:t>锥形瓶</a:t>
            </a:r>
            <a:r>
              <a:rPr lang="en-GB" altLang="zh-CN" dirty="0"/>
              <a:t>(150 mL)</a:t>
            </a:r>
            <a:r>
              <a:rPr lang="zh-CN" altLang="zh-CN" dirty="0"/>
              <a:t>，烧杯</a:t>
            </a:r>
            <a:r>
              <a:rPr lang="en-GB" altLang="zh-CN" dirty="0"/>
              <a:t>(100 mL</a:t>
            </a:r>
            <a:r>
              <a:rPr lang="zh-CN" altLang="zh-CN" dirty="0"/>
              <a:t>、</a:t>
            </a:r>
            <a:r>
              <a:rPr lang="en-GB" altLang="zh-CN" dirty="0"/>
              <a:t>500 mL)</a:t>
            </a:r>
            <a:r>
              <a:rPr lang="zh-CN" altLang="zh-CN" dirty="0"/>
              <a:t>，量筒</a:t>
            </a:r>
            <a:r>
              <a:rPr lang="en-GB" altLang="zh-CN" dirty="0"/>
              <a:t>(50 mL)</a:t>
            </a:r>
            <a:r>
              <a:rPr lang="zh-CN" altLang="zh-CN" dirty="0"/>
              <a:t>，吸滤瓶，布氏漏斗，天平，电炉，水浴，蒸发皿，比色管</a:t>
            </a:r>
            <a:r>
              <a:rPr lang="en-GB" altLang="zh-CN" dirty="0"/>
              <a:t>(50 mL)</a:t>
            </a:r>
            <a:endParaRPr lang="zh-CN" altLang="zh-CN" dirty="0"/>
          </a:p>
          <a:p>
            <a:r>
              <a:rPr lang="zh-CN" altLang="zh-CN" sz="3200" b="1" dirty="0"/>
              <a:t>试剂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dirty="0" err="1" smtClean="0"/>
              <a:t>HCl</a:t>
            </a:r>
            <a:r>
              <a:rPr lang="en-GB" altLang="zh-CN" dirty="0" smtClean="0"/>
              <a:t>(2 </a:t>
            </a:r>
            <a:r>
              <a:rPr lang="en-GB" altLang="zh-CN" dirty="0"/>
              <a:t>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H</a:t>
            </a:r>
            <a:r>
              <a:rPr lang="en-GB" altLang="zh-CN" baseline="-25000" dirty="0"/>
              <a:t>2</a:t>
            </a:r>
            <a:r>
              <a:rPr lang="en-GB" altLang="zh-CN" dirty="0"/>
              <a:t>SO</a:t>
            </a:r>
            <a:r>
              <a:rPr lang="en-GB" altLang="zh-CN" baseline="-25000" dirty="0"/>
              <a:t>4</a:t>
            </a:r>
            <a:r>
              <a:rPr lang="en-GB" altLang="zh-CN" dirty="0"/>
              <a:t>(3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 err="1"/>
              <a:t>NaOH</a:t>
            </a:r>
            <a:r>
              <a:rPr lang="en-GB" altLang="zh-CN" dirty="0"/>
              <a:t>(6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BaCl</a:t>
            </a:r>
            <a:r>
              <a:rPr lang="en-GB" altLang="zh-CN" baseline="-25000" dirty="0"/>
              <a:t>2</a:t>
            </a:r>
            <a:r>
              <a:rPr lang="en-GB" altLang="zh-CN" dirty="0"/>
              <a:t>(0.5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Fe</a:t>
            </a:r>
            <a:r>
              <a:rPr lang="en-GB" altLang="zh-CN" baseline="30000" dirty="0"/>
              <a:t>3+</a:t>
            </a:r>
            <a:r>
              <a:rPr lang="en-GB" altLang="zh-CN" dirty="0"/>
              <a:t> (0.01 mg·mL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Fe</a:t>
            </a:r>
            <a:r>
              <a:rPr lang="en-GB" altLang="zh-CN" baseline="30000" dirty="0"/>
              <a:t>3+</a:t>
            </a:r>
            <a:r>
              <a:rPr lang="zh-CN" altLang="zh-CN" dirty="0"/>
              <a:t>的标准溶液</a:t>
            </a:r>
            <a:r>
              <a:rPr lang="en-GB" altLang="zh-CN" dirty="0"/>
              <a:t>(0.01 mg·mL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KSCN(1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Na</a:t>
            </a:r>
            <a:r>
              <a:rPr lang="en-GB" altLang="zh-CN" baseline="-25000" dirty="0"/>
              <a:t>2</a:t>
            </a:r>
            <a:r>
              <a:rPr lang="en-GB" altLang="zh-CN" dirty="0"/>
              <a:t>CO</a:t>
            </a:r>
            <a:r>
              <a:rPr lang="en-GB" altLang="zh-CN" baseline="-25000" dirty="0"/>
              <a:t>3</a:t>
            </a:r>
            <a:r>
              <a:rPr lang="en-GB" altLang="zh-CN" dirty="0"/>
              <a:t>(1</a:t>
            </a:r>
            <a:r>
              <a:rPr lang="zh-CN" altLang="zh-CN" dirty="0"/>
              <a:t>％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(NH</a:t>
            </a:r>
            <a:r>
              <a:rPr lang="en-GB" altLang="zh-CN" baseline="-25000" dirty="0"/>
              <a:t>4</a:t>
            </a:r>
            <a:r>
              <a:rPr lang="en-GB" altLang="zh-CN" dirty="0"/>
              <a:t>)</a:t>
            </a:r>
            <a:r>
              <a:rPr lang="en-GB" altLang="zh-CN" baseline="-25000" dirty="0"/>
              <a:t>2</a:t>
            </a:r>
            <a:r>
              <a:rPr lang="en-GB" altLang="zh-CN" dirty="0"/>
              <a:t>SO</a:t>
            </a:r>
            <a:r>
              <a:rPr lang="en-GB" altLang="zh-CN" baseline="-25000" dirty="0"/>
              <a:t>4</a:t>
            </a:r>
            <a:r>
              <a:rPr lang="zh-CN" altLang="zh-CN" dirty="0"/>
              <a:t>，</a:t>
            </a:r>
            <a:r>
              <a:rPr lang="en-GB" altLang="zh-CN" dirty="0"/>
              <a:t>BaCl</a:t>
            </a:r>
            <a:r>
              <a:rPr lang="en-GB" altLang="zh-CN" baseline="-25000" dirty="0"/>
              <a:t>2</a:t>
            </a:r>
            <a:r>
              <a:rPr lang="zh-CN" altLang="zh-CN" dirty="0"/>
              <a:t>，</a:t>
            </a:r>
            <a:r>
              <a:rPr lang="en-GB" altLang="zh-CN" dirty="0"/>
              <a:t>K</a:t>
            </a:r>
            <a:r>
              <a:rPr lang="en-GB" altLang="zh-CN" baseline="-25000" dirty="0"/>
              <a:t>3</a:t>
            </a:r>
            <a:r>
              <a:rPr lang="en-GB" altLang="zh-CN" dirty="0"/>
              <a:t>[Fe(CN)</a:t>
            </a:r>
            <a:r>
              <a:rPr lang="en-GB" altLang="zh-CN" baseline="-25000" dirty="0"/>
              <a:t>6</a:t>
            </a:r>
            <a:r>
              <a:rPr lang="en-GB" altLang="zh-CN" dirty="0"/>
              <a:t>]</a:t>
            </a:r>
            <a:r>
              <a:rPr lang="zh-CN" altLang="zh-CN" dirty="0"/>
              <a:t>，乙醇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5353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446" y="113902"/>
            <a:ext cx="3715327" cy="728375"/>
          </a:xfrm>
        </p:spPr>
        <p:txBody>
          <a:bodyPr>
            <a:normAutofit/>
          </a:bodyPr>
          <a:lstStyle/>
          <a:p>
            <a:r>
              <a:rPr lang="zh-CN" altLang="zh-CN" sz="3200" b="1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四、实验内容</a:t>
            </a:r>
            <a:endParaRPr lang="zh-CN" altLang="en-US" sz="3200" b="1" kern="1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22603" y="970466"/>
            <a:ext cx="277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1. </a:t>
            </a:r>
            <a:r>
              <a:rPr lang="zh-CN" altLang="en-US" sz="2400" b="1" dirty="0" smtClean="0"/>
              <a:t>粗硫酸铜的提纯</a:t>
            </a:r>
            <a:endParaRPr lang="zh-CN" altLang="en-US" sz="2400" b="1" dirty="0"/>
          </a:p>
        </p:txBody>
      </p:sp>
      <p:grpSp>
        <p:nvGrpSpPr>
          <p:cNvPr id="8" name="组合 7"/>
          <p:cNvGrpSpPr/>
          <p:nvPr/>
        </p:nvGrpSpPr>
        <p:grpSpPr>
          <a:xfrm>
            <a:off x="534190" y="1662358"/>
            <a:ext cx="10607786" cy="2958414"/>
            <a:chOff x="534190" y="1662358"/>
            <a:chExt cx="10607786" cy="2958414"/>
          </a:xfrm>
        </p:grpSpPr>
        <p:sp>
          <p:nvSpPr>
            <p:cNvPr id="10" name="矩形 9"/>
            <p:cNvSpPr/>
            <p:nvPr/>
          </p:nvSpPr>
          <p:spPr>
            <a:xfrm>
              <a:off x="534190" y="2853293"/>
              <a:ext cx="351229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趁热减压过滤，用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1mL 3 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mol·L</a:t>
              </a:r>
              <a:r>
                <a:rPr lang="en-US" altLang="zh-CN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 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altLang="zh-CN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洗涤未反应完的铁和残渣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接箭头连接符 22"/>
            <p:cNvCxnSpPr/>
            <p:nvPr/>
          </p:nvCxnSpPr>
          <p:spPr>
            <a:xfrm>
              <a:off x="10709976" y="3844327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矩形 11"/>
            <p:cNvSpPr/>
            <p:nvPr/>
          </p:nvSpPr>
          <p:spPr>
            <a:xfrm>
              <a:off x="4425635" y="3587843"/>
              <a:ext cx="1864697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滤液在蒸发皿中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483922" y="2509377"/>
              <a:ext cx="2501358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残渣，滤纸吸干后称重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725290" y="3514457"/>
              <a:ext cx="1474703" cy="6597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加入硫酸铵溶液搅拌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>
            <a:xfrm>
              <a:off x="8199993" y="3844327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>
              <a:off x="6293290" y="3790028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接箭头连接符 29"/>
            <p:cNvCxnSpPr/>
            <p:nvPr/>
          </p:nvCxnSpPr>
          <p:spPr>
            <a:xfrm flipV="1">
              <a:off x="4046481" y="2675715"/>
              <a:ext cx="432000" cy="18555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/>
            <p:nvPr/>
          </p:nvCxnSpPr>
          <p:spPr>
            <a:xfrm>
              <a:off x="4057494" y="3499891"/>
              <a:ext cx="368141" cy="20425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" name="组合 4"/>
            <p:cNvGrpSpPr/>
            <p:nvPr/>
          </p:nvGrpSpPr>
          <p:grpSpPr>
            <a:xfrm>
              <a:off x="587019" y="1662358"/>
              <a:ext cx="9731136" cy="650904"/>
              <a:chOff x="587019" y="1662358"/>
              <a:chExt cx="9731136" cy="650904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587019" y="1761750"/>
                <a:ext cx="1919224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称取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还原铁粉</a:t>
                </a:r>
                <a:endParaRPr lang="zh-CN" altLang="en-US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2938243" y="1662358"/>
                <a:ext cx="2645616" cy="6463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加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 mL 3 mol·L</a:t>
                </a:r>
                <a:r>
                  <a:rPr lang="en-US" altLang="zh-CN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altLang="zh-CN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</a:t>
                </a:r>
                <a:r>
                  <a:rPr lang="en-US" altLang="zh-CN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zh-CN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</a:t>
                </a: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盖上表面皿，</a:t>
                </a:r>
                <a:r>
                  <a:rPr lang="zh-CN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加热。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6005381" y="1666931"/>
                <a:ext cx="3880774" cy="6463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当溶液体积减小时，不时加入少量水。继续加热至不再有气泡冒出为止。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直接箭头连接符 21"/>
              <p:cNvCxnSpPr/>
              <p:nvPr/>
            </p:nvCxnSpPr>
            <p:spPr>
              <a:xfrm>
                <a:off x="5586166" y="2008029"/>
                <a:ext cx="432000" cy="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接箭头连接符 26"/>
              <p:cNvCxnSpPr/>
              <p:nvPr/>
            </p:nvCxnSpPr>
            <p:spPr>
              <a:xfrm>
                <a:off x="9886155" y="1985523"/>
                <a:ext cx="432000" cy="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接箭头连接符 34"/>
              <p:cNvCxnSpPr/>
              <p:nvPr/>
            </p:nvCxnSpPr>
            <p:spPr>
              <a:xfrm>
                <a:off x="2506243" y="1961552"/>
                <a:ext cx="432000" cy="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0" name="矩形 39"/>
            <p:cNvSpPr/>
            <p:nvPr/>
          </p:nvSpPr>
          <p:spPr>
            <a:xfrm>
              <a:off x="1219651" y="3974441"/>
              <a:ext cx="2770034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根据</a:t>
              </a:r>
              <a:r>
                <a:rPr lang="en-GB" altLang="zh-CN" kern="100" dirty="0" smtClean="0">
                  <a:latin typeface="Times New Roman" panose="02020603050405020304" pitchFamily="18" charset="0"/>
                </a:rPr>
                <a:t>FeSO</a:t>
              </a:r>
              <a:r>
                <a:rPr lang="en-GB" altLang="zh-CN" kern="100" baseline="-25000" dirty="0" smtClean="0">
                  <a:latin typeface="Times New Roman" panose="02020603050405020304" pitchFamily="18" charset="0"/>
                </a:rPr>
                <a:t>4</a:t>
              </a:r>
              <a:r>
                <a:rPr lang="zh-CN" altLang="en-US" kern="100" dirty="0" smtClean="0">
                  <a:latin typeface="Times New Roman" panose="02020603050405020304" pitchFamily="18" charset="0"/>
                </a:rPr>
                <a:t>理论产量计算出所需固体硫酸铵的用量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4421685" y="4133082"/>
              <a:ext cx="1864697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配制成饱和溶液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8631993" y="3522764"/>
              <a:ext cx="2077983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用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mol·L</a:t>
              </a:r>
              <a:r>
                <a:rPr lang="en-US" altLang="zh-CN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 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altLang="zh-CN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调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值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1~2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直接箭头连接符 45"/>
            <p:cNvCxnSpPr/>
            <p:nvPr/>
          </p:nvCxnSpPr>
          <p:spPr>
            <a:xfrm>
              <a:off x="3989685" y="4314088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>
            <a:xfrm flipV="1">
              <a:off x="6286382" y="3942343"/>
              <a:ext cx="432000" cy="18555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523444" y="4933524"/>
            <a:ext cx="10690736" cy="1338899"/>
            <a:chOff x="523444" y="4933524"/>
            <a:chExt cx="10690736" cy="1338899"/>
          </a:xfrm>
        </p:grpSpPr>
        <p:cxnSp>
          <p:nvCxnSpPr>
            <p:cNvPr id="36" name="直接箭头连接符 35"/>
            <p:cNvCxnSpPr/>
            <p:nvPr/>
          </p:nvCxnSpPr>
          <p:spPr>
            <a:xfrm>
              <a:off x="5644917" y="5683152"/>
              <a:ext cx="406430" cy="210818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7122246" y="5515293"/>
              <a:ext cx="1698483" cy="7571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Aft>
                  <a:spcPts val="0"/>
                </a:spcAft>
              </a:pPr>
              <a:r>
                <a:rPr lang="zh-CN" altLang="en-US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用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少量乙醇洗涤两次晶体</a:t>
              </a:r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endPara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3444" y="5053628"/>
              <a:ext cx="3065014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小火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蒸发</a:t>
              </a:r>
              <a:r>
                <a:rPr lang="en-US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zh-CN" altLang="en-US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不宜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搅动</a:t>
              </a:r>
              <a:r>
                <a:rPr lang="en-US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</a:t>
              </a:r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至表面出现结晶膜时立即停止加热</a:t>
              </a:r>
              <a:r>
                <a:rPr lang="en-US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切不可</a:t>
              </a:r>
              <a:r>
                <a:rPr lang="zh-CN" altLang="zh-CN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蒸干</a:t>
              </a:r>
              <a:r>
                <a:rPr lang="en-US" altLang="zh-CN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020458" y="5313338"/>
              <a:ext cx="162187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冷却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、  抽滤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037375" y="5672368"/>
              <a:ext cx="648279" cy="4247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Aft>
                  <a:spcPts val="0"/>
                </a:spcAft>
              </a:pPr>
              <a:r>
                <a:rPr lang="zh-CN" altLang="en-US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晶体</a:t>
              </a:r>
              <a:endPara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直接箭头连接符 33"/>
            <p:cNvCxnSpPr/>
            <p:nvPr/>
          </p:nvCxnSpPr>
          <p:spPr>
            <a:xfrm>
              <a:off x="3588458" y="5515293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066034" y="4933524"/>
              <a:ext cx="156966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母液（除去）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直接箭头连接符 41"/>
            <p:cNvCxnSpPr/>
            <p:nvPr/>
          </p:nvCxnSpPr>
          <p:spPr>
            <a:xfrm flipV="1">
              <a:off x="5631969" y="5129450"/>
              <a:ext cx="432000" cy="18555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>
              <a:off x="6685654" y="5884734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矩形 47"/>
            <p:cNvSpPr/>
            <p:nvPr/>
          </p:nvSpPr>
          <p:spPr>
            <a:xfrm>
              <a:off x="9252729" y="5672368"/>
              <a:ext cx="1961451" cy="4247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Aft>
                  <a:spcPts val="0"/>
                </a:spcAft>
              </a:pP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称重</a:t>
              </a:r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，计算</a:t>
              </a:r>
              <a:r>
                <a:rPr lang="zh-CN" altLang="en-US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产</a:t>
              </a:r>
              <a:r>
                <a:rPr lang="zh-CN" altLang="zh-CN" kern="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率</a:t>
              </a:r>
              <a:r>
                <a:rPr lang="zh-CN" altLang="zh-CN" kern="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</a:p>
          </p:txBody>
        </p:sp>
        <p:cxnSp>
          <p:nvCxnSpPr>
            <p:cNvPr id="49" name="直接箭头连接符 48"/>
            <p:cNvCxnSpPr/>
            <p:nvPr/>
          </p:nvCxnSpPr>
          <p:spPr>
            <a:xfrm>
              <a:off x="8820729" y="5893858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4979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82091" y="151759"/>
            <a:ext cx="424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2. </a:t>
            </a:r>
            <a:r>
              <a:rPr lang="zh-CN" altLang="en-US" sz="3200" b="1" dirty="0" smtClean="0"/>
              <a:t>产品检验</a:t>
            </a:r>
            <a:endParaRPr lang="zh-CN" altLang="en-US" sz="32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460374" y="946800"/>
            <a:ext cx="2855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2.1 </a:t>
            </a:r>
            <a:r>
              <a:rPr lang="en-US" altLang="zh-CN" sz="2800" dirty="0" smtClean="0"/>
              <a:t>Fe</a:t>
            </a:r>
            <a:r>
              <a:rPr lang="en-US" altLang="zh-CN" sz="2800" baseline="30000" dirty="0" smtClean="0"/>
              <a:t>3</a:t>
            </a:r>
            <a:r>
              <a:rPr lang="en-US" altLang="zh-CN" sz="2800" baseline="30000" dirty="0" smtClean="0"/>
              <a:t>+</a:t>
            </a:r>
            <a:r>
              <a:rPr lang="zh-CN" altLang="en-US" sz="2800" dirty="0" smtClean="0"/>
              <a:t>的分析</a:t>
            </a:r>
            <a:endParaRPr lang="zh-CN" altLang="en-US" sz="2800" dirty="0"/>
          </a:p>
        </p:txBody>
      </p:sp>
      <p:grpSp>
        <p:nvGrpSpPr>
          <p:cNvPr id="4" name="组合 3"/>
          <p:cNvGrpSpPr/>
          <p:nvPr/>
        </p:nvGrpSpPr>
        <p:grpSpPr>
          <a:xfrm>
            <a:off x="268925" y="1501913"/>
            <a:ext cx="11438118" cy="672433"/>
            <a:chOff x="148857" y="1501913"/>
            <a:chExt cx="11438118" cy="672433"/>
          </a:xfrm>
        </p:grpSpPr>
        <p:sp>
          <p:nvSpPr>
            <p:cNvPr id="9" name="文本框 8"/>
            <p:cNvSpPr txBox="1"/>
            <p:nvPr/>
          </p:nvSpPr>
          <p:spPr>
            <a:xfrm>
              <a:off x="148857" y="1629572"/>
              <a:ext cx="1391524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称取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样品</a:t>
              </a:r>
              <a:endPara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524386" y="1657723"/>
              <a:ext cx="177681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15mL</a:t>
              </a:r>
              <a:r>
                <a:rPr lang="zh-CN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水溶解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742432" y="1528015"/>
              <a:ext cx="2494135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2mL 2 mol·L</a:t>
              </a:r>
              <a:r>
                <a:rPr lang="en-US" altLang="zh-CN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HCl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和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1mL 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mol·L</a:t>
              </a:r>
              <a:r>
                <a:rPr lang="en-US" altLang="zh-CN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KSCN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接箭头连接符 22"/>
            <p:cNvCxnSpPr/>
            <p:nvPr/>
          </p:nvCxnSpPr>
          <p:spPr>
            <a:xfrm>
              <a:off x="4098265" y="1851181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>
              <a:off x="6310432" y="184238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>
              <a:off x="11154975" y="1851180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1540380" y="182507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文本框 39"/>
            <p:cNvSpPr txBox="1"/>
            <p:nvPr/>
          </p:nvSpPr>
          <p:spPr>
            <a:xfrm>
              <a:off x="9668567" y="1501913"/>
              <a:ext cx="1477172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/>
                <a:t>再</a:t>
              </a:r>
              <a:r>
                <a:rPr lang="zh-CN" altLang="en-US" dirty="0" smtClean="0"/>
                <a:t>加</a:t>
              </a:r>
              <a:r>
                <a:rPr lang="en-US" altLang="zh-CN" dirty="0" smtClean="0"/>
                <a:t>25mL</a:t>
              </a:r>
              <a:r>
                <a:rPr lang="zh-CN" altLang="en-US" dirty="0" smtClean="0"/>
                <a:t>水，摇匀</a:t>
              </a:r>
              <a:endParaRPr lang="zh-CN" altLang="en-US" dirty="0"/>
            </a:p>
          </p:txBody>
        </p:sp>
        <p:cxnSp>
          <p:nvCxnSpPr>
            <p:cNvPr id="41" name="直接箭头连接符 40"/>
            <p:cNvCxnSpPr/>
            <p:nvPr/>
          </p:nvCxnSpPr>
          <p:spPr>
            <a:xfrm>
              <a:off x="9236567" y="182507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" name="矩形 2"/>
            <p:cNvSpPr/>
            <p:nvPr/>
          </p:nvSpPr>
          <p:spPr>
            <a:xfrm>
              <a:off x="1977172" y="1640413"/>
              <a:ext cx="2121093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置于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50mL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比色管中</a:t>
              </a:r>
              <a:endPara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2765" y="2439469"/>
            <a:ext cx="3457921" cy="646331"/>
            <a:chOff x="362765" y="2439469"/>
            <a:chExt cx="3457921" cy="646331"/>
          </a:xfrm>
        </p:grpSpPr>
        <p:sp>
          <p:nvSpPr>
            <p:cNvPr id="13" name="矩形 12"/>
            <p:cNvSpPr/>
            <p:nvPr/>
          </p:nvSpPr>
          <p:spPr>
            <a:xfrm>
              <a:off x="362765" y="2439469"/>
              <a:ext cx="1513683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加水至</a:t>
              </a:r>
              <a:r>
                <a: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50mL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，摇匀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直接箭头连接符 44"/>
            <p:cNvCxnSpPr/>
            <p:nvPr/>
          </p:nvCxnSpPr>
          <p:spPr>
            <a:xfrm>
              <a:off x="1876448" y="2787265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2308448" y="2439469"/>
              <a:ext cx="1512238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与</a:t>
              </a:r>
              <a:r>
                <a: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标准溶液目视比色。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809878"/>
                  </p:ext>
                </p:extLst>
              </p:nvPr>
            </p:nvGraphicFramePr>
            <p:xfrm>
              <a:off x="871011" y="4162848"/>
              <a:ext cx="10100931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检验离子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检验方法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实验现象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结论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NH</m:t>
                                    </m:r>
                                  </m:e>
                                  <m:sub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 smtClean="0"/>
                            <a:t>NaOH</a:t>
                          </a:r>
                          <a:r>
                            <a:rPr lang="en-GB" altLang="zh-CN" dirty="0" smtClean="0"/>
                            <a:t>(6 mol·L</a:t>
                          </a:r>
                          <a:r>
                            <a:rPr lang="en-GB" altLang="zh-CN" baseline="30000" dirty="0" smtClean="0"/>
                            <a:t>-1</a:t>
                          </a:r>
                          <a:r>
                            <a:rPr lang="en-GB" altLang="zh-CN" dirty="0" smtClean="0"/>
                            <a:t>)</a:t>
                          </a:r>
                          <a:r>
                            <a:rPr lang="zh-CN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红色的石蕊试纸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变蓝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 smtClean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有白色沉淀或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81809878"/>
                  </p:ext>
                </p:extLst>
              </p:nvPr>
            </p:nvGraphicFramePr>
            <p:xfrm>
              <a:off x="871011" y="4162848"/>
              <a:ext cx="10100931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检验离子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检验方法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实验现象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结论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8458441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65094" r="-789305" b="-1716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 smtClean="0"/>
                            <a:t>NaOH</a:t>
                          </a:r>
                          <a:r>
                            <a:rPr lang="en-GB" altLang="zh-CN" dirty="0" smtClean="0"/>
                            <a:t>(6 mol·L</a:t>
                          </a:r>
                          <a:r>
                            <a:rPr lang="en-GB" altLang="zh-CN" baseline="30000" dirty="0" smtClean="0"/>
                            <a:t>-1</a:t>
                          </a:r>
                          <a:r>
                            <a:rPr lang="en-GB" altLang="zh-CN" dirty="0" smtClean="0"/>
                            <a:t>)</a:t>
                          </a:r>
                          <a:r>
                            <a:rPr lang="zh-CN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红色的石蕊试纸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变蓝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81633335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166667" r="-789305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 smtClean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有白色沉淀或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3" name="文本框 32"/>
          <p:cNvSpPr txBox="1"/>
          <p:nvPr/>
        </p:nvSpPr>
        <p:spPr>
          <a:xfrm>
            <a:off x="592925" y="3385327"/>
            <a:ext cx="29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2.2 </a:t>
            </a:r>
            <a:r>
              <a:rPr lang="zh-CN" altLang="en-US" sz="2800" dirty="0" smtClean="0"/>
              <a:t>离子检验</a:t>
            </a:r>
            <a:endParaRPr lang="zh-CN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3818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4121727" cy="789421"/>
          </a:xfrm>
        </p:spPr>
        <p:txBody>
          <a:bodyPr>
            <a:normAutofit/>
          </a:bodyPr>
          <a:lstStyle/>
          <a:p>
            <a:r>
              <a:rPr lang="zh-CN" altLang="zh-CN" sz="3200" b="1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五、数据处理</a:t>
            </a:r>
            <a:endParaRPr lang="zh-CN" altLang="en-US" sz="3200" b="1" kern="1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70594"/>
            <a:ext cx="9848273" cy="100381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 smtClean="0"/>
              <a:t>计算提纯样品的产率并分析提纯后的纯度变化。</a:t>
            </a:r>
            <a:endParaRPr lang="zh-CN" altLang="zh-CN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01255" y="18135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六</a:t>
            </a:r>
            <a:r>
              <a:rPr lang="zh-CN" altLang="zh-CN" sz="3200" b="1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、思考题</a:t>
            </a:r>
            <a:r>
              <a:rPr lang="en-GB" altLang="zh-CN" sz="3200" b="1" kern="1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</a:t>
            </a:r>
            <a:endParaRPr lang="zh-CN" alt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GB" altLang="zh-CN" dirty="0" smtClean="0"/>
                  <a:t>1</a:t>
                </a:r>
                <a:r>
                  <a:rPr lang="zh-CN" altLang="zh-CN" dirty="0" smtClean="0"/>
                  <a:t>．</a:t>
                </a:r>
                <a:r>
                  <a:rPr lang="zh-CN" altLang="zh-CN" dirty="0"/>
                  <a:t>如何计算</a:t>
                </a:r>
                <a:r>
                  <a:rPr lang="en-GB" altLang="zh-CN" dirty="0"/>
                  <a:t>FeSO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的理论产量和反应所需</a:t>
                </a:r>
                <a:r>
                  <a:rPr lang="en-GB" altLang="zh-CN" dirty="0"/>
                  <a:t>(NH</a:t>
                </a:r>
                <a:r>
                  <a:rPr lang="en-GB" altLang="zh-CN" baseline="-25000" dirty="0"/>
                  <a:t>4</a:t>
                </a:r>
                <a:r>
                  <a:rPr lang="en-GB" altLang="zh-CN" dirty="0"/>
                  <a:t>)</a:t>
                </a:r>
                <a:r>
                  <a:rPr lang="en-GB" altLang="zh-CN" baseline="-25000" dirty="0"/>
                  <a:t>2</a:t>
                </a:r>
                <a:r>
                  <a:rPr lang="en-GB" altLang="zh-CN" dirty="0"/>
                  <a:t>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的质量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 smtClean="0"/>
                  <a:t>2</a:t>
                </a:r>
                <a:r>
                  <a:rPr lang="zh-CN" altLang="zh-CN" dirty="0" smtClean="0"/>
                  <a:t>．</a:t>
                </a:r>
                <a:r>
                  <a:rPr lang="zh-CN" altLang="zh-CN" dirty="0"/>
                  <a:t>为什么要保持硫酸亚铁溶液和硫酸亚铁铵溶液有较强的酸性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 smtClean="0"/>
                  <a:t>3.</a:t>
                </a:r>
                <a:r>
                  <a:rPr lang="zh-CN" altLang="zh-CN" dirty="0"/>
                  <a:t>设计出检验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 smtClean="0"/>
                  <a:t>、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GB" altLang="zh-CN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en-US" dirty="0" smtClean="0"/>
                  <a:t>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  <m: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  <m:r>
                      <a:rPr lang="zh-CN" altLang="en-US" i="1">
                        <a:latin typeface="Cambria Math" panose="02040503050406030204" pitchFamily="18" charset="0"/>
                      </a:rPr>
                      <m:t>的方法。</m:t>
                    </m:r>
                  </m:oMath>
                </a14:m>
                <a:endParaRPr lang="zh-CN" altLang="zh-CN" dirty="0"/>
              </a:p>
            </p:txBody>
          </p:sp>
        </mc:Choice>
        <mc:Fallback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  <a:blipFill>
                <a:blip r:embed="rId2" cstate="print"/>
                <a:stretch>
                  <a:fillRect l="-1051" r="-234" b="-29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3128" y="247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25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649</Words>
  <Application>Microsoft Office PowerPoint</Application>
  <PresentationFormat>自定义</PresentationFormat>
  <Paragraphs>69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硫酸亚铁铵的制备</vt:lpstr>
      <vt:lpstr>幻灯片 3</vt:lpstr>
      <vt:lpstr>三、仪器及试剂</vt:lpstr>
      <vt:lpstr>四、实验内容</vt:lpstr>
      <vt:lpstr>幻灯片 6</vt:lpstr>
      <vt:lpstr>五、数据处理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醋酸解离常数的测定</dc:title>
  <dc:creator>Xu Ping</dc:creator>
  <cp:lastModifiedBy>SDWM</cp:lastModifiedBy>
  <cp:revision>105</cp:revision>
  <dcterms:created xsi:type="dcterms:W3CDTF">2020-09-20T02:29:12Z</dcterms:created>
  <dcterms:modified xsi:type="dcterms:W3CDTF">2020-12-05T23:34:32Z</dcterms:modified>
</cp:coreProperties>
</file>