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2" r:id="rId2"/>
    <p:sldId id="290" r:id="rId3"/>
    <p:sldId id="291" r:id="rId4"/>
    <p:sldId id="292" r:id="rId5"/>
    <p:sldId id="296" r:id="rId6"/>
    <p:sldId id="295" r:id="rId7"/>
    <p:sldId id="301" r:id="rId8"/>
    <p:sldId id="29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8DED"/>
    <a:srgbClr val="18478F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5" autoAdjust="0"/>
    <p:restoredTop sz="96314" autoAdjust="0"/>
  </p:normalViewPr>
  <p:slideViewPr>
    <p:cSldViewPr snapToGrid="0">
      <p:cViewPr varScale="1">
        <p:scale>
          <a:sx n="64" d="100"/>
          <a:sy n="64" d="100"/>
        </p:scale>
        <p:origin x="708" y="5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8" d="100"/>
        <a:sy n="13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44EDEE6A-9D62-4247-8CF9-7784EA346A54}" type="datetimeFigureOut">
              <a:rPr lang="zh-CN" altLang="en-US" smtClean="0"/>
              <a:pPr/>
              <a:t>2020/11/4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045634E-706A-4B84-AA1C-111029EEACC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867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5634E-706A-4B84-AA1C-111029EEACCE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6923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79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/>
          <p:cNvCxnSpPr/>
          <p:nvPr userDrawn="1"/>
        </p:nvCxnSpPr>
        <p:spPr>
          <a:xfrm>
            <a:off x="0" y="6637610"/>
            <a:ext cx="12192000" cy="0"/>
          </a:xfrm>
          <a:prstGeom prst="line">
            <a:avLst/>
          </a:prstGeom>
          <a:ln w="12700">
            <a:solidFill>
              <a:srgbClr val="238DED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圆角矩形 20"/>
          <p:cNvSpPr/>
          <p:nvPr/>
        </p:nvSpPr>
        <p:spPr>
          <a:xfrm>
            <a:off x="11397926" y="6553624"/>
            <a:ext cx="422628" cy="159863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5400000" scaled="1"/>
          </a:gradFill>
          <a:ln>
            <a:noFill/>
          </a:ln>
          <a:effectLst>
            <a:outerShdw blurRad="76200" dist="381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19"/>
          <p:cNvSpPr txBox="1"/>
          <p:nvPr userDrawn="1"/>
        </p:nvSpPr>
        <p:spPr>
          <a:xfrm>
            <a:off x="11367964" y="6494619"/>
            <a:ext cx="493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33E7C02-82D1-42DA-AA8B-2AEC9E450366}" type="slidenum">
              <a:rPr lang="zh-CN" altLang="en-US" sz="1000" smtClean="0">
                <a:solidFill>
                  <a:srgbClr val="F8F8F8"/>
                </a:solidFill>
                <a:latin typeface="+mj-ea"/>
                <a:ea typeface="+mj-ea"/>
              </a:rPr>
              <a:t>‹#›</a:t>
            </a:fld>
            <a:endParaRPr lang="zh-CN" altLang="en-US" sz="1000" dirty="0">
              <a:solidFill>
                <a:srgbClr val="F8F8F8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37649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211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84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85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73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9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08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5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9632743" y="116430"/>
            <a:ext cx="2439987" cy="369888"/>
            <a:chOff x="2113" y="3968"/>
            <a:chExt cx="1537" cy="233"/>
          </a:xfrm>
        </p:grpSpPr>
        <p:pic>
          <p:nvPicPr>
            <p:cNvPr id="3" name="Picture 5" descr="校名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 descr="aabb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29170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8721" y="1948069"/>
            <a:ext cx="117977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进入教室的同学请尽快整理好个人用品准备实验！</a:t>
            </a:r>
            <a:endParaRPr lang="en-US" altLang="zh-CN" sz="3200" b="1" dirty="0" smtClean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/>
              <a:t>到实验室左侧边台</a:t>
            </a:r>
            <a:r>
              <a:rPr lang="zh-CN" altLang="en-US" sz="3200" b="1" dirty="0" smtClean="0"/>
              <a:t>取（</a:t>
            </a:r>
            <a:r>
              <a:rPr lang="zh-CN" altLang="en-US" sz="3200" b="1" dirty="0"/>
              <a:t>每两个同学</a:t>
            </a:r>
            <a:r>
              <a:rPr lang="zh-CN" altLang="en-US" sz="3200" b="1" dirty="0" smtClean="0"/>
              <a:t>）：</a:t>
            </a:r>
            <a:r>
              <a:rPr lang="en-US" altLang="zh-CN" sz="3200" b="1" dirty="0" smtClean="0"/>
              <a:t>5</a:t>
            </a:r>
            <a:r>
              <a:rPr lang="zh-CN" altLang="en-US" sz="3200" b="1" dirty="0" smtClean="0"/>
              <a:t>个小烧杯、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个</a:t>
            </a:r>
            <a:r>
              <a:rPr lang="zh-CN" altLang="en-US" sz="3200" b="1" dirty="0" smtClean="0"/>
              <a:t>锥形瓶；</a:t>
            </a:r>
            <a:endParaRPr lang="en-US" altLang="zh-CN" sz="3200" b="1" dirty="0" smtClean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洗涤实验所需玻璃仪器：小烧杯、锥形瓶、滴定管。</a:t>
            </a:r>
            <a:endParaRPr lang="zh-CN" altLang="en-US" sz="32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526774" y="834887"/>
            <a:ext cx="3230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请注意！</a:t>
            </a:r>
            <a:endParaRPr lang="zh-CN" altLang="en-US" sz="4400" b="1" dirty="0">
              <a:solidFill>
                <a:srgbClr val="FF0000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228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弧形 4"/>
          <p:cNvSpPr/>
          <p:nvPr/>
        </p:nvSpPr>
        <p:spPr>
          <a:xfrm rot="10800000">
            <a:off x="985089" y="-3859307"/>
            <a:ext cx="10209908" cy="5222465"/>
          </a:xfrm>
          <a:prstGeom prst="arc">
            <a:avLst>
              <a:gd name="adj1" fmla="val 11687977"/>
              <a:gd name="adj2" fmla="val 20691439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弧形 5"/>
          <p:cNvSpPr/>
          <p:nvPr/>
        </p:nvSpPr>
        <p:spPr>
          <a:xfrm rot="10800000">
            <a:off x="-987274" y="-9506051"/>
            <a:ext cx="14154634" cy="12593783"/>
          </a:xfrm>
          <a:prstGeom prst="arc">
            <a:avLst>
              <a:gd name="adj1" fmla="val 12484089"/>
              <a:gd name="adj2" fmla="val 19947265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弧形 6"/>
          <p:cNvSpPr/>
          <p:nvPr/>
        </p:nvSpPr>
        <p:spPr>
          <a:xfrm rot="10800000">
            <a:off x="-987274" y="-4529101"/>
            <a:ext cx="14154634" cy="8591651"/>
          </a:xfrm>
          <a:prstGeom prst="arc">
            <a:avLst>
              <a:gd name="adj1" fmla="val 11985777"/>
              <a:gd name="adj2" fmla="val 20414400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弧形 7"/>
          <p:cNvSpPr/>
          <p:nvPr/>
        </p:nvSpPr>
        <p:spPr>
          <a:xfrm rot="10800000">
            <a:off x="-987274" y="-2741348"/>
            <a:ext cx="14154634" cy="6830021"/>
          </a:xfrm>
          <a:prstGeom prst="arc">
            <a:avLst>
              <a:gd name="adj1" fmla="val 11746970"/>
              <a:gd name="adj2" fmla="val 20652581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弧形 8"/>
          <p:cNvSpPr/>
          <p:nvPr/>
        </p:nvSpPr>
        <p:spPr>
          <a:xfrm rot="10800000">
            <a:off x="-987274" y="-1824497"/>
            <a:ext cx="14154634" cy="5997916"/>
          </a:xfrm>
          <a:prstGeom prst="arc">
            <a:avLst>
              <a:gd name="adj1" fmla="val 11640061"/>
              <a:gd name="adj2" fmla="val 20767946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弧形 9"/>
          <p:cNvSpPr/>
          <p:nvPr/>
        </p:nvSpPr>
        <p:spPr>
          <a:xfrm rot="10800000">
            <a:off x="-987274" y="-774551"/>
            <a:ext cx="14154634" cy="5029090"/>
          </a:xfrm>
          <a:prstGeom prst="arc">
            <a:avLst>
              <a:gd name="adj1" fmla="val 11501349"/>
              <a:gd name="adj2" fmla="val 20899245"/>
            </a:avLst>
          </a:prstGeom>
          <a:ln w="12700"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弧形 10"/>
          <p:cNvSpPr/>
          <p:nvPr/>
        </p:nvSpPr>
        <p:spPr>
          <a:xfrm rot="10800000">
            <a:off x="-987274" y="172118"/>
            <a:ext cx="14154634" cy="4093175"/>
          </a:xfrm>
          <a:prstGeom prst="arc">
            <a:avLst>
              <a:gd name="adj1" fmla="val 11372673"/>
              <a:gd name="adj2" fmla="val 21014737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弧形 11"/>
          <p:cNvSpPr/>
          <p:nvPr/>
        </p:nvSpPr>
        <p:spPr>
          <a:xfrm rot="10800000">
            <a:off x="-987274" y="1065002"/>
            <a:ext cx="14154634" cy="3211805"/>
          </a:xfrm>
          <a:prstGeom prst="arc">
            <a:avLst>
              <a:gd name="adj1" fmla="val 11254937"/>
              <a:gd name="adj2" fmla="val 21140759"/>
            </a:avLst>
          </a:prstGeom>
          <a:ln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弧形 12"/>
          <p:cNvSpPr/>
          <p:nvPr/>
        </p:nvSpPr>
        <p:spPr>
          <a:xfrm rot="10800000">
            <a:off x="-987274" y="1818042"/>
            <a:ext cx="14154634" cy="2449891"/>
          </a:xfrm>
          <a:prstGeom prst="arc">
            <a:avLst>
              <a:gd name="adj1" fmla="val 11151706"/>
              <a:gd name="adj2" fmla="val 21256969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弧形 13"/>
          <p:cNvSpPr/>
          <p:nvPr/>
        </p:nvSpPr>
        <p:spPr>
          <a:xfrm rot="10800000">
            <a:off x="-987274" y="2445378"/>
            <a:ext cx="14154634" cy="1855175"/>
          </a:xfrm>
          <a:prstGeom prst="arc">
            <a:avLst>
              <a:gd name="adj1" fmla="val 11059918"/>
              <a:gd name="adj2" fmla="val 21341481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弧形 14"/>
          <p:cNvSpPr/>
          <p:nvPr/>
        </p:nvSpPr>
        <p:spPr>
          <a:xfrm rot="10800000">
            <a:off x="-987274" y="3442444"/>
            <a:ext cx="14154634" cy="1030607"/>
          </a:xfrm>
          <a:prstGeom prst="arc">
            <a:avLst>
              <a:gd name="adj1" fmla="val 10949731"/>
              <a:gd name="adj2" fmla="val 21450868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弧形 15"/>
          <p:cNvSpPr/>
          <p:nvPr/>
        </p:nvSpPr>
        <p:spPr>
          <a:xfrm rot="10800000" flipV="1">
            <a:off x="-901213" y="4601844"/>
            <a:ext cx="14154634" cy="906072"/>
          </a:xfrm>
          <a:prstGeom prst="arc">
            <a:avLst>
              <a:gd name="adj1" fmla="val 10937291"/>
              <a:gd name="adj2" fmla="val 21475095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弧形 16"/>
          <p:cNvSpPr/>
          <p:nvPr/>
        </p:nvSpPr>
        <p:spPr>
          <a:xfrm rot="10800000" flipV="1">
            <a:off x="-901213" y="4682441"/>
            <a:ext cx="14154634" cy="2185043"/>
          </a:xfrm>
          <a:prstGeom prst="arc">
            <a:avLst>
              <a:gd name="adj1" fmla="val 11128348"/>
              <a:gd name="adj2" fmla="val 21303215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8" name="弧形 17"/>
          <p:cNvSpPr/>
          <p:nvPr/>
        </p:nvSpPr>
        <p:spPr>
          <a:xfrm rot="10800000" flipV="1">
            <a:off x="-901213" y="4747685"/>
            <a:ext cx="14154634" cy="4148889"/>
          </a:xfrm>
          <a:prstGeom prst="arc">
            <a:avLst>
              <a:gd name="adj1" fmla="val 11397289"/>
              <a:gd name="adj2" fmla="val 21057630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539339" y="2169813"/>
            <a:ext cx="71096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zh-CN" sz="60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醋酸解离常数的测定</a:t>
            </a:r>
            <a:r>
              <a:rPr lang="en-US" altLang="zh-CN" sz="6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CN" sz="6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altLang="zh-CN" sz="36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pH</a:t>
            </a:r>
            <a:r>
              <a:rPr lang="zh-CN" altLang="zh-CN" sz="36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值测定法</a:t>
            </a:r>
            <a:endParaRPr lang="zh-CN" altLang="en-US" sz="6000" dirty="0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19" name="副标题 2"/>
          <p:cNvSpPr txBox="1">
            <a:spLocks/>
          </p:cNvSpPr>
          <p:nvPr/>
        </p:nvSpPr>
        <p:spPr>
          <a:xfrm>
            <a:off x="4760996" y="4968145"/>
            <a:ext cx="2809461" cy="42473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化学实验中心</a:t>
            </a:r>
            <a:endParaRPr lang="zh-CN" altLang="en-US" dirty="0">
              <a:solidFill>
                <a:srgbClr val="0070C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grpSp>
        <p:nvGrpSpPr>
          <p:cNvPr id="21" name="Group 4"/>
          <p:cNvGrpSpPr>
            <a:grpSpLocks/>
          </p:cNvGrpSpPr>
          <p:nvPr/>
        </p:nvGrpSpPr>
        <p:grpSpPr bwMode="auto">
          <a:xfrm>
            <a:off x="4870049" y="5620712"/>
            <a:ext cx="2439987" cy="369888"/>
            <a:chOff x="2113" y="3968"/>
            <a:chExt cx="1537" cy="233"/>
          </a:xfrm>
        </p:grpSpPr>
        <p:pic>
          <p:nvPicPr>
            <p:cNvPr id="22" name="Picture 5" descr="校名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6" descr="aabb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0568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501903" y="159555"/>
            <a:ext cx="3546377" cy="7599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b="1" smtClean="0">
                <a:solidFill>
                  <a:schemeClr val="bg2">
                    <a:lumMod val="25000"/>
                  </a:schemeClr>
                </a:solidFill>
              </a:rPr>
              <a:t>一、实验目的</a:t>
            </a:r>
            <a:endParaRPr lang="zh-CN" alt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342337" y="865953"/>
            <a:ext cx="6732577" cy="14486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altLang="zh-CN" sz="220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zh-CN" altLang="zh-CN" sz="2200" smtClean="0">
                <a:solidFill>
                  <a:schemeClr val="bg2">
                    <a:lumMod val="25000"/>
                  </a:schemeClr>
                </a:solidFill>
              </a:rPr>
              <a:t>．了解弱酸电离常数的测定方法。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zh-CN" sz="220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zh-CN" altLang="zh-CN" sz="2200" smtClean="0">
                <a:solidFill>
                  <a:schemeClr val="bg2">
                    <a:lumMod val="25000"/>
                  </a:schemeClr>
                </a:solidFill>
              </a:rPr>
              <a:t>．了解酸度计的使用方法。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zh-CN" sz="220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zh-CN" altLang="zh-CN" sz="2200" smtClean="0">
                <a:solidFill>
                  <a:schemeClr val="bg2">
                    <a:lumMod val="25000"/>
                  </a:schemeClr>
                </a:solidFill>
              </a:rPr>
              <a:t>．加深解离平衡基本概念的理解。</a:t>
            </a:r>
            <a:endParaRPr lang="zh-CN" altLang="zh-CN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2305" y="2216639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二、实验原理</a:t>
            </a:r>
            <a:endParaRPr lang="zh-CN" altLang="zh-CN" sz="32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2956" y="2863728"/>
            <a:ext cx="74142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醋酸（</a:t>
            </a:r>
            <a:r>
              <a:rPr lang="en-GB" altLang="zh-CN" sz="2200" dirty="0" err="1">
                <a:solidFill>
                  <a:schemeClr val="accent5">
                    <a:lumMod val="50000"/>
                  </a:schemeClr>
                </a:solidFill>
              </a:rPr>
              <a:t>HAc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）是一元弱酸，在水溶液中存在下列电离平衡：</a:t>
            </a:r>
            <a:endParaRPr lang="zh-CN" alt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7654" y="3422591"/>
            <a:ext cx="18774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其</a:t>
            </a:r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解离常数：</a:t>
            </a:r>
            <a:endParaRPr lang="zh-CN" altLang="zh-CN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871090"/>
              </p:ext>
            </p:extLst>
          </p:nvPr>
        </p:nvGraphicFramePr>
        <p:xfrm>
          <a:off x="2203180" y="3430493"/>
          <a:ext cx="5351183" cy="779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r:id="rId3" imgW="2273300" imgH="444500" progId="Equation.DSMT4">
                  <p:embed/>
                </p:oleObj>
              </mc:Choice>
              <mc:Fallback>
                <p:oleObj r:id="rId3" imgW="2273300" imgH="444500" progId="Equation.DSMT4">
                  <p:embed/>
                  <p:pic>
                    <p:nvPicPr>
                      <p:cNvPr id="23" name="对象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180" y="3430493"/>
                        <a:ext cx="5351183" cy="7795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385644" y="4160332"/>
            <a:ext cx="13131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则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平衡时</a:t>
            </a: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967077"/>
              </p:ext>
            </p:extLst>
          </p:nvPr>
        </p:nvGraphicFramePr>
        <p:xfrm>
          <a:off x="3615679" y="4579615"/>
          <a:ext cx="3154161" cy="458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r:id="rId5" imgW="1104900" imgH="228600" progId="Equation.DSMT4">
                  <p:embed/>
                </p:oleObj>
              </mc:Choice>
              <mc:Fallback>
                <p:oleObj r:id="rId5" imgW="1104900" imgH="228600" progId="Equation.DSMT4">
                  <p:embed/>
                  <p:pic>
                    <p:nvPicPr>
                      <p:cNvPr id="26" name="对象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5679" y="4579615"/>
                        <a:ext cx="3154161" cy="4585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16765"/>
              </p:ext>
            </p:extLst>
          </p:nvPr>
        </p:nvGraphicFramePr>
        <p:xfrm>
          <a:off x="553560" y="4591219"/>
          <a:ext cx="3008621" cy="453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r:id="rId7" imgW="1193800" imgH="228600" progId="Equation.DSMT4">
                  <p:embed/>
                </p:oleObj>
              </mc:Choice>
              <mc:Fallback>
                <p:oleObj r:id="rId7" imgW="1193800" imgH="228600" progId="Equation.DSMT4">
                  <p:embed/>
                  <p:pic>
                    <p:nvPicPr>
                      <p:cNvPr id="28" name="对象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60" y="4591219"/>
                        <a:ext cx="3008621" cy="4536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829377"/>
              </p:ext>
            </p:extLst>
          </p:nvPr>
        </p:nvGraphicFramePr>
        <p:xfrm>
          <a:off x="6951958" y="4374037"/>
          <a:ext cx="2637541" cy="843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" r:id="rId9" imgW="1155700" imgH="457200" progId="Equation.DSMT4">
                  <p:embed/>
                </p:oleObj>
              </mc:Choice>
              <mc:Fallback>
                <p:oleObj r:id="rId9" imgW="1155700" imgH="457200" progId="Equation.DSMT4">
                  <p:embed/>
                  <p:pic>
                    <p:nvPicPr>
                      <p:cNvPr id="30" name="对象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958" y="4374037"/>
                        <a:ext cx="2637541" cy="8431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402836" y="5165783"/>
            <a:ext cx="861991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在一定温度下，用酸度计测定一系列已知浓度的</a:t>
            </a:r>
            <a:r>
              <a:rPr lang="en-GB" altLang="zh-CN" sz="2200" dirty="0" err="1">
                <a:solidFill>
                  <a:schemeClr val="accent5">
                    <a:lumMod val="50000"/>
                  </a:schemeClr>
                </a:solidFill>
              </a:rPr>
              <a:t>HAc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的</a:t>
            </a:r>
            <a:r>
              <a:rPr lang="en-GB" altLang="zh-CN" sz="2200" dirty="0">
                <a:solidFill>
                  <a:schemeClr val="accent5">
                    <a:lumMod val="50000"/>
                  </a:schemeClr>
                </a:solidFill>
              </a:rPr>
              <a:t>pH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值，根据</a:t>
            </a:r>
            <a:endParaRPr lang="zh-CN" alt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122395"/>
              </p:ext>
            </p:extLst>
          </p:nvPr>
        </p:nvGraphicFramePr>
        <p:xfrm>
          <a:off x="8704783" y="5202622"/>
          <a:ext cx="2604244" cy="45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r:id="rId11" imgW="1320800" imgH="228600" progId="Equation.DSMT4">
                  <p:embed/>
                </p:oleObj>
              </mc:Choice>
              <mc:Fallback>
                <p:oleObj r:id="rId11" imgW="1320800" imgH="228600" progId="Equation.DSMT4">
                  <p:embed/>
                  <p:pic>
                    <p:nvPicPr>
                      <p:cNvPr id="33" name="对象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4783" y="5202622"/>
                        <a:ext cx="2604244" cy="452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452304" y="5746662"/>
            <a:ext cx="11554165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计算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出</a:t>
            </a:r>
            <a:r>
              <a:rPr lang="en-GB" altLang="zh-CN" sz="2200" dirty="0">
                <a:solidFill>
                  <a:schemeClr val="accent5">
                    <a:lumMod val="50000"/>
                  </a:schemeClr>
                </a:solidFill>
              </a:rPr>
              <a:t>c(H</a:t>
            </a:r>
            <a:r>
              <a:rPr lang="en-GB" altLang="zh-CN" sz="2200" baseline="30000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GB" altLang="zh-CN" sz="2200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代入上式，可求得一系列对应的</a:t>
            </a:r>
            <a:r>
              <a:rPr lang="en-GB" altLang="zh-CN" sz="2200" dirty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en-GB" altLang="zh-CN" sz="2200" baseline="30000" dirty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值，</a:t>
            </a:r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取平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均值</a:t>
            </a:r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，即为该温度</a:t>
            </a:r>
            <a:r>
              <a:rPr lang="en-GB" altLang="zh-CN" sz="2200" dirty="0" err="1" smtClean="0">
                <a:solidFill>
                  <a:schemeClr val="accent5">
                    <a:lumMod val="50000"/>
                  </a:schemeClr>
                </a:solidFill>
              </a:rPr>
              <a:t>HAc</a:t>
            </a:r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的解离常数。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zh-CN" altLang="zh-CN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52305" y="4170061"/>
            <a:ext cx="49920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设醋酸的起始浓度为</a:t>
            </a:r>
            <a:r>
              <a:rPr lang="en-GB" altLang="zh-CN" sz="2200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GB" altLang="zh-CN" sz="2200" baseline="-25000" dirty="0" smtClean="0">
                <a:solidFill>
                  <a:schemeClr val="accent5">
                    <a:lumMod val="50000"/>
                  </a:schemeClr>
                </a:solidFill>
              </a:rPr>
              <a:t>0</a:t>
            </a:r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，忽略水的解离</a:t>
            </a:r>
            <a:endParaRPr lang="zh-CN" alt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/>
              <p:cNvSpPr/>
              <p:nvPr/>
            </p:nvSpPr>
            <p:spPr>
              <a:xfrm>
                <a:off x="7581932" y="2863728"/>
                <a:ext cx="191305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>
                          <a:latin typeface="Cambria Math" panose="02040503050406030204" pitchFamily="18" charset="0"/>
                        </a:rPr>
                        <m:t>H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Ac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zh-CN" altLang="en-US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Ac</m:t>
                          </m:r>
                        </m:e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" name="矩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32" y="2863728"/>
                <a:ext cx="191305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6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b="1" smtClean="0"/>
              <a:t>三、仪器及试剂</a:t>
            </a:r>
            <a:r>
              <a:rPr lang="zh-CN" altLang="zh-CN" smtClean="0"/>
              <a:t/>
            </a:r>
            <a:br>
              <a:rPr lang="zh-CN" altLang="zh-CN" smtClean="0"/>
            </a:br>
            <a:endParaRPr lang="zh-CN" altLang="en-US" dirty="0"/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838200" y="1477756"/>
            <a:ext cx="10015330" cy="45851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zh-CN" dirty="0" smtClean="0"/>
              <a:t>仪器：</a:t>
            </a:r>
            <a:endParaRPr lang="en-US" altLang="zh-CN" dirty="0" smtClean="0"/>
          </a:p>
          <a:p>
            <a:pPr>
              <a:lnSpc>
                <a:spcPct val="200000"/>
              </a:lnSpc>
            </a:pPr>
            <a:r>
              <a:rPr lang="en-GB" altLang="zh-CN" dirty="0" smtClean="0"/>
              <a:t>pHS-3C</a:t>
            </a:r>
            <a:r>
              <a:rPr lang="zh-CN" altLang="zh-CN" dirty="0" smtClean="0"/>
              <a:t>型酸度计，酸式滴定管，碱式滴定管，烧杯</a:t>
            </a:r>
            <a:r>
              <a:rPr lang="en-GB" altLang="zh-CN" dirty="0" smtClean="0"/>
              <a:t>(100 mL)</a:t>
            </a:r>
          </a:p>
          <a:p>
            <a:pPr>
              <a:lnSpc>
                <a:spcPct val="200000"/>
              </a:lnSpc>
            </a:pPr>
            <a:r>
              <a:rPr lang="zh-CN" altLang="zh-CN" dirty="0" smtClean="0"/>
              <a:t>试剂：</a:t>
            </a:r>
            <a:endParaRPr lang="en-US" altLang="zh-CN" dirty="0" smtClean="0"/>
          </a:p>
          <a:p>
            <a:pPr>
              <a:lnSpc>
                <a:spcPct val="200000"/>
              </a:lnSpc>
            </a:pPr>
            <a:r>
              <a:rPr lang="en-GB" altLang="zh-CN" sz="2400" dirty="0" err="1" smtClean="0"/>
              <a:t>NaOH</a:t>
            </a:r>
            <a:r>
              <a:rPr lang="en-GB" altLang="zh-CN" sz="2400" dirty="0" smtClean="0"/>
              <a:t>(</a:t>
            </a:r>
            <a:r>
              <a:rPr lang="zh-CN" altLang="zh-CN" sz="2400" dirty="0" smtClean="0"/>
              <a:t>已知准确浓度</a:t>
            </a:r>
            <a:r>
              <a:rPr lang="en-GB" altLang="zh-CN" sz="2400" dirty="0" smtClean="0"/>
              <a:t>)</a:t>
            </a:r>
            <a:r>
              <a:rPr lang="zh-CN" altLang="zh-CN" sz="2400" dirty="0" smtClean="0"/>
              <a:t>，酚酞酒精溶液，</a:t>
            </a:r>
            <a:r>
              <a:rPr lang="en-GB" altLang="zh-CN" sz="2400" dirty="0" err="1" smtClean="0"/>
              <a:t>HAc</a:t>
            </a:r>
            <a:r>
              <a:rPr lang="en-GB" altLang="zh-CN" sz="2400" dirty="0" smtClean="0"/>
              <a:t>(</a:t>
            </a:r>
            <a:r>
              <a:rPr lang="zh-CN" altLang="zh-CN" sz="2400" dirty="0" smtClean="0"/>
              <a:t>约</a:t>
            </a:r>
            <a:r>
              <a:rPr lang="en-GB" altLang="zh-CN" sz="2400" dirty="0" smtClean="0"/>
              <a:t>0.1000 mol·L</a:t>
            </a:r>
            <a:r>
              <a:rPr lang="en-GB" altLang="zh-CN" sz="2400" baseline="30000" dirty="0" smtClean="0"/>
              <a:t>-1</a:t>
            </a:r>
            <a:r>
              <a:rPr lang="zh-CN" altLang="zh-CN" sz="2400" dirty="0" smtClean="0"/>
              <a:t>，实验室标定浓度</a:t>
            </a:r>
            <a:r>
              <a:rPr lang="en-GB" altLang="zh-CN" sz="2400" dirty="0" smtClean="0"/>
              <a:t>)</a:t>
            </a:r>
            <a:r>
              <a:rPr lang="zh-CN" altLang="zh-CN" sz="2400" dirty="0" smtClean="0"/>
              <a:t>标准溶液</a:t>
            </a: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632743" y="116430"/>
            <a:ext cx="2439987" cy="369888"/>
            <a:chOff x="2113" y="3968"/>
            <a:chExt cx="1537" cy="233"/>
          </a:xfrm>
        </p:grpSpPr>
        <p:pic>
          <p:nvPicPr>
            <p:cNvPr id="5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62589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838200" y="149080"/>
            <a:ext cx="3715327" cy="7283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zh-CN" altLang="zh-CN" sz="3200" b="1" smtClean="0">
                <a:solidFill>
                  <a:schemeClr val="accent5">
                    <a:lumMod val="50000"/>
                  </a:schemeClr>
                </a:solidFill>
              </a:rPr>
              <a:t>四、实验内容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708891" y="1059007"/>
            <a:ext cx="10389037" cy="288735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altLang="zh-CN" sz="3400" kern="100" dirty="0" smtClean="0">
                <a:latin typeface="Times New Roman" panose="02020603050405020304" pitchFamily="18" charset="0"/>
              </a:rPr>
              <a:t>1</a:t>
            </a:r>
            <a:r>
              <a:rPr lang="zh-CN" altLang="zh-CN" sz="3400" kern="100" dirty="0" smtClean="0">
                <a:latin typeface="Times New Roman" panose="02020603050405020304" pitchFamily="18" charset="0"/>
              </a:rPr>
              <a:t>．用</a:t>
            </a:r>
            <a:r>
              <a:rPr lang="en-GB" altLang="zh-CN" sz="3400" kern="100" dirty="0" err="1" smtClean="0">
                <a:latin typeface="Times New Roman" panose="02020603050405020304" pitchFamily="18" charset="0"/>
              </a:rPr>
              <a:t>NaOH</a:t>
            </a:r>
            <a:r>
              <a:rPr lang="zh-CN" altLang="zh-CN" sz="3400" kern="100" dirty="0" smtClean="0">
                <a:latin typeface="Times New Roman" panose="02020603050405020304" pitchFamily="18" charset="0"/>
              </a:rPr>
              <a:t>标准溶液测定</a:t>
            </a:r>
            <a:r>
              <a:rPr lang="en-GB" altLang="zh-CN" sz="3400" kern="100" dirty="0" err="1" smtClean="0">
                <a:latin typeface="Times New Roman" panose="02020603050405020304" pitchFamily="18" charset="0"/>
              </a:rPr>
              <a:t>HAc</a:t>
            </a:r>
            <a:r>
              <a:rPr lang="zh-CN" altLang="zh-CN" sz="3400" kern="100" dirty="0" smtClean="0">
                <a:latin typeface="Times New Roman" panose="02020603050405020304" pitchFamily="18" charset="0"/>
              </a:rPr>
              <a:t>溶液的浓度（准确至四位有效数字）</a:t>
            </a:r>
          </a:p>
          <a:p>
            <a:pPr indent="0" algn="just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kern="100" dirty="0" smtClean="0">
                <a:latin typeface="Times New Roman" panose="02020603050405020304" pitchFamily="18" charset="0"/>
              </a:rPr>
              <a:t>在酸式滴定管中装满</a:t>
            </a:r>
            <a:r>
              <a:rPr lang="en-GB" altLang="zh-CN" kern="100" dirty="0" err="1" smtClean="0">
                <a:latin typeface="Times New Roman" panose="02020603050405020304" pitchFamily="18" charset="0"/>
              </a:rPr>
              <a:t>HAc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，碱式滴定管中装满已知浓度的</a:t>
            </a:r>
            <a:r>
              <a:rPr lang="en-GB" altLang="zh-CN" kern="100" dirty="0" err="1" smtClean="0">
                <a:latin typeface="Times New Roman" panose="02020603050405020304" pitchFamily="18" charset="0"/>
              </a:rPr>
              <a:t>NaOH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溶液。用酸式滴定管准确量取</a:t>
            </a:r>
            <a:r>
              <a:rPr lang="en-GB" altLang="zh-CN" kern="100" dirty="0" smtClean="0">
                <a:latin typeface="Times New Roman" panose="02020603050405020304" pitchFamily="18" charset="0"/>
              </a:rPr>
              <a:t>20.00 </a:t>
            </a:r>
            <a:r>
              <a:rPr lang="en-GB" altLang="zh-CN" kern="100" dirty="0" err="1" smtClean="0">
                <a:latin typeface="Times New Roman" panose="02020603050405020304" pitchFamily="18" charset="0"/>
              </a:rPr>
              <a:t>mLHAc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溶液于</a:t>
            </a:r>
            <a:r>
              <a:rPr lang="en-GB" altLang="zh-CN" kern="100" dirty="0" smtClean="0">
                <a:latin typeface="Times New Roman" panose="02020603050405020304" pitchFamily="18" charset="0"/>
              </a:rPr>
              <a:t>150 mL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锥形瓶中，加入</a:t>
            </a:r>
            <a:r>
              <a:rPr lang="en-GB" altLang="zh-CN" kern="100" dirty="0" smtClean="0">
                <a:latin typeface="Times New Roman" panose="02020603050405020304" pitchFamily="18" charset="0"/>
              </a:rPr>
              <a:t>1~2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滴酚酞指示剂。用标准</a:t>
            </a:r>
            <a:r>
              <a:rPr lang="en-GB" altLang="zh-CN" kern="100" dirty="0" err="1" smtClean="0">
                <a:latin typeface="Times New Roman" panose="02020603050405020304" pitchFamily="18" charset="0"/>
              </a:rPr>
              <a:t>NaOH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溶液滴定至溶液呈现微红色，放置半分钟内不褪色，即为滴定点，记下所用</a:t>
            </a:r>
            <a:r>
              <a:rPr lang="en-GB" altLang="zh-CN" kern="100" dirty="0" err="1" smtClean="0">
                <a:latin typeface="Times New Roman" panose="02020603050405020304" pitchFamily="18" charset="0"/>
              </a:rPr>
              <a:t>NaOH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溶液的毫升数。</a:t>
            </a:r>
            <a:r>
              <a:rPr lang="zh-CN" altLang="zh-CN" dirty="0" smtClean="0">
                <a:solidFill>
                  <a:srgbClr val="C00000"/>
                </a:solidFill>
              </a:rPr>
              <a:t>读数时，身体要站正，滴定管要垂直，视线与凹液面最低处保持水平。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平行滴定三次，取平均值，要求滴定误差在±</a:t>
            </a:r>
            <a:r>
              <a:rPr lang="en-GB" altLang="zh-CN" kern="100" dirty="0" smtClean="0">
                <a:latin typeface="Times New Roman" panose="02020603050405020304" pitchFamily="18" charset="0"/>
              </a:rPr>
              <a:t>0.02 mL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以内，计算出</a:t>
            </a:r>
            <a:r>
              <a:rPr lang="en-GB" altLang="zh-CN" kern="100" dirty="0" err="1" smtClean="0">
                <a:latin typeface="Times New Roman" panose="02020603050405020304" pitchFamily="18" charset="0"/>
              </a:rPr>
              <a:t>HAc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的浓度，结果填入表</a:t>
            </a:r>
            <a:r>
              <a:rPr lang="zh-CN" altLang="en-US" kern="100" dirty="0" smtClean="0">
                <a:latin typeface="Times New Roman" panose="02020603050405020304" pitchFamily="18" charset="0"/>
              </a:rPr>
              <a:t>下中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。</a:t>
            </a:r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070063"/>
              </p:ext>
            </p:extLst>
          </p:nvPr>
        </p:nvGraphicFramePr>
        <p:xfrm>
          <a:off x="2577102" y="4362156"/>
          <a:ext cx="7143369" cy="164107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429905">
                  <a:extLst>
                    <a:ext uri="{9D8B030D-6E8A-4147-A177-3AD203B41FA5}">
                      <a16:colId xmlns:a16="http://schemas.microsoft.com/office/drawing/2014/main" val="1175177451"/>
                    </a:ext>
                  </a:extLst>
                </a:gridCol>
                <a:gridCol w="1209877">
                  <a:extLst>
                    <a:ext uri="{9D8B030D-6E8A-4147-A177-3AD203B41FA5}">
                      <a16:colId xmlns:a16="http://schemas.microsoft.com/office/drawing/2014/main" val="2913985672"/>
                    </a:ext>
                  </a:extLst>
                </a:gridCol>
                <a:gridCol w="1023865">
                  <a:extLst>
                    <a:ext uri="{9D8B030D-6E8A-4147-A177-3AD203B41FA5}">
                      <a16:colId xmlns:a16="http://schemas.microsoft.com/office/drawing/2014/main" val="2876670111"/>
                    </a:ext>
                  </a:extLst>
                </a:gridCol>
                <a:gridCol w="1164141">
                  <a:extLst>
                    <a:ext uri="{9D8B030D-6E8A-4147-A177-3AD203B41FA5}">
                      <a16:colId xmlns:a16="http://schemas.microsoft.com/office/drawing/2014/main" val="3127397978"/>
                    </a:ext>
                  </a:extLst>
                </a:gridCol>
                <a:gridCol w="1315581">
                  <a:extLst>
                    <a:ext uri="{9D8B030D-6E8A-4147-A177-3AD203B41FA5}">
                      <a16:colId xmlns:a16="http://schemas.microsoft.com/office/drawing/2014/main" val="1079673939"/>
                    </a:ext>
                  </a:extLst>
                </a:gridCol>
              </a:tblGrid>
              <a:tr h="547026">
                <a:tc>
                  <a:txBody>
                    <a:bodyPr/>
                    <a:lstStyle/>
                    <a:p>
                      <a:pPr indent="1149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滴定次数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1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2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3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平均值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87618"/>
                  </a:ext>
                </a:extLst>
              </a:tr>
              <a:tr h="54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00" dirty="0" err="1">
                          <a:effectLst/>
                        </a:rPr>
                        <a:t>NaOH</a:t>
                      </a:r>
                      <a:r>
                        <a:rPr lang="zh-CN" sz="1600" kern="100" dirty="0">
                          <a:effectLst/>
                        </a:rPr>
                        <a:t>用量</a:t>
                      </a:r>
                      <a:r>
                        <a:rPr lang="en-GB" sz="1600" kern="100" dirty="0">
                          <a:effectLst/>
                        </a:rPr>
                        <a:t> /mL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291225"/>
                  </a:ext>
                </a:extLst>
              </a:tr>
              <a:tr h="54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00" dirty="0" err="1">
                          <a:effectLst/>
                        </a:rPr>
                        <a:t>HAc</a:t>
                      </a:r>
                      <a:r>
                        <a:rPr lang="zh-CN" sz="1600" kern="100" dirty="0">
                          <a:effectLst/>
                        </a:rPr>
                        <a:t>浓度</a:t>
                      </a:r>
                      <a:r>
                        <a:rPr lang="en-GB" sz="1600" kern="100" dirty="0">
                          <a:effectLst/>
                        </a:rPr>
                        <a:t> /mol·L</a:t>
                      </a:r>
                      <a:r>
                        <a:rPr lang="en-GB" sz="1600" kern="100" baseline="30000" dirty="0">
                          <a:effectLst/>
                        </a:rPr>
                        <a:t>-1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157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62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838200" y="192900"/>
            <a:ext cx="6566452" cy="61476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3200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zh-CN" altLang="zh-CN" sz="3200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．测定不同浓度</a:t>
            </a:r>
            <a:r>
              <a:rPr lang="en-GB" altLang="zh-CN" sz="3200" kern="1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HAc</a:t>
            </a:r>
            <a:r>
              <a:rPr lang="zh-CN" altLang="zh-CN" sz="3200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溶液的</a:t>
            </a:r>
            <a:r>
              <a:rPr lang="en-GB" altLang="zh-CN" sz="3200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pH</a:t>
            </a:r>
            <a:r>
              <a:rPr lang="zh-CN" altLang="zh-CN" sz="3200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值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  <p:graphicFrame>
        <p:nvGraphicFramePr>
          <p:cNvPr id="3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384616"/>
              </p:ext>
            </p:extLst>
          </p:nvPr>
        </p:nvGraphicFramePr>
        <p:xfrm>
          <a:off x="854765" y="4184444"/>
          <a:ext cx="10531084" cy="1586429"/>
        </p:xfrm>
        <a:graphic>
          <a:graphicData uri="http://schemas.openxmlformats.org/drawingml/2006/table">
            <a:tbl>
              <a:tblPr firstRow="1" firstCol="1" lastCol="1" bandRow="1" bandCol="1">
                <a:tableStyleId>{5A111915-BE36-4E01-A7E5-04B1672EAD32}</a:tableStyleId>
              </a:tblPr>
              <a:tblGrid>
                <a:gridCol w="889809">
                  <a:extLst>
                    <a:ext uri="{9D8B030D-6E8A-4147-A177-3AD203B41FA5}">
                      <a16:colId xmlns:a16="http://schemas.microsoft.com/office/drawing/2014/main" val="32047266"/>
                    </a:ext>
                  </a:extLst>
                </a:gridCol>
                <a:gridCol w="2054170">
                  <a:extLst>
                    <a:ext uri="{9D8B030D-6E8A-4147-A177-3AD203B41FA5}">
                      <a16:colId xmlns:a16="http://schemas.microsoft.com/office/drawing/2014/main" val="3537670944"/>
                    </a:ext>
                  </a:extLst>
                </a:gridCol>
                <a:gridCol w="1546157">
                  <a:extLst>
                    <a:ext uri="{9D8B030D-6E8A-4147-A177-3AD203B41FA5}">
                      <a16:colId xmlns:a16="http://schemas.microsoft.com/office/drawing/2014/main" val="4218790596"/>
                    </a:ext>
                  </a:extLst>
                </a:gridCol>
                <a:gridCol w="2171893">
                  <a:extLst>
                    <a:ext uri="{9D8B030D-6E8A-4147-A177-3AD203B41FA5}">
                      <a16:colId xmlns:a16="http://schemas.microsoft.com/office/drawing/2014/main" val="1242928298"/>
                    </a:ext>
                  </a:extLst>
                </a:gridCol>
                <a:gridCol w="1124387">
                  <a:extLst>
                    <a:ext uri="{9D8B030D-6E8A-4147-A177-3AD203B41FA5}">
                      <a16:colId xmlns:a16="http://schemas.microsoft.com/office/drawing/2014/main" val="4153450282"/>
                    </a:ext>
                  </a:extLst>
                </a:gridCol>
                <a:gridCol w="2013567">
                  <a:extLst>
                    <a:ext uri="{9D8B030D-6E8A-4147-A177-3AD203B41FA5}">
                      <a16:colId xmlns:a16="http://schemas.microsoft.com/office/drawing/2014/main" val="4134434978"/>
                    </a:ext>
                  </a:extLst>
                </a:gridCol>
                <a:gridCol w="731101">
                  <a:extLst>
                    <a:ext uri="{9D8B030D-6E8A-4147-A177-3AD203B41FA5}">
                      <a16:colId xmlns:a16="http://schemas.microsoft.com/office/drawing/2014/main" val="1467772005"/>
                    </a:ext>
                  </a:extLst>
                </a:gridCol>
              </a:tblGrid>
              <a:tr h="3533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编 号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 dirty="0" err="1">
                          <a:effectLst/>
                        </a:rPr>
                        <a:t>HAc</a:t>
                      </a:r>
                      <a:r>
                        <a:rPr lang="en-GB" sz="1600" kern="0" dirty="0">
                          <a:effectLst/>
                        </a:rPr>
                        <a:t> </a:t>
                      </a:r>
                      <a:r>
                        <a:rPr lang="zh-CN" sz="1600" kern="0" dirty="0" smtClean="0">
                          <a:effectLst/>
                        </a:rPr>
                        <a:t>体积</a:t>
                      </a:r>
                      <a:r>
                        <a:rPr lang="en-GB" sz="1600" kern="0" dirty="0" smtClean="0">
                          <a:effectLst/>
                        </a:rPr>
                        <a:t>/</a:t>
                      </a:r>
                      <a:r>
                        <a:rPr lang="en-GB" sz="1600" kern="0" dirty="0">
                          <a:effectLst/>
                        </a:rPr>
                        <a:t>mL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 dirty="0" smtClean="0">
                          <a:effectLst/>
                        </a:rPr>
                        <a:t>H</a:t>
                      </a:r>
                      <a:r>
                        <a:rPr lang="en-GB" sz="1600" kern="0" baseline="-25000" dirty="0" smtClean="0">
                          <a:effectLst/>
                        </a:rPr>
                        <a:t>2</a:t>
                      </a:r>
                      <a:r>
                        <a:rPr lang="en-GB" sz="1600" kern="0" dirty="0" smtClean="0">
                          <a:effectLst/>
                        </a:rPr>
                        <a:t>O/mL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 dirty="0" err="1">
                          <a:effectLst/>
                        </a:rPr>
                        <a:t>HAc</a:t>
                      </a:r>
                      <a:r>
                        <a:rPr lang="zh-CN" sz="1600" kern="0" dirty="0" smtClean="0">
                          <a:effectLst/>
                        </a:rPr>
                        <a:t>浓度</a:t>
                      </a:r>
                      <a:r>
                        <a:rPr lang="en-GB" sz="1600" kern="0" dirty="0" smtClean="0">
                          <a:effectLst/>
                        </a:rPr>
                        <a:t>/</a:t>
                      </a:r>
                      <a:r>
                        <a:rPr lang="en-GB" sz="1600" kern="0" dirty="0">
                          <a:effectLst/>
                        </a:rPr>
                        <a:t>mol·L</a:t>
                      </a:r>
                      <a:r>
                        <a:rPr lang="en-GB" sz="1600" kern="0" baseline="30000" dirty="0">
                          <a:effectLst/>
                        </a:rPr>
                        <a:t>-1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pH</a:t>
                      </a:r>
                      <a:r>
                        <a:rPr lang="zh-CN" sz="1600" kern="0">
                          <a:effectLst/>
                        </a:rPr>
                        <a:t>值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 dirty="0">
                          <a:effectLst/>
                        </a:rPr>
                        <a:t>H</a:t>
                      </a:r>
                      <a:r>
                        <a:rPr lang="en-GB" sz="1600" kern="0" baseline="30000" dirty="0">
                          <a:effectLst/>
                        </a:rPr>
                        <a:t>+  </a:t>
                      </a:r>
                      <a:r>
                        <a:rPr lang="zh-CN" sz="1600" kern="0" dirty="0" smtClean="0">
                          <a:effectLst/>
                        </a:rPr>
                        <a:t>浓度</a:t>
                      </a:r>
                      <a:r>
                        <a:rPr lang="en-GB" sz="1600" kern="0" dirty="0" smtClean="0">
                          <a:effectLst/>
                        </a:rPr>
                        <a:t>/</a:t>
                      </a:r>
                      <a:r>
                        <a:rPr lang="en-GB" sz="1600" kern="0" dirty="0">
                          <a:effectLst/>
                        </a:rPr>
                        <a:t>mol·L</a:t>
                      </a:r>
                      <a:r>
                        <a:rPr lang="en-GB" sz="1600" kern="0" baseline="30000" dirty="0">
                          <a:effectLst/>
                        </a:rPr>
                        <a:t>-1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 dirty="0" smtClean="0">
                          <a:effectLst/>
                        </a:rPr>
                        <a:t>K</a:t>
                      </a:r>
                      <a:r>
                        <a:rPr lang="en-GB" sz="1600" kern="0" baseline="30000" dirty="0" smtClean="0">
                          <a:effectLst/>
                        </a:rPr>
                        <a:t>Θ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2967596563"/>
                  </a:ext>
                </a:extLst>
              </a:tr>
              <a:tr h="257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1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48.00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 dirty="0">
                          <a:effectLst/>
                        </a:rPr>
                        <a:t>0.00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2277670858"/>
                  </a:ext>
                </a:extLst>
              </a:tr>
              <a:tr h="232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2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24.00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 dirty="0">
                          <a:effectLst/>
                        </a:rPr>
                        <a:t>24.00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885353970"/>
                  </a:ext>
                </a:extLst>
              </a:tr>
              <a:tr h="232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3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12.00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36.00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 dirty="0">
                          <a:effectLst/>
                        </a:rPr>
                        <a:t> 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2798072696"/>
                  </a:ext>
                </a:extLst>
              </a:tr>
              <a:tr h="232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4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6.00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42.00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 dirty="0">
                          <a:effectLst/>
                        </a:rPr>
                        <a:t> 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3244461794"/>
                  </a:ext>
                </a:extLst>
              </a:tr>
              <a:tr h="232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5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3.00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45.00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>
                          <a:effectLst/>
                        </a:rPr>
                        <a:t> </a:t>
                      </a:r>
                      <a:endParaRPr lang="zh-CN" sz="16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kern="0" dirty="0">
                          <a:effectLst/>
                        </a:rPr>
                        <a:t> </a:t>
                      </a:r>
                      <a:endParaRPr lang="zh-CN" sz="16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1771334446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43000" y="5411596"/>
            <a:ext cx="637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38200" y="916605"/>
            <a:ext cx="10457873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将</a:t>
            </a:r>
            <a:r>
              <a:rPr lang="en-GB" altLang="zh-CN" sz="2000" dirty="0">
                <a:latin typeface="Times New Roman" panose="02020603050405020304" pitchFamily="18" charset="0"/>
              </a:rPr>
              <a:t>5</a:t>
            </a:r>
            <a:r>
              <a:rPr lang="zh-CN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只</a:t>
            </a:r>
            <a:r>
              <a:rPr lang="zh-CN" altLang="zh-C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洁净</a:t>
            </a:r>
            <a:r>
              <a:rPr lang="zh-CN" altLang="zh-C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干燥</a:t>
            </a:r>
            <a:r>
              <a:rPr lang="zh-CN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GB" altLang="zh-CN" sz="2000" dirty="0">
                <a:latin typeface="Times New Roman" panose="02020603050405020304" pitchFamily="18" charset="0"/>
              </a:rPr>
              <a:t>50 mL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烧杯编成</a:t>
            </a:r>
            <a:r>
              <a:rPr lang="en-GB" altLang="zh-CN" sz="2000" dirty="0">
                <a:latin typeface="Times New Roman" panose="02020603050405020304" pitchFamily="18" charset="0"/>
              </a:rPr>
              <a:t>1-5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号。在</a:t>
            </a:r>
            <a:r>
              <a:rPr lang="en-GB" altLang="zh-CN" sz="2000" dirty="0">
                <a:latin typeface="Times New Roman" panose="02020603050405020304" pitchFamily="18" charset="0"/>
              </a:rPr>
              <a:t>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号烧杯中，从滴定管准确放入</a:t>
            </a:r>
            <a:r>
              <a:rPr lang="en-GB" altLang="zh-CN" sz="2000" dirty="0">
                <a:latin typeface="Times New Roman" panose="02020603050405020304" pitchFamily="18" charset="0"/>
              </a:rPr>
              <a:t>48.00 mL </a:t>
            </a:r>
            <a:r>
              <a:rPr lang="en-GB" altLang="zh-CN" sz="2000" dirty="0" err="1">
                <a:latin typeface="Times New Roman" panose="02020603050405020304" pitchFamily="18" charset="0"/>
              </a:rPr>
              <a:t>HAc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溶液。在</a:t>
            </a:r>
            <a:r>
              <a:rPr lang="en-GB" altLang="zh-CN" sz="2000" dirty="0">
                <a:latin typeface="Times New Roman" panose="02020603050405020304" pitchFamily="18" charset="0"/>
              </a:rPr>
              <a:t>2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号烧杯中，放入</a:t>
            </a:r>
            <a:r>
              <a:rPr lang="en-GB" altLang="zh-CN" sz="2000" dirty="0">
                <a:latin typeface="Times New Roman" panose="02020603050405020304" pitchFamily="18" charset="0"/>
              </a:rPr>
              <a:t>24.00 mL </a:t>
            </a:r>
            <a:r>
              <a:rPr lang="en-GB" altLang="zh-CN" sz="2000" dirty="0" err="1">
                <a:latin typeface="Times New Roman" panose="02020603050405020304" pitchFamily="18" charset="0"/>
              </a:rPr>
              <a:t>HAc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溶液，再从另一滴定管放入</a:t>
            </a:r>
            <a:r>
              <a:rPr lang="en-GB" altLang="zh-CN" sz="2000" dirty="0">
                <a:latin typeface="Times New Roman" panose="02020603050405020304" pitchFamily="18" charset="0"/>
              </a:rPr>
              <a:t>24.00 mL</a:t>
            </a:r>
            <a:r>
              <a:rPr lang="zh-CN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蒸馏水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用同样的方法按表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2-11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配制不同浓度的</a:t>
            </a:r>
            <a:r>
              <a:rPr lang="en-GB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溶液。</a:t>
            </a:r>
            <a:endParaRPr lang="zh-CN" altLang="en-GB" sz="20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用酸度计测定溶液的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值，记入表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2-11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中，根据所测定的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值计算出</a:t>
            </a:r>
            <a:r>
              <a:rPr lang="en-GB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</a:t>
            </a:r>
            <a:r>
              <a:rPr lang="en-GB" altLang="zh-CN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再</a:t>
            </a:r>
            <a:r>
              <a:rPr lang="zh-CN" altLang="en-GB" sz="2000" dirty="0" smtClean="0">
                <a:latin typeface="宋体" panose="02010600030101010101" pitchFamily="2" charset="-122"/>
                <a:cs typeface="Times New Roman" panose="02020603050405020304" pitchFamily="18" charset="0"/>
              </a:rPr>
              <a:t>根据                    计算</a:t>
            </a:r>
            <a:r>
              <a:rPr lang="zh-CN" altLang="en-GB" sz="2000" dirty="0">
                <a:latin typeface="宋体" panose="02010600030101010101" pitchFamily="2" charset="-122"/>
                <a:cs typeface="Times New Roman" panose="02020603050405020304" pitchFamily="18" charset="0"/>
              </a:rPr>
              <a:t>出</a:t>
            </a:r>
            <a:r>
              <a:rPr lang="en-GB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zh-CN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zh-CN" altLang="en-GB" sz="2000" dirty="0">
                <a:latin typeface="宋体" panose="02010600030101010101" pitchFamily="2" charset="-122"/>
                <a:cs typeface="Times New Roman" panose="02020603050405020304" pitchFamily="18" charset="0"/>
              </a:rPr>
              <a:t>值，最后计算</a:t>
            </a:r>
            <a:r>
              <a:rPr lang="en-GB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zh-CN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zh-CN" altLang="en-GB" sz="2000" dirty="0">
                <a:latin typeface="宋体" panose="02010600030101010101" pitchFamily="2" charset="-122"/>
                <a:cs typeface="Times New Roman" panose="02020603050405020304" pitchFamily="18" charset="0"/>
              </a:rPr>
              <a:t>的平均值。</a:t>
            </a:r>
            <a:r>
              <a:rPr lang="zh-CN" altLang="en-GB" sz="2000" dirty="0"/>
              <a:t> </a:t>
            </a:r>
            <a:endParaRPr lang="en-US" altLang="zh-CN" sz="2000" dirty="0" smtClean="0"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GB" sz="2000" dirty="0" smtClean="0">
                <a:latin typeface="宋体" panose="02010600030101010101" pitchFamily="2" charset="-122"/>
                <a:cs typeface="Times New Roman" panose="02020603050405020304" pitchFamily="18" charset="0"/>
              </a:rPr>
              <a:t>   </a:t>
            </a:r>
            <a:endParaRPr lang="zh-CN" altLang="en-GB" sz="2000" dirty="0">
              <a:latin typeface="Arial" panose="020B0604020202020204" pitchFamily="34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178353"/>
              </p:ext>
            </p:extLst>
          </p:nvPr>
        </p:nvGraphicFramePr>
        <p:xfrm>
          <a:off x="2162704" y="2847072"/>
          <a:ext cx="2296777" cy="74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r:id="rId3" imgW="1155700" imgH="457200" progId="Equation.DSMT4">
                  <p:embed/>
                </p:oleObj>
              </mc:Choice>
              <mc:Fallback>
                <p:oleObj r:id="rId3" imgW="1155700" imgH="457200" progId="Equation.DSMT4">
                  <p:embed/>
                  <p:pic>
                    <p:nvPicPr>
                      <p:cNvPr id="13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704" y="2847072"/>
                        <a:ext cx="2296777" cy="740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1143000" y="3736129"/>
            <a:ext cx="4544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注意：</a:t>
            </a:r>
            <a:r>
              <a:rPr lang="zh-CN" altLang="zh-CN" sz="2000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要</a:t>
            </a:r>
            <a:r>
              <a:rPr lang="zh-CN" altLang="zh-CN" sz="20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采取浓度由稀到浓的</a:t>
            </a:r>
            <a:r>
              <a:rPr lang="zh-CN" altLang="zh-CN" sz="2000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顺序</a:t>
            </a:r>
            <a:r>
              <a:rPr lang="zh-CN" altLang="en-US" sz="2000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测量</a:t>
            </a:r>
            <a:endParaRPr lang="zh-CN" altLang="en-US" sz="2000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34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1" t="21003" r="2263" b="2334"/>
          <a:stretch/>
        </p:blipFill>
        <p:spPr>
          <a:xfrm>
            <a:off x="59633" y="906007"/>
            <a:ext cx="5804453" cy="521237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98783" y="178904"/>
            <a:ext cx="3588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酸度计的使用 </a:t>
            </a:r>
            <a:endParaRPr lang="zh-CN" altLang="en-US" sz="3200" b="1" dirty="0"/>
          </a:p>
        </p:txBody>
      </p:sp>
      <p:sp>
        <p:nvSpPr>
          <p:cNvPr id="4" name="矩形 3"/>
          <p:cNvSpPr/>
          <p:nvPr/>
        </p:nvSpPr>
        <p:spPr>
          <a:xfrm>
            <a:off x="6162262" y="952522"/>
            <a:ext cx="584420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链接电源，预热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分钟；</a:t>
            </a:r>
            <a:endParaRPr lang="en-US" altLang="zh-CN" kern="100" dirty="0" smtClean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Mode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键，直至显示出所需要的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测量方式。</a:t>
            </a: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Setup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至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出现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Clear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图标，在按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Enter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键清除之前已存储的缓冲溶液数据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kern="100" dirty="0" smtClean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Setup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键至显示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，按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Enter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键确认。</a:t>
            </a:r>
            <a:endParaRPr lang="zh-CN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取下电极保护罩，去离子水清洗，滤纸吸干后置于缓冲溶液中，待数稳定显示“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”时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Standardize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键，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计识别出缓冲液并闪烁显示缓冲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液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值。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同时显示电极斜率值。达到稳定状态后，按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Enter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键，存储测量值。</a:t>
            </a: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完成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计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校正</a:t>
            </a:r>
            <a:r>
              <a:rPr lang="zh-CN" altLang="en-US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开始测试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zh-CN" altLang="en-US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注意：</a:t>
            </a:r>
            <a:endParaRPr lang="en-US" altLang="zh-CN" kern="100" dirty="0" smtClean="0">
              <a:solidFill>
                <a:srgbClr val="FF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各次测量之间都要用蒸馏水清洗电极，并用滤纸吸干。</a:t>
            </a: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电极斜率应在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90%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105%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之间，出现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Slope Error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表示电极有故障</a:t>
            </a:r>
            <a:r>
              <a:rPr lang="zh-CN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kern="100" dirty="0" smtClean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zh-CN" altLang="en-US" kern="1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缓冲溶液：</a:t>
            </a:r>
            <a:r>
              <a:rPr lang="en-US" altLang="zh-CN" kern="1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pH=6.86</a:t>
            </a:r>
            <a:r>
              <a:rPr lang="zh-CN" altLang="en-US" kern="1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pH=</a:t>
            </a:r>
            <a:r>
              <a:rPr lang="en-US" altLang="zh-CN" kern="1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4.00</a:t>
            </a:r>
            <a:r>
              <a:rPr lang="zh-CN" altLang="en-US" kern="1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pH=</a:t>
            </a:r>
            <a:r>
              <a:rPr lang="en-US" altLang="zh-CN" kern="100" dirty="0" smtClea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9.18</a:t>
            </a:r>
            <a:endParaRPr lang="zh-CN" altLang="zh-CN" kern="1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003235" y="864704"/>
            <a:ext cx="19878" cy="521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7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838200" y="365126"/>
            <a:ext cx="4439478" cy="6287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五、思考题</a:t>
            </a:r>
            <a:r>
              <a:rPr lang="en-GB" altLang="zh-CN" sz="3200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 </a:t>
            </a: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838200" y="1825625"/>
            <a:ext cx="10515600" cy="27556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zh-CN" sz="2400" dirty="0" smtClean="0"/>
              <a:t>1</a:t>
            </a:r>
            <a:r>
              <a:rPr lang="zh-CN" altLang="zh-CN" sz="2400" dirty="0" smtClean="0"/>
              <a:t>．</a:t>
            </a:r>
            <a:r>
              <a:rPr lang="en-GB" altLang="zh-CN" sz="2400" dirty="0" smtClean="0"/>
              <a:t>25℃</a:t>
            </a:r>
            <a:r>
              <a:rPr lang="zh-CN" altLang="zh-CN" sz="2400" dirty="0" smtClean="0"/>
              <a:t>时，醋酸的解离常数为</a:t>
            </a:r>
            <a:r>
              <a:rPr lang="en-GB" altLang="zh-CN" sz="2400" dirty="0" smtClean="0"/>
              <a:t>1.76×10</a:t>
            </a:r>
            <a:r>
              <a:rPr lang="en-GB" altLang="zh-CN" sz="2400" baseline="30000" dirty="0" smtClean="0"/>
              <a:t>-5</a:t>
            </a:r>
            <a:r>
              <a:rPr lang="zh-CN" altLang="zh-CN" sz="2400" dirty="0" smtClean="0"/>
              <a:t>，实验温度下所测的解离常数和其比较有何不同？</a:t>
            </a:r>
          </a:p>
          <a:p>
            <a:pPr>
              <a:lnSpc>
                <a:spcPct val="150000"/>
              </a:lnSpc>
            </a:pPr>
            <a:r>
              <a:rPr lang="en-GB" altLang="zh-CN" sz="2400" dirty="0" smtClean="0"/>
              <a:t>2</a:t>
            </a:r>
            <a:r>
              <a:rPr lang="zh-CN" altLang="zh-CN" sz="2400" dirty="0" smtClean="0"/>
              <a:t>．测定</a:t>
            </a:r>
            <a:r>
              <a:rPr lang="en-GB" altLang="zh-CN" sz="2400" dirty="0" err="1" smtClean="0"/>
              <a:t>HAc</a:t>
            </a:r>
            <a:r>
              <a:rPr lang="zh-CN" altLang="zh-CN" sz="2400" dirty="0" smtClean="0"/>
              <a:t>溶液的</a:t>
            </a:r>
            <a:r>
              <a:rPr lang="en-GB" altLang="zh-CN" sz="2400" dirty="0" smtClean="0"/>
              <a:t>pH</a:t>
            </a:r>
            <a:r>
              <a:rPr lang="zh-CN" altLang="zh-CN" sz="2400" dirty="0" smtClean="0"/>
              <a:t>值时，为什么要采取浓度由稀到浓的顺序进行</a:t>
            </a:r>
            <a:r>
              <a:rPr lang="en-GB" altLang="zh-CN" sz="2400" dirty="0" smtClean="0"/>
              <a:t>?</a:t>
            </a:r>
            <a:endParaRPr lang="zh-CN" altLang="zh-CN" sz="2400" dirty="0" smtClean="0"/>
          </a:p>
          <a:p>
            <a:pPr>
              <a:lnSpc>
                <a:spcPct val="150000"/>
              </a:lnSpc>
            </a:pPr>
            <a:r>
              <a:rPr lang="en-GB" altLang="zh-CN" sz="2400" dirty="0" smtClean="0"/>
              <a:t>3</a:t>
            </a:r>
            <a:r>
              <a:rPr lang="zh-CN" altLang="zh-CN" sz="2400" dirty="0" smtClean="0"/>
              <a:t>．不同浓度</a:t>
            </a:r>
            <a:r>
              <a:rPr lang="en-GB" altLang="zh-CN" sz="2400" dirty="0" err="1" smtClean="0"/>
              <a:t>HAc</a:t>
            </a:r>
            <a:r>
              <a:rPr lang="zh-CN" altLang="zh-CN" sz="2400" dirty="0" smtClean="0"/>
              <a:t>其解离度是否相同</a:t>
            </a:r>
            <a:r>
              <a:rPr lang="en-GB" altLang="zh-CN" sz="2400" dirty="0" smtClean="0"/>
              <a:t>?</a:t>
            </a:r>
            <a:r>
              <a:rPr lang="zh-CN" altLang="zh-CN" sz="2400" dirty="0" smtClean="0"/>
              <a:t>解离常数是否相同</a:t>
            </a:r>
            <a:r>
              <a:rPr lang="en-GB" altLang="zh-CN" sz="2400" dirty="0" smtClean="0"/>
              <a:t>?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2448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dihtvp5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805</Words>
  <Application>Microsoft Office PowerPoint</Application>
  <PresentationFormat>宽屏</PresentationFormat>
  <Paragraphs>108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等线</vt:lpstr>
      <vt:lpstr>方正细谭黑简体</vt:lpstr>
      <vt:lpstr>黑体</vt:lpstr>
      <vt:lpstr>华文彩云</vt:lpstr>
      <vt:lpstr>华文行楷</vt:lpstr>
      <vt:lpstr>宋体</vt:lpstr>
      <vt:lpstr>微软雅黑</vt:lpstr>
      <vt:lpstr>Arial</vt:lpstr>
      <vt:lpstr>Calibri</vt:lpstr>
      <vt:lpstr>Cambria Math</vt:lpstr>
      <vt:lpstr>Times New Roman</vt:lpstr>
      <vt:lpstr>第一PPT，www.1ppt.com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第一PPT，www.1ppt.com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蓝色简洁商务</dc:title>
  <dc:creator>第一PPT</dc:creator>
  <cp:keywords>www.1ppt.com</cp:keywords>
  <dc:description>www.1ppt.com</dc:description>
  <cp:lastModifiedBy>Windows 用户</cp:lastModifiedBy>
  <cp:revision>136</cp:revision>
  <dcterms:created xsi:type="dcterms:W3CDTF">2020-05-13T03:24:09Z</dcterms:created>
  <dcterms:modified xsi:type="dcterms:W3CDTF">2020-11-04T06:51:19Z</dcterms:modified>
</cp:coreProperties>
</file>