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4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2" r:id="rId2"/>
    <p:sldId id="272" r:id="rId3"/>
    <p:sldId id="256" r:id="rId4"/>
    <p:sldId id="257" r:id="rId5"/>
    <p:sldId id="263" r:id="rId6"/>
    <p:sldId id="258" r:id="rId7"/>
    <p:sldId id="259" r:id="rId8"/>
    <p:sldId id="271" r:id="rId9"/>
    <p:sldId id="303" r:id="rId10"/>
    <p:sldId id="267" r:id="rId11"/>
    <p:sldId id="264" r:id="rId12"/>
    <p:sldId id="269" r:id="rId13"/>
    <p:sldId id="268" r:id="rId14"/>
    <p:sldId id="260" r:id="rId15"/>
    <p:sldId id="265" r:id="rId16"/>
    <p:sldId id="261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01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中度样式 3 - 强调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中度样式 3 - 强调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浅色样式 3 - 强调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CAF9ED-07DC-4A11-8D7F-57B35C25682E}" styleName="中度样式 1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C083E6E3-FA7D-4D7B-A595-EF9225AFEA82}" styleName="浅色样式 1 - 强调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1" autoAdjust="0"/>
    <p:restoredTop sz="94660"/>
  </p:normalViewPr>
  <p:slideViewPr>
    <p:cSldViewPr snapToGrid="0">
      <p:cViewPr varScale="1">
        <p:scale>
          <a:sx n="39" d="100"/>
          <a:sy n="39" d="100"/>
        </p:scale>
        <p:origin x="76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E3589-BC73-4159-9231-C1F40D7FCEB3}" type="datetimeFigureOut">
              <a:rPr lang="zh-CN" altLang="en-US" smtClean="0"/>
              <a:t>2022/9/27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74340-21BD-4C75-AD3E-B8103D8170A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6795366"/>
            <a:ext cx="12192000" cy="136525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0"/>
            <a:ext cx="12192000" cy="332509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4833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E3589-BC73-4159-9231-C1F40D7FCEB3}" type="datetimeFigureOut">
              <a:rPr lang="zh-CN" altLang="en-US" smtClean="0"/>
              <a:t>2022/9/27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74340-21BD-4C75-AD3E-B8103D8170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2559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E3589-BC73-4159-9231-C1F40D7FCEB3}" type="datetimeFigureOut">
              <a:rPr lang="zh-CN" altLang="en-US" smtClean="0"/>
              <a:t>2022/9/27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74340-21BD-4C75-AD3E-B8103D8170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8229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7121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E3589-BC73-4159-9231-C1F40D7FCEB3}" type="datetimeFigureOut">
              <a:rPr lang="zh-CN" altLang="en-US" smtClean="0"/>
              <a:t>2022/9/27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74340-21BD-4C75-AD3E-B8103D8170A5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Group 4"/>
          <p:cNvGrpSpPr>
            <a:grpSpLocks/>
          </p:cNvGrpSpPr>
          <p:nvPr userDrawn="1"/>
        </p:nvGrpSpPr>
        <p:grpSpPr bwMode="auto">
          <a:xfrm>
            <a:off x="9632743" y="112713"/>
            <a:ext cx="2439987" cy="369888"/>
            <a:chOff x="2113" y="3968"/>
            <a:chExt cx="1537" cy="233"/>
          </a:xfrm>
        </p:grpSpPr>
        <p:pic>
          <p:nvPicPr>
            <p:cNvPr id="8" name="Picture 5" descr="校名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26" y="3968"/>
              <a:ext cx="1224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6" descr="aabb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13" y="3974"/>
              <a:ext cx="268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矩形 9"/>
          <p:cNvSpPr/>
          <p:nvPr userDrawn="1"/>
        </p:nvSpPr>
        <p:spPr>
          <a:xfrm>
            <a:off x="0" y="6788727"/>
            <a:ext cx="12192000" cy="57148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平行四边形 10"/>
          <p:cNvSpPr/>
          <p:nvPr userDrawn="1"/>
        </p:nvSpPr>
        <p:spPr>
          <a:xfrm>
            <a:off x="0" y="11185"/>
            <a:ext cx="415637" cy="563418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4224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E3589-BC73-4159-9231-C1F40D7FCEB3}" type="datetimeFigureOut">
              <a:rPr lang="zh-CN" altLang="en-US" smtClean="0"/>
              <a:t>2022/9/27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74340-21BD-4C75-AD3E-B8103D8170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3313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E3589-BC73-4159-9231-C1F40D7FCEB3}" type="datetimeFigureOut">
              <a:rPr lang="zh-CN" altLang="en-US" smtClean="0"/>
              <a:t>2022/9/27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74340-21BD-4C75-AD3E-B8103D8170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2222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E3589-BC73-4159-9231-C1F40D7FCEB3}" type="datetimeFigureOut">
              <a:rPr lang="zh-CN" altLang="en-US" smtClean="0"/>
              <a:t>2022/9/27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74340-21BD-4C75-AD3E-B8103D8170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0870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E3589-BC73-4159-9231-C1F40D7FCEB3}" type="datetimeFigureOut">
              <a:rPr lang="zh-CN" altLang="en-US" smtClean="0"/>
              <a:t>2022/9/27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74340-21BD-4C75-AD3E-B8103D8170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2855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E3589-BC73-4159-9231-C1F40D7FCEB3}" type="datetimeFigureOut">
              <a:rPr lang="zh-CN" altLang="en-US" smtClean="0"/>
              <a:t>2022/9/27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74340-21BD-4C75-AD3E-B8103D8170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2589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E3589-BC73-4159-9231-C1F40D7FCEB3}" type="datetimeFigureOut">
              <a:rPr lang="zh-CN" altLang="en-US" smtClean="0"/>
              <a:t>2022/9/27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74340-21BD-4C75-AD3E-B8103D8170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6624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E3589-BC73-4159-9231-C1F40D7FCEB3}" type="datetimeFigureOut">
              <a:rPr lang="zh-CN" altLang="en-US" smtClean="0"/>
              <a:t>2022/9/27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74340-21BD-4C75-AD3E-B8103D8170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8226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EE3589-BC73-4159-9231-C1F40D7FCEB3}" type="datetimeFigureOut">
              <a:rPr lang="zh-CN" altLang="en-US" smtClean="0"/>
              <a:t>2022/9/27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74340-21BD-4C75-AD3E-B8103D8170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6234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5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23071" y="1529006"/>
            <a:ext cx="10745857" cy="4271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进入教室的同学请尽快整理好个人用品准备实验！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到实验室左侧边台取（每两个同学）：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个小烧杯、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个容量瓶、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支吸量管；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个洗耳球。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洗涤实验所需玻璃仪器：小烧杯、容量瓶、吸量管。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*小烧杯需要清洗干净后擦干使用。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58672" y="586793"/>
            <a:ext cx="32302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rgbClr val="FF0000"/>
                </a:solidFill>
                <a:latin typeface="华文彩云" panose="02010800040101010101" pitchFamily="2" charset="-122"/>
                <a:ea typeface="华文彩云" panose="02010800040101010101" pitchFamily="2" charset="-122"/>
              </a:rPr>
              <a:t>请 注 意 ！</a:t>
            </a:r>
          </a:p>
        </p:txBody>
      </p:sp>
    </p:spTree>
    <p:extLst>
      <p:ext uri="{BB962C8B-B14F-4D97-AF65-F5344CB8AC3E}">
        <p14:creationId xmlns:p14="http://schemas.microsoft.com/office/powerpoint/2010/main" val="4222283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0418" y="143453"/>
            <a:ext cx="5174673" cy="512330"/>
          </a:xfrm>
        </p:spPr>
        <p:txBody>
          <a:bodyPr>
            <a:normAutofit fontScale="90000"/>
          </a:bodyPr>
          <a:lstStyle/>
          <a:p>
            <a:r>
              <a:rPr lang="zh-CN" altLang="en-US" sz="3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吸量管的使用</a:t>
            </a: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85" y="1011855"/>
            <a:ext cx="6143337" cy="4863453"/>
          </a:xfrm>
        </p:spPr>
      </p:pic>
      <p:sp>
        <p:nvSpPr>
          <p:cNvPr id="5" name="文本框 4"/>
          <p:cNvSpPr txBox="1"/>
          <p:nvPr/>
        </p:nvSpPr>
        <p:spPr>
          <a:xfrm>
            <a:off x="6345585" y="565871"/>
            <a:ext cx="5501184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2000" indent="-216000" algn="just">
              <a:buAutoNum type="arabicPeriod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移取溶液之前，先用欲取的溶液刷洗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次。方法是：吸入溶液至刚入吸量管的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1/3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，立即用右手食指按住管口（尽量勿使溶液回流，以免稀释），将管横过来，用两手的拇指及食指分别拿住移液管的两端，转动移液管并使溶液布满全管内壁，当溶液流至距管上口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2~3cm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时，将管直立，使溶液由尖嘴（流液口）放出，弃去。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52000" indent="-216000" algn="just">
              <a:buAutoNum type="arabicPeriod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用吸量管移取溶液时，将管插人容量瓶内液面以下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1~2cm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深度。不要插入太深，也不要插入太浅。左手拿洗耳球，排除空气后紧按在移液管口上，借吸力使液面慢慢上升，移液管应随容量瓶中液面的下降而下降。当管中液面上升至刻线以上时，迅速用右手食指堵住管口，将移液管的流液口靠着容量瓶颈的内壁，左手拿容量瓶，并使其倾斜约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en-US" sz="16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稍松食指，用拇指及中指轻轻捻转管身，使液面缓慢下降，直到调定零点。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52000" indent="-216000" algn="just">
              <a:buAutoNum type="arabicPeriod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按紧食指，使溶液不再流出，将移液管移入准备接受溶液的容器中，仍使其流液口接触倾斜的器壁。松开食指，使溶液自由地沿壁流下，待下降的液面静止后，再等待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15s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然后拿出移液管。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52000" indent="-216000" algn="just">
              <a:buAutoNum type="arabicPeriod"/>
            </a:pP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注意：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在调整零点和排放溶液过程中，移液管都要保持垂直，其流液口要接触倾斜的器壁（不可接触下面的溶液）并保持不动；</a:t>
            </a:r>
            <a:r>
              <a:rPr lang="zh-CN" altLang="en-US" sz="1600" u="sng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等待</a:t>
            </a:r>
            <a:r>
              <a:rPr lang="en-US" altLang="zh-CN" sz="1600" u="sng" dirty="0">
                <a:latin typeface="微软雅黑" panose="020B0503020204020204" pitchFamily="34" charset="-122"/>
                <a:ea typeface="微软雅黑" panose="020B0503020204020204" pitchFamily="34" charset="-122"/>
              </a:rPr>
              <a:t>15s</a:t>
            </a:r>
            <a:r>
              <a:rPr lang="zh-CN" altLang="en-US" sz="1600" u="sng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后，流液口内残留的一点溶液绝对不要用外力震出或吹出；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移液管用完应放在管架上，不要随便放在实验台上，尤其要防止管颈下端被沾污。</a:t>
            </a:r>
          </a:p>
        </p:txBody>
      </p:sp>
    </p:spTree>
    <p:extLst>
      <p:ext uri="{BB962C8B-B14F-4D97-AF65-F5344CB8AC3E}">
        <p14:creationId xmlns:p14="http://schemas.microsoft.com/office/powerpoint/2010/main" val="25125801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4310" y="115745"/>
            <a:ext cx="4675909" cy="678584"/>
          </a:xfrm>
        </p:spPr>
        <p:txBody>
          <a:bodyPr>
            <a:normAutofit/>
          </a:bodyPr>
          <a:lstStyle/>
          <a:p>
            <a:r>
              <a:rPr lang="en-GB" altLang="zh-CN" sz="3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GB" altLang="zh-CN" sz="31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zh-CN" sz="31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．测定溶液的光密度</a:t>
            </a:r>
            <a:endParaRPr lang="zh-CN" altLang="en-US" sz="22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70842" y="851056"/>
            <a:ext cx="10086109" cy="16890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取</a:t>
            </a:r>
            <a:r>
              <a:rPr lang="en-GB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</a:t>
            </a:r>
            <a:r>
              <a:rPr lang="en-GB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 cm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的比色皿，分别装入空白液</a:t>
            </a:r>
            <a:r>
              <a:rPr lang="en-GB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(KSCN)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GB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GB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GB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号溶液。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λ=550nm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使用比色皿时要先用蒸馏水冲洗，再用待测液洗</a:t>
            </a:r>
            <a:r>
              <a:rPr lang="en-GB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～</a:t>
            </a:r>
            <a:r>
              <a:rPr lang="en-GB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次，装好溶液，用滤纸吸去光面外大部分液体，再用擦镜纸擦净。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D3968D01-3969-4A61-B640-5111849109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0842" y="3528471"/>
            <a:ext cx="9871139" cy="2390282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以</a:t>
            </a:r>
            <a:r>
              <a:rPr lang="en-GB" altLang="zh-CN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D 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值为纵坐标，配位体的摩尔分数为横坐标绘制曲线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;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确定硫氰酸铁配位离子的配位数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;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写出硫氰酸铁配位离子的化学式。</a:t>
            </a:r>
          </a:p>
        </p:txBody>
      </p:sp>
      <p:sp>
        <p:nvSpPr>
          <p:cNvPr id="6" name="标题 1">
            <a:extLst>
              <a:ext uri="{FF2B5EF4-FFF2-40B4-BE49-F238E27FC236}">
                <a16:creationId xmlns:a16="http://schemas.microsoft.com/office/drawing/2014/main" id="{0E93254D-C8C3-4082-971A-5A456C59D2CF}"/>
              </a:ext>
            </a:extLst>
          </p:cNvPr>
          <p:cNvSpPr txBox="1">
            <a:spLocks/>
          </p:cNvSpPr>
          <p:nvPr/>
        </p:nvSpPr>
        <p:spPr>
          <a:xfrm>
            <a:off x="870842" y="2639579"/>
            <a:ext cx="4121727" cy="7894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zh-CN" sz="3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五、数据处理</a:t>
            </a:r>
            <a:endParaRPr lang="zh-CN" altLang="en-US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818640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8870" y="0"/>
            <a:ext cx="10515600" cy="1325563"/>
          </a:xfrm>
        </p:spPr>
        <p:txBody>
          <a:bodyPr>
            <a:normAutofit/>
          </a:bodyPr>
          <a:lstStyle/>
          <a:p>
            <a:r>
              <a:rPr lang="zh-CN" altLang="en-US" sz="3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光栅型分光光度计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81651" y="1325563"/>
            <a:ext cx="5091224" cy="481532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分光光度计，又称光谱仪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(spectrometer)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，是将成分复杂的光，分解为光谱线的科学仪器。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测量范围一般包括波长范围为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380~780 nm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的可见光区和波长范围为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～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380 nm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的紫外光区。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不同的光源都有其特有的发射光谱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因此可采用不同的发光体作为仪器的光源。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A224F8F-6194-4E87-BF42-2A54896119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88845" y="1959428"/>
            <a:ext cx="6161572" cy="2708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3018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11002" y="78798"/>
            <a:ext cx="2546234" cy="770947"/>
          </a:xfrm>
        </p:spPr>
        <p:txBody>
          <a:bodyPr>
            <a:normAutofit/>
          </a:bodyPr>
          <a:lstStyle/>
          <a:p>
            <a:r>
              <a:rPr lang="zh-CN" altLang="en-US" sz="3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比 色 皿</a:t>
            </a: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3" t="4854" r="15065" b="9181"/>
          <a:stretch/>
        </p:blipFill>
        <p:spPr>
          <a:xfrm>
            <a:off x="267853" y="1089891"/>
            <a:ext cx="1708729" cy="2058964"/>
          </a:xfr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48" t="16832" r="20578" b="22343"/>
          <a:stretch/>
        </p:blipFill>
        <p:spPr>
          <a:xfrm>
            <a:off x="267853" y="3602180"/>
            <a:ext cx="2192430" cy="169025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715491" y="663206"/>
            <a:ext cx="70105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比色皿</a:t>
            </a:r>
            <a:r>
              <a:rPr lang="en-US" altLang="zh-CN" sz="24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(cuvette)</a:t>
            </a:r>
            <a:r>
              <a:rPr lang="zh-CN" altLang="en-US" sz="24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是一种用于</a:t>
            </a:r>
            <a:r>
              <a:rPr lang="zh-CN" altLang="en-US" sz="2400" dirty="0">
                <a:solidFill>
                  <a:srgbClr val="136EC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光谱分析</a:t>
            </a:r>
            <a:r>
              <a:rPr lang="zh-CN" altLang="en-US" sz="24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的装备仪器。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817091" y="1089891"/>
            <a:ext cx="8469746" cy="5116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使用时应注意以下几点：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拿取比色皿时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只能用手指接触两侧的毛玻璃，避免接触光学面。同时注意轻拿轻放，防止外力对比色皿的影响，产生应力后破损。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测试时比色皿的光面对准光路，内壁不要有气泡。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要用待测液润洗至少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次；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盛装溶液时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高度为比色皿的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2/3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处即可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光学面如有残液可先用滤纸轻轻吸附；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当发现比色皿里面被污染后，应用无水乙醇清洗，及时擦拭干净。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凡含有腐蚀玻璃的物质的溶液，不得长期盛放在比色皿中。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不能将比色皿放在火焰或电炉上进行加热或干燥箱内烘烤。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774198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21829"/>
            <a:ext cx="6457749" cy="979412"/>
          </a:xfrm>
        </p:spPr>
        <p:txBody>
          <a:bodyPr>
            <a:normAutofit/>
          </a:bodyPr>
          <a:lstStyle/>
          <a:p>
            <a:r>
              <a:rPr lang="en-US" altLang="zh-CN" sz="3200" kern="1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722</a:t>
            </a:r>
            <a:r>
              <a:rPr lang="zh-CN" altLang="zh-CN" sz="3200" kern="1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型光栅分光光度计使用</a:t>
            </a:r>
            <a:endParaRPr lang="zh-CN" altLang="en-US" sz="3200" kern="1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143000" y="5411596"/>
            <a:ext cx="63754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GB" sz="1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9208" y="1101241"/>
            <a:ext cx="11408052" cy="541141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开机预热不少于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分钟，转动波长旋钮选择波长：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550nm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通过按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方式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选择键，选择吸光度、透光度、浓度等方式。如测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透光度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T”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，通过按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方式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选择键至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透光度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T”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LED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灯亮。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选择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透光度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T”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进行调零和调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100%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：①打开试样盖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关闭光门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，然后按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键，即能自动调整零位；②将用作背景的空白样品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水或空白溶液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KSCN)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置于光路中，盖上试样盖，按下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键即能自动调整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100%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通过按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方式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选择键选择至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吸光度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A”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，将样品放入光路即可显示吸光度值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注意：调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0%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100%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必须在“透光度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”状态下进行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16" name="Text Box 35"/>
          <p:cNvSpPr txBox="1">
            <a:spLocks noChangeArrowheads="1"/>
          </p:cNvSpPr>
          <p:nvPr/>
        </p:nvSpPr>
        <p:spPr bwMode="auto">
          <a:xfrm>
            <a:off x="10939610" y="3151635"/>
            <a:ext cx="766617" cy="36933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↓/0%</a:t>
            </a:r>
            <a:endParaRPr kumimoji="0" lang="zh-CN" altLang="zh-CN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7" name="Text Box 36"/>
          <p:cNvSpPr txBox="1">
            <a:spLocks noChangeArrowheads="1"/>
          </p:cNvSpPr>
          <p:nvPr/>
        </p:nvSpPr>
        <p:spPr bwMode="auto">
          <a:xfrm>
            <a:off x="4544139" y="4248985"/>
            <a:ext cx="1148484" cy="40011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↑/100%</a:t>
            </a:r>
            <a:endParaRPr kumimoji="0" lang="zh-CN" altLang="zh-CN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1871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43452"/>
            <a:ext cx="4121727" cy="789421"/>
          </a:xfrm>
        </p:spPr>
        <p:txBody>
          <a:bodyPr/>
          <a:lstStyle/>
          <a:p>
            <a:r>
              <a:rPr lang="zh-CN" altLang="zh-CN" sz="32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五、数据处理</a:t>
            </a:r>
            <a:endParaRPr lang="zh-CN" altLang="en-US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55072" y="1622425"/>
            <a:ext cx="9848273" cy="3235902"/>
          </a:xfrm>
        </p:spPr>
        <p:txBody>
          <a:bodyPr>
            <a:normAutofit/>
          </a:bodyPr>
          <a:lstStyle/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zh-CN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以</a:t>
            </a:r>
            <a:r>
              <a: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GB" altLang="zh-CN" i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 </a:t>
            </a:r>
            <a:r>
              <a:rPr lang="zh-CN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值为纵坐标，配位体的摩尔分数为横坐标绘制曲线</a:t>
            </a:r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;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zh-CN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确定硫氰酸铁配位离子的配位数</a:t>
            </a:r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;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zh-CN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写出硫氰酸铁配位离子的化学式。</a:t>
            </a:r>
          </a:p>
        </p:txBody>
      </p:sp>
    </p:spTree>
    <p:extLst>
      <p:ext uri="{BB962C8B-B14F-4D97-AF65-F5344CB8AC3E}">
        <p14:creationId xmlns:p14="http://schemas.microsoft.com/office/powerpoint/2010/main" val="9725609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01255" y="122959"/>
            <a:ext cx="10515600" cy="1325563"/>
          </a:xfrm>
        </p:spPr>
        <p:txBody>
          <a:bodyPr/>
          <a:lstStyle/>
          <a:p>
            <a:r>
              <a:rPr lang="zh-CN" altLang="en-US" sz="3200" kern="1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六</a:t>
            </a:r>
            <a:r>
              <a:rPr lang="zh-CN" altLang="zh-CN" sz="3200" kern="1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、思考题</a:t>
            </a:r>
            <a:r>
              <a:rPr lang="en-GB" altLang="zh-CN" sz="3200" kern="1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endParaRPr lang="zh-CN" altLang="en-US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01255" y="1448522"/>
            <a:ext cx="10515600" cy="2755611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GB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．使用分光光度计时，在操作上应注意些什么</a:t>
            </a:r>
            <a:r>
              <a:rPr lang="en-GB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?</a:t>
            </a:r>
            <a:endParaRPr lang="zh-CN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GB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．如果比色皿外水分未擦干，对测定</a:t>
            </a:r>
            <a:r>
              <a:rPr lang="en-GB" altLang="zh-CN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值有什么影响</a:t>
            </a:r>
            <a:r>
              <a:rPr lang="en-GB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GB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本实验中，为什么能用体积分数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代替摩尔分数作为横坐标</a:t>
            </a:r>
            <a:r>
              <a:rPr lang="en-GB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?</a:t>
            </a:r>
            <a:endParaRPr lang="zh-CN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7488971"/>
              </p:ext>
            </p:extLst>
          </p:nvPr>
        </p:nvGraphicFramePr>
        <p:xfrm>
          <a:off x="6562486" y="3013001"/>
          <a:ext cx="748145" cy="6145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" r:id="rId3" imgW="533169" imgH="431613" progId="Equation.DSMT4">
                  <p:embed/>
                </p:oleObj>
              </mc:Choice>
              <mc:Fallback>
                <p:oleObj r:id="rId3" imgW="533169" imgH="431613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2486" y="3013001"/>
                        <a:ext cx="748145" cy="61454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92058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FE9E25-6880-4E1E-ACB3-8BF1ED2CEA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9290CD0-992D-4368-9B49-EA25F56BF33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97E0738-FFDE-4095-B528-147C22A12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14" y="864704"/>
            <a:ext cx="11193596" cy="4870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150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37852" y="1813761"/>
            <a:ext cx="9116292" cy="2387600"/>
          </a:xfrm>
        </p:spPr>
        <p:txBody>
          <a:bodyPr>
            <a:noAutofit/>
          </a:bodyPr>
          <a:lstStyle/>
          <a:p>
            <a:pPr>
              <a:lnSpc>
                <a:spcPts val="8100"/>
              </a:lnSpc>
            </a:pPr>
            <a:r>
              <a:rPr lang="zh-CN" altLang="zh-CN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硫氰酸铁配位离子</a:t>
            </a:r>
            <a:br>
              <a:rPr lang="en-US" altLang="zh-CN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zh-CN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配位数的测定</a:t>
            </a:r>
            <a:endParaRPr lang="zh-CN" altLang="en-US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691268" y="5044239"/>
            <a:ext cx="2809461" cy="424730"/>
          </a:xfrm>
        </p:spPr>
        <p:txBody>
          <a:bodyPr>
            <a:normAutofit lnSpcReduction="10000"/>
          </a:bodyPr>
          <a:lstStyle/>
          <a:p>
            <a:r>
              <a:rPr lang="zh-CN" altLang="en-US" dirty="0">
                <a:solidFill>
                  <a:srgbClr val="0070C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化学实验中心</a:t>
            </a: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4876006" y="5595655"/>
            <a:ext cx="2439987" cy="369888"/>
            <a:chOff x="2113" y="3968"/>
            <a:chExt cx="1537" cy="233"/>
          </a:xfrm>
        </p:grpSpPr>
        <p:pic>
          <p:nvPicPr>
            <p:cNvPr id="5" name="Picture 5" descr="校名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26" y="3968"/>
              <a:ext cx="1224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6" descr="aabb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13" y="3974"/>
              <a:ext cx="268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703959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内容占位符 2"/>
          <p:cNvSpPr txBox="1">
            <a:spLocks/>
          </p:cNvSpPr>
          <p:nvPr/>
        </p:nvSpPr>
        <p:spPr>
          <a:xfrm>
            <a:off x="564976" y="2181984"/>
            <a:ext cx="10763865" cy="11072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altLang="zh-CN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zh-CN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当一束波长一定的单色光通过有色溶液时，光的一部分被溶液吸收，一部分则透过溶液。如</a:t>
            </a:r>
            <a:endParaRPr lang="en-US" altLang="zh-CN" sz="2000" kern="1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0" indent="0">
              <a:lnSpc>
                <a:spcPts val="22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altLang="zh-CN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</a:t>
            </a:r>
            <a:r>
              <a:rPr lang="zh-CN" altLang="zh-CN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果入射光的强度为</a:t>
            </a:r>
            <a:r>
              <a:rPr lang="en-US" altLang="zh-CN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</a:t>
            </a:r>
            <a:r>
              <a:rPr lang="en-GB" altLang="zh-CN" sz="20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</a:t>
            </a:r>
            <a:r>
              <a:rPr lang="en-GB" altLang="zh-CN" sz="20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0</a:t>
            </a:r>
            <a:r>
              <a:rPr lang="zh-CN" altLang="zh-CN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，吸收光的强度为</a:t>
            </a:r>
            <a:r>
              <a:rPr lang="en-US" altLang="zh-CN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GB" altLang="zh-CN" sz="2000" i="1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</a:t>
            </a:r>
            <a:r>
              <a:rPr lang="en-GB" altLang="zh-CN" sz="2000" kern="100" baseline="-250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</a:t>
            </a:r>
            <a:r>
              <a:rPr lang="zh-CN" altLang="zh-CN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，透过光的强度为</a:t>
            </a:r>
            <a:r>
              <a:rPr lang="en-US" altLang="zh-CN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GB" altLang="zh-CN" sz="20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</a:t>
            </a:r>
            <a:r>
              <a:rPr lang="en-GB" altLang="zh-CN" sz="20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</a:t>
            </a:r>
            <a:r>
              <a:rPr lang="zh-CN" altLang="zh-CN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，则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0759" y="0"/>
            <a:ext cx="3546377" cy="759991"/>
          </a:xfrm>
        </p:spPr>
        <p:txBody>
          <a:bodyPr>
            <a:normAutofit/>
          </a:bodyPr>
          <a:lstStyle/>
          <a:p>
            <a:r>
              <a:rPr lang="zh-CN" altLang="zh-CN" sz="2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一、实验目的</a:t>
            </a:r>
            <a:endParaRPr lang="zh-CN" altLang="en-US" sz="28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9907" y="716423"/>
            <a:ext cx="8192063" cy="825072"/>
          </a:xfrm>
        </p:spPr>
        <p:txBody>
          <a:bodyPr>
            <a:noAutofit/>
          </a:bodyPr>
          <a:lstStyle/>
          <a:p>
            <a:pPr marL="0" indent="0">
              <a:lnSpc>
                <a:spcPts val="2300"/>
              </a:lnSpc>
              <a:buNone/>
            </a:pPr>
            <a:r>
              <a:rPr lang="en-GB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．了解利用分光光度法测定配位离子配位数的原理和方法。</a:t>
            </a:r>
          </a:p>
          <a:p>
            <a:pPr marL="0" indent="0">
              <a:lnSpc>
                <a:spcPts val="2300"/>
              </a:lnSpc>
              <a:buNone/>
            </a:pPr>
            <a:r>
              <a:rPr lang="en-GB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．学会分光光度计的正确使用。</a:t>
            </a:r>
          </a:p>
        </p:txBody>
      </p:sp>
      <p:sp>
        <p:nvSpPr>
          <p:cNvPr id="17" name="矩形 16"/>
          <p:cNvSpPr/>
          <p:nvPr/>
        </p:nvSpPr>
        <p:spPr>
          <a:xfrm>
            <a:off x="560004" y="1600130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zh-CN" sz="2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二、实验原理</a:t>
            </a:r>
          </a:p>
        </p:txBody>
      </p:sp>
      <p:sp>
        <p:nvSpPr>
          <p:cNvPr id="29" name="Rectangle 23"/>
          <p:cNvSpPr>
            <a:spLocks noChangeArrowheads="1"/>
          </p:cNvSpPr>
          <p:nvPr/>
        </p:nvSpPr>
        <p:spPr bwMode="auto">
          <a:xfrm>
            <a:off x="-288758" y="66414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1883265"/>
              </p:ext>
            </p:extLst>
          </p:nvPr>
        </p:nvGraphicFramePr>
        <p:xfrm>
          <a:off x="8015806" y="2696253"/>
          <a:ext cx="1113677" cy="3712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" r:id="rId3" imgW="685800" imgH="228600" progId="Equation.DSMT4">
                  <p:embed/>
                </p:oleObj>
              </mc:Choice>
              <mc:Fallback>
                <p:oleObj r:id="rId3" imgW="685800" imgH="228600" progId="Equation.DSMT4">
                  <p:embed/>
                  <p:pic>
                    <p:nvPicPr>
                      <p:cNvPr id="0" name="Object 1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15806" y="2696253"/>
                        <a:ext cx="1113677" cy="37122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图片 4">
            <a:extLst>
              <a:ext uri="{FF2B5EF4-FFF2-40B4-BE49-F238E27FC236}">
                <a16:creationId xmlns:a16="http://schemas.microsoft.com/office/drawing/2014/main" id="{B8BEF9DC-CF5B-4276-A276-1F7EE0498C3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294" b="24863"/>
          <a:stretch/>
        </p:blipFill>
        <p:spPr>
          <a:xfrm>
            <a:off x="9789886" y="3720930"/>
            <a:ext cx="1692393" cy="2581367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A6952B32-39B9-4485-A213-E3A900F5060E}"/>
              </a:ext>
            </a:extLst>
          </p:cNvPr>
          <p:cNvSpPr/>
          <p:nvPr/>
        </p:nvSpPr>
        <p:spPr>
          <a:xfrm>
            <a:off x="560004" y="3067479"/>
            <a:ext cx="10949180" cy="9610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zh-CN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透过光的强度</a:t>
            </a:r>
            <a:r>
              <a:rPr lang="en-US" altLang="zh-CN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GB" altLang="zh-CN" sz="20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</a:t>
            </a:r>
            <a:r>
              <a:rPr lang="en-GB" altLang="zh-CN" sz="20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 </a:t>
            </a:r>
            <a:r>
              <a:rPr lang="zh-CN" altLang="zh-CN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与入射光的强度</a:t>
            </a:r>
            <a:r>
              <a:rPr lang="zh-CN" altLang="en-US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GB" altLang="zh-CN" sz="20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</a:t>
            </a:r>
            <a:r>
              <a:rPr lang="en-GB" altLang="zh-CN" sz="20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0</a:t>
            </a:r>
            <a:r>
              <a:rPr lang="zh-CN" altLang="en-US" sz="20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zh-CN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之比叫透光率，以</a:t>
            </a:r>
            <a:r>
              <a:rPr lang="en-US" altLang="zh-CN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GB" altLang="zh-CN" sz="20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  </a:t>
            </a:r>
            <a:r>
              <a:rPr lang="zh-CN" altLang="zh-CN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表示。</a:t>
            </a:r>
            <a:r>
              <a:rPr lang="zh-CN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当</a:t>
            </a: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GB" altLang="zh-CN" sz="2000" i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</a:t>
            </a:r>
            <a:r>
              <a:rPr lang="en-GB" altLang="zh-CN" sz="2000" i="1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0 </a:t>
            </a:r>
            <a:r>
              <a:rPr lang="zh-CN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一定时</a:t>
            </a:r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GB" altLang="zh-CN" sz="2000" i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</a:t>
            </a:r>
            <a:r>
              <a:rPr lang="zh-CN" altLang="en-US" sz="2000" i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GB" altLang="zh-CN" sz="2000" i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越大，说明有色溶液的透光程度越大，对光的吸收程度则越小。</a:t>
            </a:r>
            <a:endParaRPr lang="en-US" altLang="zh-CN" sz="2000" kern="1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D5F50238-AF76-439C-8EFB-1C3A6B804CE4}"/>
              </a:ext>
            </a:extLst>
          </p:cNvPr>
          <p:cNvSpPr txBox="1">
            <a:spLocks/>
          </p:cNvSpPr>
          <p:nvPr/>
        </p:nvSpPr>
        <p:spPr>
          <a:xfrm>
            <a:off x="560004" y="3918106"/>
            <a:ext cx="8525347" cy="11472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有色溶液对光的吸收程度还可用透光率的负对数</a:t>
            </a: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——</a:t>
            </a:r>
            <a:r>
              <a:rPr lang="zh-CN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光密度</a:t>
            </a:r>
            <a:r>
              <a:rPr lang="en-GB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en-GB" altLang="zh-CN" sz="2000" i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 </a:t>
            </a:r>
            <a:r>
              <a:rPr lang="en-GB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r>
              <a:rPr lang="zh-CN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来表示</a:t>
            </a:r>
            <a:r>
              <a:rPr lang="zh-CN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r>
              <a:rPr lang="en-GB" altLang="zh-CN" sz="2000" i="1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D </a:t>
            </a:r>
            <a:r>
              <a:rPr lang="zh-CN" altLang="zh-CN" sz="2000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值大，表明光被吸收的程度大，</a:t>
            </a:r>
            <a:r>
              <a:rPr lang="en-GB" altLang="zh-CN" sz="2000" i="1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 </a:t>
            </a:r>
            <a:r>
              <a:rPr lang="zh-CN" altLang="zh-CN" sz="2000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值小，则光被吸收的程度小。 </a:t>
            </a:r>
            <a:endParaRPr lang="en-US" altLang="zh-CN" sz="24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6DEB52CE-6515-4029-8042-807A54A35E94}"/>
              </a:ext>
            </a:extLst>
          </p:cNvPr>
          <p:cNvSpPr/>
          <p:nvPr/>
        </p:nvSpPr>
        <p:spPr>
          <a:xfrm>
            <a:off x="560004" y="5040167"/>
            <a:ext cx="9374422" cy="9610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zh-CN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实验表明，当一束单色光通过有色溶液时，有色溶液的光密度</a:t>
            </a:r>
            <a:r>
              <a:rPr lang="en-US" altLang="zh-CN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GB" altLang="zh-CN" sz="20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 </a:t>
            </a:r>
            <a:r>
              <a:rPr lang="zh-CN" altLang="zh-CN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与溶液的浓度</a:t>
            </a:r>
            <a:r>
              <a:rPr lang="en-GB" altLang="zh-CN" sz="20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 </a:t>
            </a:r>
            <a:r>
              <a:rPr lang="zh-CN" altLang="zh-CN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和液层的厚度</a:t>
            </a:r>
            <a:r>
              <a:rPr lang="en-US" altLang="zh-CN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GB" altLang="zh-CN" sz="20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 </a:t>
            </a:r>
            <a:r>
              <a:rPr lang="zh-CN" altLang="zh-CN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的乘积成正比。这一规律称做</a:t>
            </a:r>
            <a:r>
              <a:rPr lang="zh-CN" altLang="en-US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朗</a:t>
            </a:r>
            <a:r>
              <a:rPr lang="zh-CN" altLang="zh-CN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伯</a:t>
            </a:r>
            <a:r>
              <a:rPr lang="en-GB" altLang="zh-CN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—</a:t>
            </a:r>
            <a:r>
              <a:rPr lang="zh-CN" altLang="zh-CN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比耳定律。即</a:t>
            </a:r>
            <a:r>
              <a:rPr lang="en-US" altLang="zh-CN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 </a:t>
            </a:r>
            <a:r>
              <a:rPr lang="en-US" altLang="zh-CN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= </a:t>
            </a:r>
            <a:r>
              <a:rPr lang="en-US" altLang="zh-CN" sz="2000" i="1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εcL</a:t>
            </a:r>
            <a:r>
              <a:rPr lang="zh-CN" altLang="en-US" sz="20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en-US" altLang="zh-CN" sz="2000" i="1" kern="1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3" name="对象 12">
            <a:extLst>
              <a:ext uri="{FF2B5EF4-FFF2-40B4-BE49-F238E27FC236}">
                <a16:creationId xmlns:a16="http://schemas.microsoft.com/office/drawing/2014/main" id="{7300D2CE-3331-4388-9BF6-43EAE2FF77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1538827"/>
              </p:ext>
            </p:extLst>
          </p:nvPr>
        </p:nvGraphicFramePr>
        <p:xfrm>
          <a:off x="8015806" y="4485868"/>
          <a:ext cx="1500934" cy="616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" r:id="rId7" imgW="1066800" imgH="431800" progId="Equation.DSMT4">
                  <p:embed/>
                </p:oleObj>
              </mc:Choice>
              <mc:Fallback>
                <p:oleObj r:id="rId7" imgW="1066800" imgH="431800" progId="Equation.DSMT4">
                  <p:embed/>
                  <p:pic>
                    <p:nvPicPr>
                      <p:cNvPr id="4" name="对象 3">
                        <a:extLst>
                          <a:ext uri="{FF2B5EF4-FFF2-40B4-BE49-F238E27FC236}">
                            <a16:creationId xmlns:a16="http://schemas.microsoft.com/office/drawing/2014/main" id="{DAF24954-2DA7-48C2-9ADC-38D93EC0B26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15806" y="4485868"/>
                        <a:ext cx="1500934" cy="61645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00735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3" grpId="0" build="p"/>
      <p:bldP spid="17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38546"/>
            <a:ext cx="4759036" cy="785091"/>
          </a:xfrm>
        </p:spPr>
        <p:txBody>
          <a:bodyPr>
            <a:normAutofit/>
          </a:bodyPr>
          <a:lstStyle/>
          <a:p>
            <a:r>
              <a:rPr lang="zh-CN" altLang="zh-CN" sz="3600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等摩尔系列法</a:t>
            </a:r>
            <a:endParaRPr lang="zh-CN" altLang="en-US" sz="3600" dirty="0">
              <a:solidFill>
                <a:schemeClr val="accent3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422916" y="1866080"/>
            <a:ext cx="10096621" cy="97132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即保持中心离子的浓度</a:t>
            </a:r>
            <a:r>
              <a:rPr lang="en-GB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en-GB" altLang="zh-CN" sz="2000" i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</a:t>
            </a:r>
            <a:r>
              <a:rPr lang="en-GB" altLang="zh-CN" sz="2000" baseline="-250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</a:t>
            </a:r>
            <a:r>
              <a:rPr lang="en-GB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r>
              <a:rPr lang="zh-CN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与配位体的浓度</a:t>
            </a:r>
            <a:r>
              <a:rPr lang="en-GB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en-GB" altLang="zh-CN" sz="2000" i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</a:t>
            </a:r>
            <a:r>
              <a:rPr lang="en-GB" altLang="zh-CN" sz="2000" baseline="-250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X</a:t>
            </a:r>
            <a:r>
              <a:rPr lang="en-GB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r>
              <a:rPr lang="zh-CN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之和不变</a:t>
            </a:r>
            <a:r>
              <a:rPr lang="en-GB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zh-CN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即总摩尔数不变</a:t>
            </a:r>
            <a:r>
              <a:rPr lang="en-GB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r>
              <a:rPr lang="zh-CN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，改变</a:t>
            </a:r>
            <a:r>
              <a:rPr lang="en-GB" altLang="zh-CN" sz="2000" i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</a:t>
            </a:r>
            <a:r>
              <a:rPr lang="en-GB" altLang="zh-CN" sz="2000" baseline="-250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</a:t>
            </a:r>
            <a:r>
              <a:rPr lang="zh-CN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与</a:t>
            </a:r>
            <a:r>
              <a:rPr lang="en-GB" altLang="zh-CN" sz="2000" i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</a:t>
            </a:r>
            <a:r>
              <a:rPr lang="en-GB" altLang="zh-CN" sz="2000" baseline="-250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X</a:t>
            </a:r>
            <a:r>
              <a:rPr lang="zh-CN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的相对量，配制一系列溶液。</a:t>
            </a:r>
            <a:endParaRPr lang="en-US" altLang="zh-CN" sz="20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4" name="图片 3" descr="无机化学47   实验5 2 中吸收曲线图"/>
          <p:cNvPicPr/>
          <p:nvPr/>
        </p:nvPicPr>
        <p:blipFill rotWithShape="1">
          <a:blip r:embed="rId2" cstate="print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3" t="2064" r="3527" b="49009"/>
          <a:stretch/>
        </p:blipFill>
        <p:spPr bwMode="auto">
          <a:xfrm>
            <a:off x="8714759" y="3429000"/>
            <a:ext cx="3297261" cy="25922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矩形 2"/>
          <p:cNvSpPr/>
          <p:nvPr/>
        </p:nvSpPr>
        <p:spPr>
          <a:xfrm>
            <a:off x="9637842" y="6021280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吸收曲线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2995412" y="6144656"/>
                <a:ext cx="31329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zh-CN" altLang="en-US">
                              <a:latin typeface="Cambria Math" panose="02040503050406030204" pitchFamily="18" charset="0"/>
                            </a:rPr>
                            <m:t>F</m:t>
                          </m:r>
                          <m:r>
                            <m:rPr>
                              <m:sty m:val="p"/>
                            </m:rPr>
                            <a:rPr lang="zh-CN" altLang="en-US" i="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3+</m:t>
                          </m:r>
                        </m:sup>
                      </m:sSup>
                      <m:r>
                        <a:rPr lang="zh-CN" altLang="en-US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zh-CN" altLang="en-US" i="0">
                          <a:latin typeface="Cambria Math" panose="02040503050406030204" pitchFamily="18" charset="0"/>
                        </a:rPr>
                        <m:t>nSCN</m:t>
                      </m:r>
                      <m:r>
                        <a:rPr lang="zh-CN" altLang="en-US" i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Fe</m:t>
                              </m:r>
                              <m:d>
                                <m:d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zh-CN" altLang="en-US" i="0">
                                      <a:latin typeface="Cambria Math" panose="02040503050406030204" pitchFamily="18" charset="0"/>
                                    </a:rPr>
                                    <m:t>SCN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zh-CN" altLang="en-US" i="0">
                              <a:latin typeface="Cambria Math" panose="02040503050406030204" pitchFamily="18" charset="0"/>
                            </a:rPr>
                            <m:t>n</m:t>
                          </m:r>
                        </m:sub>
                        <m:sup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3−</m:t>
                          </m:r>
                          <m:r>
                            <m:rPr>
                              <m:sty m:val="p"/>
                            </m:rPr>
                            <a:rPr lang="zh-CN" altLang="en-US" i="0">
                              <a:latin typeface="Cambria Math" panose="02040503050406030204" pitchFamily="18" charset="0"/>
                            </a:rPr>
                            <m:t>n</m:t>
                          </m:r>
                        </m:sup>
                      </m:sSubSup>
                    </m:oMath>
                  </m:oMathPara>
                </a14:m>
                <a:endParaRPr lang="zh-CN" altLang="en-US" dirty="0">
                  <a:latin typeface="Times New Roman" panose="02020603050405020304" pitchFamily="18" charset="0"/>
                  <a:ea typeface="Microsoft YaHei Light" panose="020B0502040204020203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5412" y="6144656"/>
                <a:ext cx="3132974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矩形 6"/>
          <p:cNvSpPr/>
          <p:nvPr/>
        </p:nvSpPr>
        <p:spPr>
          <a:xfrm>
            <a:off x="857463" y="4814260"/>
            <a:ext cx="46137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zh-CN" sz="1600" dirty="0">
                <a:latin typeface="Times New Roman" panose="02020603050405020304" pitchFamily="18" charset="0"/>
                <a:ea typeface="Microsoft YaHei Light" panose="020B0502040204020203" pitchFamily="34" charset="-122"/>
                <a:cs typeface="Times New Roman" panose="02020603050405020304" pitchFamily="18" charset="0"/>
              </a:rPr>
              <a:t>Fe(NO</a:t>
            </a:r>
            <a:r>
              <a:rPr lang="en-GB" altLang="zh-CN" sz="1600" baseline="-25000" dirty="0">
                <a:latin typeface="Times New Roman" panose="02020603050405020304" pitchFamily="18" charset="0"/>
                <a:ea typeface="Microsoft YaHei Light" panose="020B0502040204020203" pitchFamily="34" charset="-122"/>
                <a:cs typeface="Times New Roman" panose="02020603050405020304" pitchFamily="18" charset="0"/>
              </a:rPr>
              <a:t>3</a:t>
            </a:r>
            <a:r>
              <a:rPr lang="en-GB" altLang="zh-CN" sz="1600" dirty="0">
                <a:latin typeface="Times New Roman" panose="02020603050405020304" pitchFamily="18" charset="0"/>
                <a:ea typeface="Microsoft YaHei Light" panose="020B0502040204020203" pitchFamily="34" charset="-122"/>
                <a:cs typeface="Times New Roman" panose="02020603050405020304" pitchFamily="18" charset="0"/>
              </a:rPr>
              <a:t>)</a:t>
            </a:r>
            <a:r>
              <a:rPr lang="en-GB" altLang="zh-CN" sz="1600" baseline="-25000" dirty="0">
                <a:latin typeface="Times New Roman" panose="02020603050405020304" pitchFamily="18" charset="0"/>
                <a:ea typeface="Microsoft YaHei Light" panose="020B0502040204020203" pitchFamily="34" charset="-122"/>
                <a:cs typeface="Times New Roman" panose="02020603050405020304" pitchFamily="18" charset="0"/>
              </a:rPr>
              <a:t>3</a:t>
            </a:r>
            <a:r>
              <a:rPr lang="zh-CN" altLang="zh-CN" sz="1600" dirty="0">
                <a:latin typeface="Times New Roman" panose="02020603050405020304" pitchFamily="18" charset="0"/>
                <a:ea typeface="Microsoft YaHei Light" panose="020B0502040204020203" pitchFamily="34" charset="-122"/>
                <a:cs typeface="Times New Roman" panose="02020603050405020304" pitchFamily="18" charset="0"/>
              </a:rPr>
              <a:t>、</a:t>
            </a:r>
            <a:r>
              <a:rPr lang="en-GB" altLang="zh-CN" sz="1600" dirty="0">
                <a:latin typeface="Times New Roman" panose="02020603050405020304" pitchFamily="18" charset="0"/>
                <a:ea typeface="Microsoft YaHei Light" panose="020B0502040204020203" pitchFamily="34" charset="-122"/>
                <a:cs typeface="Times New Roman" panose="02020603050405020304" pitchFamily="18" charset="0"/>
              </a:rPr>
              <a:t> KSCN</a:t>
            </a:r>
            <a:r>
              <a:rPr lang="zh-CN" altLang="en-US" sz="1600" dirty="0">
                <a:latin typeface="Times New Roman" panose="02020603050405020304" pitchFamily="18" charset="0"/>
                <a:ea typeface="Microsoft YaHei Light" panose="020B0502040204020203" pitchFamily="34" charset="-122"/>
                <a:cs typeface="Times New Roman" panose="02020603050405020304" pitchFamily="18" charset="0"/>
              </a:rPr>
              <a:t>溶液</a:t>
            </a:r>
            <a:r>
              <a:rPr lang="zh-CN" altLang="zh-CN" sz="1600" dirty="0">
                <a:latin typeface="Times New Roman" panose="02020603050405020304" pitchFamily="18" charset="0"/>
                <a:ea typeface="Microsoft YaHei Light" panose="020B0502040204020203" pitchFamily="34" charset="-122"/>
                <a:cs typeface="Times New Roman" panose="02020603050405020304" pitchFamily="18" charset="0"/>
              </a:rPr>
              <a:t>浓度</a:t>
            </a:r>
            <a:r>
              <a:rPr lang="zh-CN" altLang="en-US" sz="1600" dirty="0">
                <a:latin typeface="Times New Roman" panose="02020603050405020304" pitchFamily="18" charset="0"/>
                <a:ea typeface="Microsoft YaHei Light" panose="020B0502040204020203" pitchFamily="34" charset="-122"/>
                <a:cs typeface="Times New Roman" panose="02020603050405020304" pitchFamily="18" charset="0"/>
              </a:rPr>
              <a:t>均</a:t>
            </a:r>
            <a:r>
              <a:rPr lang="zh-CN" altLang="zh-CN" sz="1600" dirty="0">
                <a:latin typeface="Times New Roman" panose="02020603050405020304" pitchFamily="18" charset="0"/>
                <a:ea typeface="Microsoft YaHei Light" panose="020B0502040204020203" pitchFamily="34" charset="-122"/>
                <a:cs typeface="Times New Roman" panose="02020603050405020304" pitchFamily="18" charset="0"/>
              </a:rPr>
              <a:t>为</a:t>
            </a:r>
            <a:r>
              <a:rPr lang="en-GB" altLang="zh-CN" sz="1600" dirty="0">
                <a:latin typeface="Times New Roman" panose="02020603050405020304" pitchFamily="18" charset="0"/>
                <a:ea typeface="Microsoft YaHei Light" panose="020B0502040204020203" pitchFamily="34" charset="-122"/>
                <a:cs typeface="Times New Roman" panose="02020603050405020304" pitchFamily="18" charset="0"/>
              </a:rPr>
              <a:t>5.000×10</a:t>
            </a:r>
            <a:r>
              <a:rPr lang="en-GB" altLang="zh-CN" sz="1600" baseline="30000" dirty="0">
                <a:latin typeface="Times New Roman" panose="02020603050405020304" pitchFamily="18" charset="0"/>
                <a:ea typeface="Microsoft YaHei Light" panose="020B0502040204020203" pitchFamily="34" charset="-122"/>
                <a:cs typeface="Times New Roman" panose="02020603050405020304" pitchFamily="18" charset="0"/>
              </a:rPr>
              <a:t>-3  </a:t>
            </a:r>
            <a:r>
              <a:rPr lang="en-GB" altLang="zh-CN" sz="1600" dirty="0">
                <a:latin typeface="Times New Roman" panose="02020603050405020304" pitchFamily="18" charset="0"/>
                <a:ea typeface="Microsoft YaHei Light" panose="020B0502040204020203" pitchFamily="34" charset="-122"/>
                <a:cs typeface="Times New Roman" panose="02020603050405020304" pitchFamily="18" charset="0"/>
              </a:rPr>
              <a:t>mol·L</a:t>
            </a:r>
            <a:r>
              <a:rPr lang="en-GB" altLang="zh-CN" sz="1600" baseline="30000" dirty="0">
                <a:latin typeface="Times New Roman" panose="02020603050405020304" pitchFamily="18" charset="0"/>
                <a:ea typeface="Microsoft YaHei Light" panose="020B0502040204020203" pitchFamily="34" charset="-122"/>
                <a:cs typeface="Times New Roman" panose="02020603050405020304" pitchFamily="18" charset="0"/>
              </a:rPr>
              <a:t>-1</a:t>
            </a:r>
            <a:endParaRPr lang="zh-CN" altLang="en-US" sz="1600" dirty="0">
              <a:latin typeface="Times New Roman" panose="02020603050405020304" pitchFamily="18" charset="0"/>
              <a:ea typeface="Microsoft YaHei Light" panose="020B0502040204020203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6B40785-DCB3-4E93-9199-97945C07F7C1}"/>
              </a:ext>
            </a:extLst>
          </p:cNvPr>
          <p:cNvSpPr/>
          <p:nvPr/>
        </p:nvSpPr>
        <p:spPr>
          <a:xfrm>
            <a:off x="409040" y="5100117"/>
            <a:ext cx="7886893" cy="9610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如图所示，在摩尔分数为</a:t>
            </a:r>
            <a:r>
              <a:rPr lang="en-GB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0.5</a:t>
            </a:r>
            <a:r>
              <a:rPr lang="zh-CN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处光密度最大，即金属离子与配位体摩尔数之比是</a:t>
            </a: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GB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 : l</a:t>
            </a:r>
            <a:r>
              <a:rPr lang="zh-CN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，所以该配位离子中配位体的数目</a:t>
            </a:r>
            <a:r>
              <a:rPr lang="en-GB" altLang="zh-CN" sz="2000" i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 </a:t>
            </a:r>
            <a:r>
              <a:rPr lang="zh-CN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为</a:t>
            </a:r>
            <a:r>
              <a:rPr lang="en-GB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</a:p>
        </p:txBody>
      </p:sp>
      <p:graphicFrame>
        <p:nvGraphicFramePr>
          <p:cNvPr id="9" name="内容占位符 3">
            <a:extLst>
              <a:ext uri="{FF2B5EF4-FFF2-40B4-BE49-F238E27FC236}">
                <a16:creationId xmlns:a16="http://schemas.microsoft.com/office/drawing/2014/main" id="{0420DAEB-AC7F-46FA-B909-88CE7E8385B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0673880"/>
              </p:ext>
            </p:extLst>
          </p:nvPr>
        </p:nvGraphicFramePr>
        <p:xfrm>
          <a:off x="618452" y="2926528"/>
          <a:ext cx="7886894" cy="156643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{9DCAF9ED-07DC-4A11-8D7F-57B35C25682E}</a:tableStyleId>
              </a:tblPr>
              <a:tblGrid>
                <a:gridCol w="1863124">
                  <a:extLst>
                    <a:ext uri="{9D8B030D-6E8A-4147-A177-3AD203B41FA5}">
                      <a16:colId xmlns:a16="http://schemas.microsoft.com/office/drawing/2014/main" val="1941098065"/>
                    </a:ext>
                  </a:extLst>
                </a:gridCol>
                <a:gridCol w="656873">
                  <a:extLst>
                    <a:ext uri="{9D8B030D-6E8A-4147-A177-3AD203B41FA5}">
                      <a16:colId xmlns:a16="http://schemas.microsoft.com/office/drawing/2014/main" val="1865372016"/>
                    </a:ext>
                  </a:extLst>
                </a:gridCol>
                <a:gridCol w="603914">
                  <a:extLst>
                    <a:ext uri="{9D8B030D-6E8A-4147-A177-3AD203B41FA5}">
                      <a16:colId xmlns:a16="http://schemas.microsoft.com/office/drawing/2014/main" val="754458010"/>
                    </a:ext>
                  </a:extLst>
                </a:gridCol>
                <a:gridCol w="695597">
                  <a:extLst>
                    <a:ext uri="{9D8B030D-6E8A-4147-A177-3AD203B41FA5}">
                      <a16:colId xmlns:a16="http://schemas.microsoft.com/office/drawing/2014/main" val="2915501344"/>
                    </a:ext>
                  </a:extLst>
                </a:gridCol>
                <a:gridCol w="663505">
                  <a:extLst>
                    <a:ext uri="{9D8B030D-6E8A-4147-A177-3AD203B41FA5}">
                      <a16:colId xmlns:a16="http://schemas.microsoft.com/office/drawing/2014/main" val="2201065349"/>
                    </a:ext>
                  </a:extLst>
                </a:gridCol>
                <a:gridCol w="701336">
                  <a:extLst>
                    <a:ext uri="{9D8B030D-6E8A-4147-A177-3AD203B41FA5}">
                      <a16:colId xmlns:a16="http://schemas.microsoft.com/office/drawing/2014/main" val="79624059"/>
                    </a:ext>
                  </a:extLst>
                </a:gridCol>
                <a:gridCol w="745725">
                  <a:extLst>
                    <a:ext uri="{9D8B030D-6E8A-4147-A177-3AD203B41FA5}">
                      <a16:colId xmlns:a16="http://schemas.microsoft.com/office/drawing/2014/main" val="3122423775"/>
                    </a:ext>
                  </a:extLst>
                </a:gridCol>
                <a:gridCol w="621437">
                  <a:extLst>
                    <a:ext uri="{9D8B030D-6E8A-4147-A177-3AD203B41FA5}">
                      <a16:colId xmlns:a16="http://schemas.microsoft.com/office/drawing/2014/main" val="901406960"/>
                    </a:ext>
                  </a:extLst>
                </a:gridCol>
                <a:gridCol w="639192">
                  <a:extLst>
                    <a:ext uri="{9D8B030D-6E8A-4147-A177-3AD203B41FA5}">
                      <a16:colId xmlns:a16="http://schemas.microsoft.com/office/drawing/2014/main" val="3845296125"/>
                    </a:ext>
                  </a:extLst>
                </a:gridCol>
                <a:gridCol w="696191">
                  <a:extLst>
                    <a:ext uri="{9D8B030D-6E8A-4147-A177-3AD203B41FA5}">
                      <a16:colId xmlns:a16="http://schemas.microsoft.com/office/drawing/2014/main" val="646149004"/>
                    </a:ext>
                  </a:extLst>
                </a:gridCol>
              </a:tblGrid>
              <a:tr h="30710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kern="0" dirty="0">
                          <a:effectLst/>
                        </a:rPr>
                        <a:t> 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kern="0" dirty="0">
                          <a:effectLst/>
                        </a:rPr>
                        <a:t>1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kern="0">
                          <a:effectLst/>
                        </a:rPr>
                        <a:t>2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kern="0">
                          <a:effectLst/>
                        </a:rPr>
                        <a:t>3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kern="0" dirty="0">
                          <a:effectLst/>
                        </a:rPr>
                        <a:t>4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kern="0">
                          <a:effectLst/>
                        </a:rPr>
                        <a:t>5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kern="0">
                          <a:effectLst/>
                        </a:rPr>
                        <a:t>6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kern="0">
                          <a:effectLst/>
                        </a:rPr>
                        <a:t>7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kern="0">
                          <a:effectLst/>
                        </a:rPr>
                        <a:t>8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kern="0">
                          <a:effectLst/>
                        </a:rPr>
                        <a:t>9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11866274"/>
                  </a:ext>
                </a:extLst>
              </a:tr>
              <a:tr h="4140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KSCN</a:t>
                      </a:r>
                      <a:r>
                        <a:rPr lang="zh-CN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体积</a:t>
                      </a:r>
                      <a:r>
                        <a:rPr lang="en-GB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mL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1.00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2.00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3.00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4.00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5.00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6.00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7.00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8.00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b="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9.00</a:t>
                      </a:r>
                      <a:endParaRPr lang="zh-CN" altLang="en-US" sz="1600" b="0" kern="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82187762"/>
                  </a:ext>
                </a:extLst>
              </a:tr>
              <a:tr h="40750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Fe(NO</a:t>
                      </a:r>
                      <a:r>
                        <a:rPr lang="en-GB" sz="1600" kern="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GB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en-GB" sz="1600" kern="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zh-CN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体积</a:t>
                      </a:r>
                      <a:r>
                        <a:rPr lang="en-GB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mL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9.00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8.00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7.00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6.00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5.00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4.00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3.00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2.00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b="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1.00</a:t>
                      </a:r>
                      <a:endParaRPr lang="zh-CN" sz="16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91477362"/>
                  </a:ext>
                </a:extLst>
              </a:tr>
              <a:tr h="4378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总体积</a:t>
                      </a:r>
                      <a:r>
                        <a:rPr lang="en-GB" sz="16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mL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b="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10.00</a:t>
                      </a:r>
                      <a:endParaRPr lang="zh-CN" sz="16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b="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10.00</a:t>
                      </a:r>
                      <a:endParaRPr lang="zh-CN" sz="1600" b="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b="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10.00</a:t>
                      </a:r>
                      <a:endParaRPr lang="zh-CN" sz="16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b="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10.00</a:t>
                      </a:r>
                      <a:endParaRPr lang="zh-CN" sz="16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b="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10.00</a:t>
                      </a:r>
                      <a:endParaRPr lang="zh-CN" sz="16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b="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10.00</a:t>
                      </a:r>
                      <a:endParaRPr lang="zh-CN" sz="16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b="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10.00</a:t>
                      </a:r>
                      <a:endParaRPr lang="zh-CN" sz="16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b="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10.00</a:t>
                      </a:r>
                      <a:endParaRPr lang="zh-CN" sz="16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b="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10.00</a:t>
                      </a:r>
                      <a:endParaRPr lang="zh-CN" sz="16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76193330"/>
                  </a:ext>
                </a:extLst>
              </a:tr>
            </a:tbl>
          </a:graphicData>
        </a:graphic>
      </p:graphicFrame>
      <p:sp>
        <p:nvSpPr>
          <p:cNvPr id="10" name="文本框 9">
            <a:extLst>
              <a:ext uri="{FF2B5EF4-FFF2-40B4-BE49-F238E27FC236}">
                <a16:creationId xmlns:a16="http://schemas.microsoft.com/office/drawing/2014/main" id="{EBC94C0E-8586-42D0-9882-2174F0B9A5B2}"/>
              </a:ext>
            </a:extLst>
          </p:cNvPr>
          <p:cNvSpPr txBox="1"/>
          <p:nvPr/>
        </p:nvSpPr>
        <p:spPr>
          <a:xfrm>
            <a:off x="409040" y="976322"/>
            <a:ext cx="11127391" cy="961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中心离子</a:t>
            </a: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(M)</a:t>
            </a:r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和配位体</a:t>
            </a: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(X)</a:t>
            </a:r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在一定条件下反应，只生成一种有色配合物</a:t>
            </a:r>
            <a:r>
              <a:rPr lang="en-US" altLang="zh-CN" sz="20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MX</a:t>
            </a:r>
            <a:r>
              <a:rPr lang="en-US" altLang="zh-CN" sz="2000" baseline="-250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</a:t>
            </a:r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，即</a:t>
            </a:r>
            <a:r>
              <a:rPr lang="en-US" altLang="zh-CN" sz="20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M+nX</a:t>
            </a: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=</a:t>
            </a:r>
            <a:r>
              <a:rPr lang="en-US" altLang="zh-CN" sz="20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MX</a:t>
            </a:r>
            <a:r>
              <a:rPr lang="en-US" altLang="zh-CN" sz="2000" baseline="-250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</a:t>
            </a:r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</a:t>
            </a:r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X</a:t>
            </a:r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无色，</a:t>
            </a: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MX</a:t>
            </a:r>
            <a:r>
              <a:rPr lang="en-US" altLang="zh-CN" sz="2000" baseline="-250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</a:t>
            </a:r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有色，则此溶液在厚度一定时，溶液的光密度只与配合物</a:t>
            </a:r>
            <a:r>
              <a:rPr lang="en-US" altLang="zh-CN" sz="20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MX</a:t>
            </a:r>
            <a:r>
              <a:rPr lang="en-US" altLang="zh-CN" sz="2000" baseline="-250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</a:t>
            </a:r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的浓度成正比。</a:t>
            </a:r>
            <a:endParaRPr lang="zh-CN" altLang="en-US" sz="2000" baseline="-250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577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3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30563" y="0"/>
            <a:ext cx="4620491" cy="1325563"/>
          </a:xfrm>
        </p:spPr>
        <p:txBody>
          <a:bodyPr>
            <a:normAutofit/>
          </a:bodyPr>
          <a:lstStyle/>
          <a:p>
            <a:r>
              <a:rPr lang="zh-CN" altLang="zh-CN" sz="3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三、仪器及试剂</a:t>
            </a:r>
            <a:endParaRPr lang="zh-CN" altLang="en-US" sz="36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97880" y="1890049"/>
            <a:ext cx="10596240" cy="3097357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70000"/>
              </a:lnSpc>
            </a:pPr>
            <a:r>
              <a:rPr lang="zh-CN" altLang="zh-CN" sz="4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仪器：</a:t>
            </a:r>
            <a:endParaRPr lang="en-US" altLang="zh-CN" sz="4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en-US" altLang="zh-CN" sz="4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</a:t>
            </a:r>
            <a:r>
              <a:rPr lang="zh-CN" altLang="zh-CN" sz="4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分光光度计，烧杯（</a:t>
            </a:r>
            <a:r>
              <a:rPr lang="en-GB" altLang="zh-CN" sz="4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50 mL</a:t>
            </a:r>
            <a:r>
              <a:rPr lang="zh-CN" altLang="zh-CN" sz="4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），</a:t>
            </a:r>
            <a:r>
              <a:rPr lang="zh-CN" altLang="en-US" sz="4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吸量管</a:t>
            </a:r>
            <a:r>
              <a:rPr lang="zh-CN" altLang="zh-CN" sz="4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GB" altLang="zh-CN" sz="4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10 mL</a:t>
            </a:r>
            <a:r>
              <a:rPr lang="zh-CN" altLang="zh-CN" sz="4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），</a:t>
            </a:r>
            <a:r>
              <a:rPr lang="zh-CN" altLang="en-US" sz="4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分析</a:t>
            </a:r>
            <a:r>
              <a:rPr lang="zh-CN" altLang="zh-CN" sz="4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天平</a:t>
            </a:r>
            <a:r>
              <a:rPr lang="zh-CN" altLang="en-US" sz="4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sz="4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100mL</a:t>
            </a:r>
            <a:r>
              <a:rPr lang="zh-CN" altLang="en-US" sz="4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容量瓶</a:t>
            </a:r>
            <a:endParaRPr lang="zh-CN" altLang="zh-CN" sz="42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</a:pPr>
            <a:r>
              <a:rPr lang="zh-CN" altLang="zh-CN" sz="42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试剂：</a:t>
            </a:r>
            <a:endParaRPr lang="en-US" altLang="zh-CN" sz="42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en-GB" altLang="zh-CN" sz="4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Fe(NO</a:t>
            </a:r>
            <a:r>
              <a:rPr lang="en-GB" altLang="zh-CN" sz="42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en-GB" altLang="zh-CN" sz="4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r>
              <a:rPr lang="en-GB" altLang="zh-CN" sz="42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en-GB" altLang="zh-CN" sz="4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·9H</a:t>
            </a:r>
            <a:r>
              <a:rPr lang="en-GB" altLang="zh-CN" sz="42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GB" altLang="zh-CN" sz="4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</a:t>
            </a:r>
            <a:r>
              <a:rPr lang="zh-CN" altLang="zh-CN" sz="4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（固），</a:t>
            </a:r>
            <a:r>
              <a:rPr lang="en-GB" altLang="zh-CN" sz="4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KSCN</a:t>
            </a:r>
            <a:r>
              <a:rPr lang="zh-CN" altLang="zh-CN" sz="4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（烘干）</a:t>
            </a:r>
            <a:r>
              <a:rPr lang="en-GB" altLang="zh-CN" sz="4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</a:t>
            </a:r>
            <a:endParaRPr lang="zh-CN" altLang="en-US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386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49080"/>
            <a:ext cx="3715327" cy="728375"/>
          </a:xfrm>
        </p:spPr>
        <p:txBody>
          <a:bodyPr>
            <a:normAutofit/>
          </a:bodyPr>
          <a:lstStyle/>
          <a:p>
            <a:pPr algn="just"/>
            <a:r>
              <a:rPr lang="zh-CN" altLang="zh-CN" sz="32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四、实验内容</a:t>
            </a:r>
            <a:endParaRPr lang="zh-CN" altLang="en-US" sz="32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25B2D93-3F70-4405-809D-B74510D77005}"/>
              </a:ext>
            </a:extLst>
          </p:cNvPr>
          <p:cNvSpPr/>
          <p:nvPr/>
        </p:nvSpPr>
        <p:spPr>
          <a:xfrm>
            <a:off x="630315" y="1218974"/>
            <a:ext cx="99946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zh-CN" sz="2800" dirty="0"/>
              <a:t> </a:t>
            </a:r>
            <a:r>
              <a:rPr lang="en-GB" altLang="zh-CN" sz="2800" dirty="0">
                <a:solidFill>
                  <a:srgbClr val="002060"/>
                </a:solidFill>
              </a:rPr>
              <a:t>1</a:t>
            </a:r>
            <a:r>
              <a:rPr lang="zh-CN" altLang="zh-CN" sz="2800" dirty="0">
                <a:solidFill>
                  <a:srgbClr val="002060"/>
                </a:solidFill>
              </a:rPr>
              <a:t>．配制浓度为</a:t>
            </a:r>
            <a:r>
              <a:rPr lang="en-GB" altLang="zh-CN" sz="2800" dirty="0">
                <a:solidFill>
                  <a:srgbClr val="002060"/>
                </a:solidFill>
              </a:rPr>
              <a:t>5.000×10</a:t>
            </a:r>
            <a:r>
              <a:rPr lang="en-GB" altLang="zh-CN" sz="2800" baseline="30000" dirty="0">
                <a:solidFill>
                  <a:srgbClr val="002060"/>
                </a:solidFill>
              </a:rPr>
              <a:t>-3  </a:t>
            </a:r>
            <a:r>
              <a:rPr lang="en-GB" altLang="zh-CN" sz="2800" dirty="0">
                <a:solidFill>
                  <a:srgbClr val="002060"/>
                </a:solidFill>
              </a:rPr>
              <a:t>mol·L</a:t>
            </a:r>
            <a:r>
              <a:rPr lang="en-GB" altLang="zh-CN" sz="2800" baseline="30000" dirty="0">
                <a:solidFill>
                  <a:srgbClr val="002060"/>
                </a:solidFill>
              </a:rPr>
              <a:t>-1</a:t>
            </a:r>
            <a:r>
              <a:rPr lang="zh-CN" altLang="zh-CN" sz="2800" dirty="0">
                <a:solidFill>
                  <a:srgbClr val="002060"/>
                </a:solidFill>
              </a:rPr>
              <a:t>的</a:t>
            </a:r>
            <a:r>
              <a:rPr lang="en-GB" altLang="zh-CN" sz="2800" dirty="0">
                <a:solidFill>
                  <a:srgbClr val="002060"/>
                </a:solidFill>
              </a:rPr>
              <a:t>Fe(NO</a:t>
            </a:r>
            <a:r>
              <a:rPr lang="en-GB" altLang="zh-CN" sz="2800" baseline="-25000" dirty="0">
                <a:solidFill>
                  <a:srgbClr val="002060"/>
                </a:solidFill>
              </a:rPr>
              <a:t>3</a:t>
            </a:r>
            <a:r>
              <a:rPr lang="en-GB" altLang="zh-CN" sz="2800" dirty="0">
                <a:solidFill>
                  <a:srgbClr val="002060"/>
                </a:solidFill>
              </a:rPr>
              <a:t>)</a:t>
            </a:r>
            <a:r>
              <a:rPr lang="en-GB" altLang="zh-CN" sz="2800" baseline="-25000" dirty="0">
                <a:solidFill>
                  <a:srgbClr val="002060"/>
                </a:solidFill>
              </a:rPr>
              <a:t>3</a:t>
            </a:r>
            <a:r>
              <a:rPr lang="zh-CN" altLang="zh-CN" sz="2800" dirty="0">
                <a:solidFill>
                  <a:srgbClr val="002060"/>
                </a:solidFill>
              </a:rPr>
              <a:t>、</a:t>
            </a:r>
            <a:r>
              <a:rPr lang="en-GB" altLang="zh-CN" sz="2800" dirty="0">
                <a:solidFill>
                  <a:srgbClr val="002060"/>
                </a:solidFill>
              </a:rPr>
              <a:t> KSCN</a:t>
            </a:r>
            <a:r>
              <a:rPr lang="zh-CN" altLang="zh-CN" sz="2800" dirty="0">
                <a:solidFill>
                  <a:srgbClr val="002060"/>
                </a:solidFill>
              </a:rPr>
              <a:t>溶液</a:t>
            </a:r>
            <a:r>
              <a:rPr lang="en-US" altLang="zh-CN" sz="2800" dirty="0">
                <a:solidFill>
                  <a:srgbClr val="002060"/>
                </a:solidFill>
              </a:rPr>
              <a:t>100mL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874F0B6-7A1C-493D-8247-F0FB61F545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94" t="1660" r="15284" b="1951"/>
          <a:stretch/>
        </p:blipFill>
        <p:spPr>
          <a:xfrm>
            <a:off x="716317" y="1994445"/>
            <a:ext cx="978273" cy="129309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B22B74E-14D7-4B8E-9DFF-9472342262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1983" y="1964158"/>
            <a:ext cx="1167040" cy="145914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30BE0673-76D5-46B1-B91D-D08EF69F7F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8244" y="1950976"/>
            <a:ext cx="918684" cy="132234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454305C1-B017-4816-B07E-083477A5FF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1497" y="1742194"/>
            <a:ext cx="771633" cy="1657581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05F9E22F-19E2-4920-A9EA-42D8C7E3C7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04481" y="2093573"/>
            <a:ext cx="666843" cy="1200318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A2CE0800-EC5D-4CD7-9D57-3ECE73FB82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31571" y="4696986"/>
            <a:ext cx="1409897" cy="160995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A6FDF6A6-F19A-4E06-A90C-D816F12334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79879" y="4654117"/>
            <a:ext cx="1476581" cy="1695687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3667EB6D-64D7-4EA7-B979-A684931E64A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67888" y="4719395"/>
            <a:ext cx="933580" cy="1714739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7631288F-0348-4ADB-A475-5EA38893656D}"/>
              </a:ext>
            </a:extLst>
          </p:cNvPr>
          <p:cNvSpPr/>
          <p:nvPr/>
        </p:nvSpPr>
        <p:spPr>
          <a:xfrm>
            <a:off x="158301" y="3427476"/>
            <a:ext cx="20664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zh-CN" dirty="0"/>
              <a:t>计算所需</a:t>
            </a:r>
            <a:r>
              <a:rPr lang="en-GB" altLang="zh-CN" dirty="0"/>
              <a:t>KSCN</a:t>
            </a:r>
            <a:r>
              <a:rPr lang="zh-CN" altLang="zh-CN" dirty="0"/>
              <a:t>和</a:t>
            </a:r>
            <a:endParaRPr lang="en-US" altLang="zh-CN" dirty="0"/>
          </a:p>
          <a:p>
            <a:r>
              <a:rPr lang="en-GB" altLang="zh-CN" dirty="0"/>
              <a:t>Fe(NO</a:t>
            </a:r>
            <a:r>
              <a:rPr lang="en-GB" altLang="zh-CN" baseline="-25000" dirty="0"/>
              <a:t>3</a:t>
            </a:r>
            <a:r>
              <a:rPr lang="en-GB" altLang="zh-CN" dirty="0"/>
              <a:t>)</a:t>
            </a:r>
            <a:r>
              <a:rPr lang="en-GB" altLang="zh-CN" baseline="-25000" dirty="0"/>
              <a:t>3</a:t>
            </a:r>
            <a:r>
              <a:rPr lang="en-GB" altLang="zh-CN" dirty="0"/>
              <a:t>· 9H</a:t>
            </a:r>
            <a:r>
              <a:rPr lang="en-GB" altLang="zh-CN" baseline="-25000" dirty="0"/>
              <a:t>2</a:t>
            </a:r>
            <a:r>
              <a:rPr lang="en-GB" altLang="zh-CN" dirty="0"/>
              <a:t>O</a:t>
            </a:r>
            <a:r>
              <a:rPr lang="zh-CN" altLang="zh-CN" dirty="0"/>
              <a:t>的量</a:t>
            </a:r>
            <a:endParaRPr lang="zh-CN" altLang="en-US" dirty="0"/>
          </a:p>
        </p:txBody>
      </p: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0C5AEF49-4A97-4668-B897-4CDEDB201C5E}"/>
              </a:ext>
            </a:extLst>
          </p:cNvPr>
          <p:cNvCxnSpPr>
            <a:cxnSpLocks/>
          </p:cNvCxnSpPr>
          <p:nvPr/>
        </p:nvCxnSpPr>
        <p:spPr>
          <a:xfrm>
            <a:off x="1777178" y="2640990"/>
            <a:ext cx="918684" cy="0"/>
          </a:xfrm>
          <a:prstGeom prst="straightConnector1">
            <a:avLst/>
          </a:prstGeom>
          <a:ln w="19050">
            <a:solidFill>
              <a:srgbClr val="00206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id="{177C84BD-72EE-440C-B6B0-B1205EB75281}"/>
              </a:ext>
            </a:extLst>
          </p:cNvPr>
          <p:cNvCxnSpPr/>
          <p:nvPr/>
        </p:nvCxnSpPr>
        <p:spPr>
          <a:xfrm>
            <a:off x="4459843" y="2631091"/>
            <a:ext cx="918684" cy="0"/>
          </a:xfrm>
          <a:prstGeom prst="straightConnector1">
            <a:avLst/>
          </a:prstGeom>
          <a:ln w="19050">
            <a:solidFill>
              <a:srgbClr val="0D018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id="{1338B3B7-E8C0-460B-B8F9-D1074C272D6A}"/>
              </a:ext>
            </a:extLst>
          </p:cNvPr>
          <p:cNvCxnSpPr/>
          <p:nvPr/>
        </p:nvCxnSpPr>
        <p:spPr>
          <a:xfrm>
            <a:off x="6620318" y="2631091"/>
            <a:ext cx="918684" cy="0"/>
          </a:xfrm>
          <a:prstGeom prst="straightConnector1">
            <a:avLst/>
          </a:prstGeom>
          <a:ln w="19050">
            <a:solidFill>
              <a:srgbClr val="0D018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箭头连接符 30">
            <a:extLst>
              <a:ext uri="{FF2B5EF4-FFF2-40B4-BE49-F238E27FC236}">
                <a16:creationId xmlns:a16="http://schemas.microsoft.com/office/drawing/2014/main" id="{71B15CB5-7024-4A14-A916-FEBBE3B8F693}"/>
              </a:ext>
            </a:extLst>
          </p:cNvPr>
          <p:cNvCxnSpPr/>
          <p:nvPr/>
        </p:nvCxnSpPr>
        <p:spPr>
          <a:xfrm>
            <a:off x="8488411" y="2640990"/>
            <a:ext cx="918684" cy="0"/>
          </a:xfrm>
          <a:prstGeom prst="straightConnector1">
            <a:avLst/>
          </a:prstGeom>
          <a:ln w="19050">
            <a:solidFill>
              <a:srgbClr val="00206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>
            <a:extLst>
              <a:ext uri="{FF2B5EF4-FFF2-40B4-BE49-F238E27FC236}">
                <a16:creationId xmlns:a16="http://schemas.microsoft.com/office/drawing/2014/main" id="{B377E1B8-7027-4687-9F7D-5D627F58FBCD}"/>
              </a:ext>
            </a:extLst>
          </p:cNvPr>
          <p:cNvCxnSpPr/>
          <p:nvPr/>
        </p:nvCxnSpPr>
        <p:spPr>
          <a:xfrm>
            <a:off x="489043" y="5605748"/>
            <a:ext cx="918684" cy="0"/>
          </a:xfrm>
          <a:prstGeom prst="straightConnector1">
            <a:avLst/>
          </a:prstGeom>
          <a:ln w="19050">
            <a:solidFill>
              <a:srgbClr val="00206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箭头连接符 32">
            <a:extLst>
              <a:ext uri="{FF2B5EF4-FFF2-40B4-BE49-F238E27FC236}">
                <a16:creationId xmlns:a16="http://schemas.microsoft.com/office/drawing/2014/main" id="{AD65B247-663C-47B6-9F0C-77C0CEAD5E11}"/>
              </a:ext>
            </a:extLst>
          </p:cNvPr>
          <p:cNvCxnSpPr/>
          <p:nvPr/>
        </p:nvCxnSpPr>
        <p:spPr>
          <a:xfrm>
            <a:off x="2941468" y="5605748"/>
            <a:ext cx="918684" cy="0"/>
          </a:xfrm>
          <a:prstGeom prst="straightConnector1">
            <a:avLst/>
          </a:prstGeom>
          <a:ln w="19050">
            <a:solidFill>
              <a:srgbClr val="00206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箭头连接符 34">
            <a:extLst>
              <a:ext uri="{FF2B5EF4-FFF2-40B4-BE49-F238E27FC236}">
                <a16:creationId xmlns:a16="http://schemas.microsoft.com/office/drawing/2014/main" id="{89F1B494-2F93-41BE-A849-5E4521C31994}"/>
              </a:ext>
            </a:extLst>
          </p:cNvPr>
          <p:cNvCxnSpPr/>
          <p:nvPr/>
        </p:nvCxnSpPr>
        <p:spPr>
          <a:xfrm>
            <a:off x="5836549" y="5576765"/>
            <a:ext cx="918684" cy="0"/>
          </a:xfrm>
          <a:prstGeom prst="straightConnector1">
            <a:avLst/>
          </a:prstGeom>
          <a:ln w="19050">
            <a:solidFill>
              <a:srgbClr val="00206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>
            <a:extLst>
              <a:ext uri="{FF2B5EF4-FFF2-40B4-BE49-F238E27FC236}">
                <a16:creationId xmlns:a16="http://schemas.microsoft.com/office/drawing/2014/main" id="{9B0E0015-0707-43C9-BFB7-FD25FE0089FF}"/>
              </a:ext>
            </a:extLst>
          </p:cNvPr>
          <p:cNvSpPr txBox="1"/>
          <p:nvPr/>
        </p:nvSpPr>
        <p:spPr>
          <a:xfrm>
            <a:off x="2552998" y="3626467"/>
            <a:ext cx="2000529" cy="369332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精确到</a:t>
            </a:r>
            <a:r>
              <a:rPr lang="en-US" altLang="zh-CN" dirty="0">
                <a:solidFill>
                  <a:srgbClr val="FF0000"/>
                </a:solidFill>
              </a:rPr>
              <a:t>0.001g</a:t>
            </a:r>
            <a:r>
              <a:rPr lang="zh-CN" altLang="en-US" dirty="0">
                <a:solidFill>
                  <a:srgbClr val="FF0000"/>
                </a:solidFill>
              </a:rPr>
              <a:t>即可</a:t>
            </a:r>
          </a:p>
        </p:txBody>
      </p:sp>
    </p:spTree>
    <p:extLst>
      <p:ext uri="{BB962C8B-B14F-4D97-AF65-F5344CB8AC3E}">
        <p14:creationId xmlns:p14="http://schemas.microsoft.com/office/powerpoint/2010/main" val="2497929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904EB63-C991-4FF2-A210-4CFBEE6AD8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7024"/>
            <a:ext cx="10047514" cy="1106261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lnSpc>
                <a:spcPct val="150000"/>
              </a:lnSpc>
            </a:pPr>
            <a:r>
              <a:rPr lang="zh-CN" altLang="zh-CN" dirty="0"/>
              <a:t>取干燥、洁净的</a:t>
            </a:r>
            <a:r>
              <a:rPr lang="en-GB" altLang="zh-CN" dirty="0"/>
              <a:t>9</a:t>
            </a:r>
            <a:r>
              <a:rPr lang="zh-CN" altLang="zh-CN" dirty="0"/>
              <a:t>只烧杯编号，按下表的用量，用两支移液管分别取</a:t>
            </a:r>
            <a:r>
              <a:rPr lang="en-GB" altLang="zh-CN" dirty="0"/>
              <a:t>Fe(NO</a:t>
            </a:r>
            <a:r>
              <a:rPr lang="en-GB" altLang="zh-CN" baseline="-25000" dirty="0"/>
              <a:t>2</a:t>
            </a:r>
            <a:r>
              <a:rPr lang="en-GB" altLang="zh-CN" dirty="0"/>
              <a:t>)</a:t>
            </a:r>
            <a:r>
              <a:rPr lang="en-GB" altLang="zh-CN" baseline="-25000" dirty="0"/>
              <a:t>3</a:t>
            </a:r>
            <a:r>
              <a:rPr lang="zh-CN" altLang="zh-CN" dirty="0"/>
              <a:t>和</a:t>
            </a:r>
            <a:r>
              <a:rPr lang="en-GB" altLang="zh-CN" dirty="0"/>
              <a:t>KSCN</a:t>
            </a:r>
            <a:r>
              <a:rPr lang="zh-CN" altLang="zh-CN" dirty="0"/>
              <a:t>溶液，依次放入烧杯中，混合均匀待用。</a:t>
            </a:r>
            <a:endParaRPr lang="zh-CN" altLang="en-US" dirty="0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7E69865E-A327-45C5-840A-0EA12D4E2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7041"/>
            <a:ext cx="10515600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zh-CN" dirty="0">
                <a:solidFill>
                  <a:srgbClr val="002060"/>
                </a:solidFill>
              </a:rPr>
              <a:t>2</a:t>
            </a:r>
            <a:r>
              <a:rPr lang="zh-CN" altLang="zh-CN" dirty="0">
                <a:solidFill>
                  <a:srgbClr val="002060"/>
                </a:solidFill>
              </a:rPr>
              <a:t>．配制混合溶液</a:t>
            </a:r>
            <a:endParaRPr lang="zh-CN" altLang="zh-CN" dirty="0"/>
          </a:p>
        </p:txBody>
      </p:sp>
      <p:graphicFrame>
        <p:nvGraphicFramePr>
          <p:cNvPr id="5" name="内容占位符 3">
            <a:extLst>
              <a:ext uri="{FF2B5EF4-FFF2-40B4-BE49-F238E27FC236}">
                <a16:creationId xmlns:a16="http://schemas.microsoft.com/office/drawing/2014/main" id="{7C0457B5-2BA5-438B-B78B-E72A20CB3C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2412465"/>
              </p:ext>
            </p:extLst>
          </p:nvPr>
        </p:nvGraphicFramePr>
        <p:xfrm>
          <a:off x="1672534" y="3190809"/>
          <a:ext cx="8395669" cy="248987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{C083E6E3-FA7D-4D7B-A595-EF9225AFEA82}</a:tableStyleId>
              </a:tblPr>
              <a:tblGrid>
                <a:gridCol w="1791896">
                  <a:extLst>
                    <a:ext uri="{9D8B030D-6E8A-4147-A177-3AD203B41FA5}">
                      <a16:colId xmlns:a16="http://schemas.microsoft.com/office/drawing/2014/main" val="1941098065"/>
                    </a:ext>
                  </a:extLst>
                </a:gridCol>
                <a:gridCol w="651790">
                  <a:extLst>
                    <a:ext uri="{9D8B030D-6E8A-4147-A177-3AD203B41FA5}">
                      <a16:colId xmlns:a16="http://schemas.microsoft.com/office/drawing/2014/main" val="1865372016"/>
                    </a:ext>
                  </a:extLst>
                </a:gridCol>
                <a:gridCol w="760422">
                  <a:extLst>
                    <a:ext uri="{9D8B030D-6E8A-4147-A177-3AD203B41FA5}">
                      <a16:colId xmlns:a16="http://schemas.microsoft.com/office/drawing/2014/main" val="754458010"/>
                    </a:ext>
                  </a:extLst>
                </a:gridCol>
                <a:gridCol w="760422">
                  <a:extLst>
                    <a:ext uri="{9D8B030D-6E8A-4147-A177-3AD203B41FA5}">
                      <a16:colId xmlns:a16="http://schemas.microsoft.com/office/drawing/2014/main" val="2915501344"/>
                    </a:ext>
                  </a:extLst>
                </a:gridCol>
                <a:gridCol w="760422">
                  <a:extLst>
                    <a:ext uri="{9D8B030D-6E8A-4147-A177-3AD203B41FA5}">
                      <a16:colId xmlns:a16="http://schemas.microsoft.com/office/drawing/2014/main" val="2201065349"/>
                    </a:ext>
                  </a:extLst>
                </a:gridCol>
                <a:gridCol w="651790">
                  <a:extLst>
                    <a:ext uri="{9D8B030D-6E8A-4147-A177-3AD203B41FA5}">
                      <a16:colId xmlns:a16="http://schemas.microsoft.com/office/drawing/2014/main" val="79624059"/>
                    </a:ext>
                  </a:extLst>
                </a:gridCol>
                <a:gridCol w="760422">
                  <a:extLst>
                    <a:ext uri="{9D8B030D-6E8A-4147-A177-3AD203B41FA5}">
                      <a16:colId xmlns:a16="http://schemas.microsoft.com/office/drawing/2014/main" val="3122423775"/>
                    </a:ext>
                  </a:extLst>
                </a:gridCol>
                <a:gridCol w="760422">
                  <a:extLst>
                    <a:ext uri="{9D8B030D-6E8A-4147-A177-3AD203B41FA5}">
                      <a16:colId xmlns:a16="http://schemas.microsoft.com/office/drawing/2014/main" val="901406960"/>
                    </a:ext>
                  </a:extLst>
                </a:gridCol>
                <a:gridCol w="760422">
                  <a:extLst>
                    <a:ext uri="{9D8B030D-6E8A-4147-A177-3AD203B41FA5}">
                      <a16:colId xmlns:a16="http://schemas.microsoft.com/office/drawing/2014/main" val="3845296125"/>
                    </a:ext>
                  </a:extLst>
                </a:gridCol>
                <a:gridCol w="737661">
                  <a:extLst>
                    <a:ext uri="{9D8B030D-6E8A-4147-A177-3AD203B41FA5}">
                      <a16:colId xmlns:a16="http://schemas.microsoft.com/office/drawing/2014/main" val="646149004"/>
                    </a:ext>
                  </a:extLst>
                </a:gridCol>
              </a:tblGrid>
              <a:tr h="378351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b="1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zh-CN" sz="160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b="1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sz="160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b="1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zh-CN" sz="160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b="1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zh-CN" sz="160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b="1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zh-CN" sz="160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b="1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zh-CN" sz="160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11866274"/>
                  </a:ext>
                </a:extLst>
              </a:tr>
              <a:tr h="33511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KSCN</a:t>
                      </a:r>
                      <a:r>
                        <a:rPr lang="zh-CN" sz="16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体积</a:t>
                      </a:r>
                      <a:r>
                        <a:rPr lang="en-GB" sz="16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mL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1.00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2.00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b="1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3.00</a:t>
                      </a:r>
                      <a:endParaRPr lang="zh-CN" sz="160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b="1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4.00</a:t>
                      </a:r>
                      <a:endParaRPr lang="zh-CN" sz="160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b="1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5.00</a:t>
                      </a:r>
                      <a:endParaRPr lang="zh-CN" sz="160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b="1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6.00</a:t>
                      </a:r>
                      <a:endParaRPr lang="zh-CN" sz="160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b="1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7.00</a:t>
                      </a:r>
                      <a:endParaRPr lang="zh-CN" sz="160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b="1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8.00</a:t>
                      </a:r>
                      <a:endParaRPr lang="zh-CN" sz="160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9.00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2187762"/>
                  </a:ext>
                </a:extLst>
              </a:tr>
              <a:tr h="40979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Fe(NO</a:t>
                      </a:r>
                      <a:r>
                        <a:rPr lang="en-GB" sz="1600" b="1" kern="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GB" sz="16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en-GB" sz="1600" b="1" kern="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zh-CN" sz="16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体积</a:t>
                      </a:r>
                      <a:r>
                        <a:rPr lang="en-GB" sz="16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mL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9.00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8.00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7.00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6.00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b="1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5.00</a:t>
                      </a:r>
                      <a:endParaRPr lang="zh-CN" sz="160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b="1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4.00</a:t>
                      </a:r>
                      <a:endParaRPr lang="zh-CN" sz="160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b="1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3.00</a:t>
                      </a:r>
                      <a:endParaRPr lang="zh-CN" sz="160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b="1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2.00</a:t>
                      </a:r>
                      <a:endParaRPr lang="zh-CN" sz="160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1.00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1477362"/>
                  </a:ext>
                </a:extLst>
              </a:tr>
              <a:tr h="39061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总体积</a:t>
                      </a:r>
                      <a:r>
                        <a:rPr lang="en-GB" sz="16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mL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b="1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10.00</a:t>
                      </a:r>
                      <a:endParaRPr lang="zh-CN" sz="160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10.00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10.00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10.00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10.00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10.00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10.00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10.00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10.00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6193330"/>
                  </a:ext>
                </a:extLst>
              </a:tr>
              <a:tr h="44914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配位体摩尔分数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b="1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0.10</a:t>
                      </a:r>
                      <a:endParaRPr lang="zh-CN" sz="160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b="1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0.20</a:t>
                      </a:r>
                      <a:endParaRPr lang="zh-CN" sz="160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b="1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0.30</a:t>
                      </a:r>
                      <a:endParaRPr lang="zh-CN" sz="160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0.40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0.50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0.60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0.70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0.80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0.90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0734517"/>
                  </a:ext>
                </a:extLst>
              </a:tr>
              <a:tr h="5268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光密度</a:t>
                      </a:r>
                      <a:r>
                        <a:rPr lang="en-GB" sz="1600" b="1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(D)</a:t>
                      </a:r>
                      <a:endParaRPr lang="zh-CN" sz="160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b="1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160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b="1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160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b="1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160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b="1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160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b="1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160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b="1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160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b="1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160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896281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3519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9B060B-37C5-4C3B-B032-3DFBF0142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化学实验室的准确量器</a:t>
            </a:r>
          </a:p>
        </p:txBody>
      </p:sp>
      <p:pic>
        <p:nvPicPr>
          <p:cNvPr id="8194" name="Picture 2" descr="https://gimg2.baidu.com/image_search/src=http%3A%2F%2Fwww.labxz.com%2Fuploadfile%2F201512%2F20151226135925223.jpg&amp;refer=http%3A%2F%2Fwww.labxz.com&amp;app=2002&amp;size=f9999,10000&amp;q=a80&amp;n=0&amp;g=0n&amp;fmt=jpeg?sec=1637290958&amp;t=7aa21bf73ca20024c3ba966706b513c9">
            <a:extLst>
              <a:ext uri="{FF2B5EF4-FFF2-40B4-BE49-F238E27FC236}">
                <a16:creationId xmlns:a16="http://schemas.microsoft.com/office/drawing/2014/main" id="{79D0C5F8-3127-4005-B3A8-0422EF2FAE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8134" r="261"/>
          <a:stretch/>
        </p:blipFill>
        <p:spPr bwMode="auto">
          <a:xfrm rot="16200000">
            <a:off x="1385697" y="2424303"/>
            <a:ext cx="3776319" cy="2019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gimg2.baidu.com/image_search/src=http%3A%2F%2Fcbu01.alicdn.com%2Fimg%2Fibank%2F2018%2F498%2F144%2F9251441894_544261948.jpg&amp;refer=http%3A%2F%2Fcbu01.alicdn.com&amp;app=2002&amp;size=f9999,10000&amp;q=a80&amp;n=0&amp;g=0n&amp;fmt=jpeg?sec=1637291009&amp;t=023a5bac378c8f6dc6ef3632b7bdda98">
            <a:extLst>
              <a:ext uri="{FF2B5EF4-FFF2-40B4-BE49-F238E27FC236}">
                <a16:creationId xmlns:a16="http://schemas.microsoft.com/office/drawing/2014/main" id="{0D6CB155-2932-4CA8-A356-7235797344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80"/>
          <a:stretch/>
        </p:blipFill>
        <p:spPr bwMode="auto">
          <a:xfrm>
            <a:off x="260351" y="1647565"/>
            <a:ext cx="1892300" cy="356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https://gimg2.baidu.com/image_search/src=http%3A%2F%2Fl.b2b168.com%2F2016%2F01%2F04%2F11%2F201601041157480085844.jpg&amp;refer=http%3A%2F%2Fl.b2b168.com&amp;app=2002&amp;size=f9999,10000&amp;q=a80&amp;n=0&amp;g=0n&amp;fmt=jpeg?sec=1637291591&amp;t=d1c556d5a0d4b44c7df21a40195ca885">
            <a:extLst>
              <a:ext uri="{FF2B5EF4-FFF2-40B4-BE49-F238E27FC236}">
                <a16:creationId xmlns:a16="http://schemas.microsoft.com/office/drawing/2014/main" id="{FA5654F8-70D8-4599-95B3-A4047F826E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65"/>
          <a:stretch/>
        </p:blipFill>
        <p:spPr bwMode="auto">
          <a:xfrm rot="16200000">
            <a:off x="9196134" y="2544900"/>
            <a:ext cx="3886201" cy="1668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gimg2.baidu.com/image_search/src=http%3A%2F%2Fpic.saf158.cn%2FUF%2F201609%2FWX%2Ftaiyasaifu.com%2F-1%2F201609201459479788.jpg&amp;refer=http%3A%2F%2Fpic.saf158.cn&amp;app=2002&amp;size=f9999,10000&amp;q=a80&amp;n=0&amp;g=0n&amp;fmt=auto?sec=1666184612&amp;t=28789817f16aafc35f989a7c62ed34ee">
            <a:extLst>
              <a:ext uri="{FF2B5EF4-FFF2-40B4-BE49-F238E27FC236}">
                <a16:creationId xmlns:a16="http://schemas.microsoft.com/office/drawing/2014/main" id="{68699A6D-B18A-4FFF-A032-A9431124A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062" y="1654822"/>
            <a:ext cx="5863885" cy="356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86037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蓝色暖调">
      <a:dk1>
        <a:sysClr val="windowText" lastClr="000000"/>
      </a:dk1>
      <a:lt1>
        <a:sysClr val="window" lastClr="CCE8C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2392</TotalTime>
  <Words>1721</Words>
  <Application>Microsoft Office PowerPoint</Application>
  <PresentationFormat>宽屏</PresentationFormat>
  <Paragraphs>177</Paragraphs>
  <Slides>16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8" baseType="lpstr">
      <vt:lpstr>Microsoft YaHei Light</vt:lpstr>
      <vt:lpstr>华文彩云</vt:lpstr>
      <vt:lpstr>华文行楷</vt:lpstr>
      <vt:lpstr>宋体</vt:lpstr>
      <vt:lpstr>微软雅黑</vt:lpstr>
      <vt:lpstr>Arial</vt:lpstr>
      <vt:lpstr>Calibri</vt:lpstr>
      <vt:lpstr>Calibri Light</vt:lpstr>
      <vt:lpstr>Cambria Math</vt:lpstr>
      <vt:lpstr>Times New Roman</vt:lpstr>
      <vt:lpstr>Office 主题</vt:lpstr>
      <vt:lpstr>Equation.DSMT4</vt:lpstr>
      <vt:lpstr>PowerPoint 演示文稿</vt:lpstr>
      <vt:lpstr>PowerPoint 演示文稿</vt:lpstr>
      <vt:lpstr>硫氰酸铁配位离子 配位数的测定</vt:lpstr>
      <vt:lpstr>一、实验目的</vt:lpstr>
      <vt:lpstr>等摩尔系列法</vt:lpstr>
      <vt:lpstr>三、仪器及试剂</vt:lpstr>
      <vt:lpstr>四、实验内容</vt:lpstr>
      <vt:lpstr>2．配制混合溶液</vt:lpstr>
      <vt:lpstr>化学实验室的准确量器</vt:lpstr>
      <vt:lpstr>吸量管的使用</vt:lpstr>
      <vt:lpstr> 3．测定溶液的光密度</vt:lpstr>
      <vt:lpstr>光栅型分光光度计</vt:lpstr>
      <vt:lpstr>比 色 皿</vt:lpstr>
      <vt:lpstr>722型光栅分光光度计使用</vt:lpstr>
      <vt:lpstr>五、数据处理</vt:lpstr>
      <vt:lpstr>六、思考题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醋酸解离常数的测定</dc:title>
  <dc:creator>Xu Ping</dc:creator>
  <cp:lastModifiedBy>Administrator</cp:lastModifiedBy>
  <cp:revision>168</cp:revision>
  <dcterms:created xsi:type="dcterms:W3CDTF">2020-09-20T02:29:12Z</dcterms:created>
  <dcterms:modified xsi:type="dcterms:W3CDTF">2022-09-26T23:39:10Z</dcterms:modified>
</cp:coreProperties>
</file>