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68" r:id="rId4"/>
    <p:sldId id="266" r:id="rId5"/>
    <p:sldId id="269" r:id="rId6"/>
    <p:sldId id="267" r:id="rId7"/>
    <p:sldId id="257" r:id="rId8"/>
    <p:sldId id="258" r:id="rId9"/>
    <p:sldId id="259" r:id="rId10"/>
    <p:sldId id="270" r:id="rId11"/>
    <p:sldId id="264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95366"/>
            <a:ext cx="12192000" cy="1365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3325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83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5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2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7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9632743" y="112713"/>
            <a:ext cx="2439987" cy="369888"/>
            <a:chOff x="2113" y="3968"/>
            <a:chExt cx="1537" cy="233"/>
          </a:xfrm>
        </p:grpSpPr>
        <p:pic>
          <p:nvPicPr>
            <p:cNvPr id="8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9"/>
          <p:cNvSpPr/>
          <p:nvPr userDrawn="1"/>
        </p:nvSpPr>
        <p:spPr>
          <a:xfrm>
            <a:off x="0" y="6788727"/>
            <a:ext cx="12192000" cy="571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0" y="11185"/>
            <a:ext cx="415637" cy="56341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22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87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85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8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62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2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3589-BC73-4159-9231-C1F40D7FCEB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4340-21BD-4C75-AD3E-B8103D81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2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071" y="1529006"/>
            <a:ext cx="10745857" cy="254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进入教室的同学请尽快整理好个人用品准备实验！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到实验室左侧边台取（每人）：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个小烧杯、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根玻璃棒、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个蒸发皿、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个漏斗、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个量杯。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672" y="586793"/>
            <a:ext cx="323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请 注 意 ！</a:t>
            </a:r>
          </a:p>
        </p:txBody>
      </p:sp>
    </p:spTree>
    <p:extLst>
      <p:ext uri="{BB962C8B-B14F-4D97-AF65-F5344CB8AC3E}">
        <p14:creationId xmlns:p14="http://schemas.microsoft.com/office/powerpoint/2010/main" val="42222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FDA2D7-A1B7-4F71-80BB-F25EF7A7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5" y="0"/>
            <a:ext cx="4807227" cy="1325563"/>
          </a:xfrm>
        </p:spPr>
        <p:txBody>
          <a:bodyPr/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硫酸铜蒸发结晶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A6659E5-B464-4C71-A18F-C069BA84D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93" t="15058" r="21005" b="20827"/>
          <a:stretch/>
        </p:blipFill>
        <p:spPr>
          <a:xfrm>
            <a:off x="131659" y="1958663"/>
            <a:ext cx="2830202" cy="2452678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043901-063B-40E6-B16E-3BD1DF6002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19422" r="28870" b="24811"/>
          <a:stretch/>
        </p:blipFill>
        <p:spPr>
          <a:xfrm>
            <a:off x="3227764" y="1958663"/>
            <a:ext cx="2514600" cy="24152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9A2F45B-E770-49FD-A36A-A136AB3C6E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3881" r="22462" b="24760"/>
          <a:stretch/>
        </p:blipFill>
        <p:spPr>
          <a:xfrm>
            <a:off x="5934455" y="2032062"/>
            <a:ext cx="2733261" cy="23058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62C2D5-BD90-4425-AA7B-BE86830FE9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24093" r="25614" b="11806"/>
          <a:stretch/>
        </p:blipFill>
        <p:spPr>
          <a:xfrm>
            <a:off x="9077736" y="2025951"/>
            <a:ext cx="2600741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82091" y="151759"/>
            <a:ext cx="481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硫酸铜纯度的检验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856" y="1666516"/>
            <a:ext cx="2349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粗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提纯后的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2942972" y="1514057"/>
            <a:ext cx="222445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mL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1mL 1 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加热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搅拌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溶解。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5757" y="3353038"/>
            <a:ext cx="877163" cy="7232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分别常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压过滤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98447" y="1471637"/>
            <a:ext cx="143636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2mL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g·L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加热</a:t>
            </a:r>
          </a:p>
        </p:txBody>
      </p:sp>
      <p:sp>
        <p:nvSpPr>
          <p:cNvPr id="13" name="矩形 12"/>
          <p:cNvSpPr/>
          <p:nvPr/>
        </p:nvSpPr>
        <p:spPr>
          <a:xfrm>
            <a:off x="8674026" y="1525744"/>
            <a:ext cx="25964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分别滴加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氨水至生成的沉淀全部溶解，溶液呈深蓝色</a:t>
            </a:r>
          </a:p>
        </p:txBody>
      </p:sp>
      <p:sp>
        <p:nvSpPr>
          <p:cNvPr id="15" name="矩形 14"/>
          <p:cNvSpPr/>
          <p:nvPr/>
        </p:nvSpPr>
        <p:spPr>
          <a:xfrm>
            <a:off x="1540380" y="2982985"/>
            <a:ext cx="673381" cy="371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滤液</a:t>
            </a:r>
          </a:p>
        </p:txBody>
      </p:sp>
      <p:sp>
        <p:nvSpPr>
          <p:cNvPr id="16" name="矩形 15"/>
          <p:cNvSpPr/>
          <p:nvPr/>
        </p:nvSpPr>
        <p:spPr>
          <a:xfrm>
            <a:off x="9046054" y="3891094"/>
            <a:ext cx="2382121" cy="7571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分别在溶液中滴加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</a:t>
            </a:r>
            <a:endParaRPr lang="en-US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KSCN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40745" y="3927408"/>
            <a:ext cx="15505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分别取出过滤后的滤纸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5167423" y="198740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7053531" y="198740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991295" y="426965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8614054" y="4238380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11270512" y="198740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1092920" y="3168984"/>
            <a:ext cx="432000" cy="1855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1088291" y="4078345"/>
            <a:ext cx="368141" cy="2042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2498651" y="1989681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7485704" y="1802743"/>
            <a:ext cx="7374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冷却</a:t>
            </a: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8223136" y="198740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3423295" y="3807994"/>
            <a:ext cx="23680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分别滴加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氨水至蓝色褪去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留在滤纸上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6242892" y="3788908"/>
            <a:ext cx="23711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滤纸放在小烧杯中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分别滴加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至滤纸上，溶解沉淀</a:t>
            </a:r>
            <a:endParaRPr lang="zh-CN" altLang="en-US" dirty="0"/>
          </a:p>
        </p:txBody>
      </p:sp>
      <p:cxnSp>
        <p:nvCxnSpPr>
          <p:cNvPr id="44" name="直接箭头连接符 43"/>
          <p:cNvCxnSpPr/>
          <p:nvPr/>
        </p:nvCxnSpPr>
        <p:spPr>
          <a:xfrm>
            <a:off x="5791333" y="422443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11428175" y="4291831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81741" y="5102777"/>
            <a:ext cx="25464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根据红色的深浅评定提纯后硫酸铜溶液的纯度</a:t>
            </a:r>
          </a:p>
        </p:txBody>
      </p:sp>
    </p:spTree>
    <p:extLst>
      <p:ext uri="{BB962C8B-B14F-4D97-AF65-F5344CB8AC3E}">
        <p14:creationId xmlns:p14="http://schemas.microsoft.com/office/powerpoint/2010/main" val="338186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42" grpId="0" animBg="1"/>
      <p:bldP spid="43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4121727" cy="789421"/>
          </a:xfrm>
        </p:spPr>
        <p:txBody>
          <a:bodyPr>
            <a:normAutofit/>
          </a:bodyPr>
          <a:lstStyle/>
          <a:p>
            <a:r>
              <a:rPr lang="zh-CN" altLang="zh-CN" sz="3200" kern="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五、数据处理</a:t>
            </a:r>
            <a:endParaRPr lang="zh-CN" altLang="en-US" sz="3200" kern="1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70594"/>
            <a:ext cx="9848273" cy="100381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计算提纯样品的产率并分析提纯后的纯度变化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01255" y="18135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kern="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zh-CN" sz="3200" kern="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、思考题</a:t>
            </a:r>
            <a:r>
              <a:rPr lang="en-GB" altLang="zh-CN" sz="3200" kern="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01255" y="3139101"/>
            <a:ext cx="10515600" cy="275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1</a:t>
            </a:r>
            <a:r>
              <a:rPr lang="zh-CN" altLang="zh-CN" sz="2400" dirty="0"/>
              <a:t>．提纯中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2+</a:t>
            </a:r>
            <a:r>
              <a:rPr lang="zh-CN" altLang="zh-CN" sz="2400" dirty="0"/>
              <a:t>为何首先要转化成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3+</a:t>
            </a:r>
            <a:r>
              <a:rPr lang="zh-CN" altLang="zh-CN" sz="2400" dirty="0"/>
              <a:t>？</a:t>
            </a:r>
          </a:p>
          <a:p>
            <a:r>
              <a:rPr lang="en-US" altLang="zh-CN" sz="2400" dirty="0"/>
              <a:t>2</a:t>
            </a:r>
            <a:r>
              <a:rPr lang="zh-CN" altLang="zh-CN" sz="2400" dirty="0"/>
              <a:t>．除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3+</a:t>
            </a:r>
            <a:r>
              <a:rPr lang="zh-CN" altLang="zh-CN" sz="2400" dirty="0"/>
              <a:t>时，为什么要调</a:t>
            </a:r>
            <a:r>
              <a:rPr lang="en-US" altLang="zh-CN" sz="2400" dirty="0"/>
              <a:t>pH</a:t>
            </a:r>
            <a:r>
              <a:rPr lang="zh-CN" altLang="zh-CN" sz="2400" dirty="0"/>
              <a:t>≈</a:t>
            </a:r>
            <a:r>
              <a:rPr lang="en-US" altLang="zh-CN" sz="2400" dirty="0"/>
              <a:t>4</a:t>
            </a:r>
            <a:r>
              <a:rPr lang="zh-CN" altLang="zh-CN" sz="2400" dirty="0"/>
              <a:t>？而在蒸发前又把</a:t>
            </a:r>
            <a:r>
              <a:rPr lang="en-US" altLang="zh-CN" sz="2400" dirty="0"/>
              <a:t>pH</a:t>
            </a:r>
            <a:r>
              <a:rPr lang="zh-CN" altLang="zh-CN" sz="2400" dirty="0"/>
              <a:t>调至</a:t>
            </a:r>
            <a:r>
              <a:rPr lang="en-US" altLang="zh-CN" sz="2400" dirty="0"/>
              <a:t>1~2</a:t>
            </a:r>
            <a:r>
              <a:rPr lang="zh-CN" altLang="zh-CN" sz="2400" dirty="0"/>
              <a:t>？</a:t>
            </a:r>
          </a:p>
          <a:p>
            <a:pPr>
              <a:lnSpc>
                <a:spcPts val="2880"/>
              </a:lnSpc>
            </a:pPr>
            <a:r>
              <a:rPr lang="en-US" altLang="zh-CN" sz="2400" dirty="0"/>
              <a:t>3</a:t>
            </a:r>
            <a:r>
              <a:rPr lang="zh-CN" altLang="zh-CN" sz="2400" dirty="0"/>
              <a:t>．</a:t>
            </a:r>
            <a:r>
              <a:rPr lang="en-US" altLang="zh-CN" sz="2400" dirty="0"/>
              <a:t>Cl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(</a:t>
            </a:r>
            <a:r>
              <a:rPr lang="en-US" altLang="zh-CN" sz="2400" dirty="0" err="1"/>
              <a:t>aq</a:t>
            </a:r>
            <a:r>
              <a:rPr lang="en-US" altLang="zh-CN" sz="2400" dirty="0"/>
              <a:t>)</a:t>
            </a:r>
            <a:r>
              <a:rPr lang="zh-CN" altLang="zh-CN" sz="2400" dirty="0"/>
              <a:t>、</a:t>
            </a:r>
            <a:r>
              <a:rPr lang="en-US" altLang="zh-CN" sz="2400" dirty="0"/>
              <a:t>Br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(</a:t>
            </a:r>
            <a:r>
              <a:rPr lang="en-US" altLang="zh-CN" sz="2400" dirty="0" err="1"/>
              <a:t>aq</a:t>
            </a:r>
            <a:r>
              <a:rPr lang="en-US" altLang="zh-CN" sz="2400" dirty="0"/>
              <a:t>)</a:t>
            </a:r>
            <a:r>
              <a:rPr lang="zh-CN" altLang="zh-CN" sz="2400" dirty="0"/>
              <a:t>、</a:t>
            </a:r>
            <a:r>
              <a:rPr lang="en-US" altLang="zh-CN" sz="2400" dirty="0"/>
              <a:t>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(</a:t>
            </a:r>
            <a:r>
              <a:rPr lang="en-US" altLang="zh-CN" sz="2400" dirty="0" err="1"/>
              <a:t>aq</a:t>
            </a:r>
            <a:r>
              <a:rPr lang="en-US" altLang="zh-CN" sz="2400" dirty="0"/>
              <a:t>)</a:t>
            </a:r>
            <a:r>
              <a:rPr lang="zh-CN" altLang="zh-CN" sz="2400" dirty="0"/>
              <a:t>、</a:t>
            </a:r>
            <a:r>
              <a:rPr lang="en-US" altLang="zh-CN" sz="2400" dirty="0"/>
              <a:t>KMnO</a:t>
            </a:r>
            <a:r>
              <a:rPr lang="en-US" altLang="zh-CN" sz="2400" baseline="-25000" dirty="0"/>
              <a:t>4</a:t>
            </a:r>
            <a:r>
              <a:rPr lang="zh-CN" altLang="zh-CN" sz="2400" dirty="0"/>
              <a:t>、</a:t>
            </a:r>
            <a:r>
              <a:rPr lang="en-US" altLang="zh-CN" sz="2400" dirty="0"/>
              <a:t>K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Cr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7</a:t>
            </a:r>
            <a:r>
              <a:rPr lang="zh-CN" altLang="zh-CN" sz="2400" dirty="0"/>
              <a:t>、</a:t>
            </a:r>
            <a:r>
              <a:rPr lang="en-US" altLang="zh-CN" sz="2400" dirty="0"/>
              <a:t>NaClO</a:t>
            </a:r>
            <a:r>
              <a:rPr lang="en-US" altLang="zh-CN" sz="2400" baseline="-25000" dirty="0"/>
              <a:t>3</a:t>
            </a:r>
            <a:r>
              <a:rPr lang="zh-CN" altLang="zh-CN" sz="2400" dirty="0"/>
              <a:t>等均可将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2+</a:t>
            </a:r>
            <a:r>
              <a:rPr lang="zh-CN" altLang="zh-CN" sz="2400" dirty="0"/>
              <a:t>氧化为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3+</a:t>
            </a:r>
            <a:r>
              <a:rPr lang="zh-CN" altLang="zh-CN" sz="2400" dirty="0"/>
              <a:t>，本实验中选用</a:t>
            </a:r>
            <a:r>
              <a:rPr lang="en-US" altLang="zh-CN" sz="2400" dirty="0"/>
              <a:t>H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作氧化剂，为什么？</a:t>
            </a:r>
          </a:p>
          <a:p>
            <a:r>
              <a:rPr lang="en-US" altLang="zh-CN" sz="2400" dirty="0"/>
              <a:t>4</a:t>
            </a:r>
            <a:r>
              <a:rPr lang="zh-CN" altLang="zh-CN" sz="2400" dirty="0"/>
              <a:t>．用</a:t>
            </a:r>
            <a:r>
              <a:rPr lang="en-US" altLang="zh-CN" sz="2400" dirty="0"/>
              <a:t>KSCN</a:t>
            </a:r>
            <a:r>
              <a:rPr lang="zh-CN" altLang="zh-CN" sz="2400" dirty="0"/>
              <a:t>检验</a:t>
            </a:r>
            <a:r>
              <a:rPr lang="en-US" altLang="zh-CN" sz="2400" dirty="0"/>
              <a:t>Fe</a:t>
            </a:r>
            <a:r>
              <a:rPr lang="en-US" altLang="zh-CN" sz="2400" baseline="30000" dirty="0"/>
              <a:t>3+</a:t>
            </a:r>
            <a:r>
              <a:rPr lang="zh-CN" altLang="zh-CN" sz="2400" dirty="0"/>
              <a:t>时为什么要加盐酸？</a:t>
            </a:r>
          </a:p>
        </p:txBody>
      </p:sp>
    </p:spTree>
    <p:extLst>
      <p:ext uri="{BB962C8B-B14F-4D97-AF65-F5344CB8AC3E}">
        <p14:creationId xmlns:p14="http://schemas.microsoft.com/office/powerpoint/2010/main" val="97256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62544" y="2723322"/>
            <a:ext cx="9131352" cy="1054496"/>
          </a:xfrm>
        </p:spPr>
        <p:txBody>
          <a:bodyPr/>
          <a:lstStyle/>
          <a:p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硫酸铜的提纯</a:t>
            </a:r>
            <a:endParaRPr lang="zh-CN" altLang="en-US" sz="36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91269" y="4483680"/>
            <a:ext cx="2809461" cy="424730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化学实验中心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76006" y="5595655"/>
            <a:ext cx="2439987" cy="369888"/>
            <a:chOff x="2113" y="3968"/>
            <a:chExt cx="1537" cy="233"/>
          </a:xfrm>
        </p:grpSpPr>
        <p:pic>
          <p:nvPicPr>
            <p:cNvPr id="5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0395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5161"/>
            <a:ext cx="5675811" cy="871492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溶解、蒸发和结晶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031" y="1052294"/>
            <a:ext cx="11403938" cy="5382636"/>
          </a:xfrm>
        </p:spPr>
        <p:txBody>
          <a:bodyPr>
            <a:noAutofit/>
          </a:bodyPr>
          <a:lstStyle/>
          <a:p>
            <a:pPr marL="0" indent="0">
              <a:lnSpc>
                <a:spcPts val="2880"/>
              </a:lnSpc>
              <a:buNone/>
            </a:pPr>
            <a:r>
              <a:rPr lang="en-US" altLang="zh-CN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1. </a:t>
            </a:r>
            <a:r>
              <a:rPr lang="zh-CN" altLang="en-US" sz="2200" dirty="0">
                <a:solidFill>
                  <a:srgbClr val="C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重结晶：</a:t>
            </a: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是提纯固体物质常用的重要方法之一，它适用于溶解度随温度有显著变化的化合物的提纯。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2. </a:t>
            </a:r>
            <a:r>
              <a:rPr lang="zh-CN" altLang="en-US" sz="2200" dirty="0">
                <a:solidFill>
                  <a:srgbClr val="C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溶解：</a:t>
            </a: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把固体物质溶于水、酸、碱等试剂中制备成溶液；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3. </a:t>
            </a:r>
            <a:r>
              <a:rPr lang="zh-CN" altLang="en-US" sz="2200" dirty="0">
                <a:solidFill>
                  <a:srgbClr val="C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蒸发浓缩：</a:t>
            </a: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水浴加热或直接加热；小心控制加热温度避免爆沸。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当物质的溶解度较大时，必须加热到溶液表面出现晶膜时才停止加热；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若物质的溶解度随温度的变化不大时，可在结晶析出后继续蒸发；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4. </a:t>
            </a:r>
            <a:r>
              <a:rPr lang="zh-CN" altLang="en-US" sz="2200" dirty="0">
                <a:solidFill>
                  <a:srgbClr val="C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结晶：</a:t>
            </a: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析出晶体的颗粒与结晶条件有关。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如果溶液的浓度较高，冷却速度越快析出的晶体颗粒越细小。若溶液的浓度不高，加入一粒晶种后使溶液慢慢冷却，则得到较大的晶体。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搅拌有利于细小晶体的生成，静置溶液有利于大晶体的生成。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200" dirty="0">
                <a:solidFill>
                  <a:srgbClr val="C00000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纯度：</a:t>
            </a:r>
            <a:r>
              <a:rPr lang="zh-CN" altLang="en-US" sz="2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快速生成的细小晶体纯度较高，缓慢生长的大晶体纯度较低。</a:t>
            </a:r>
            <a:endParaRPr lang="en-US" altLang="zh-CN" sz="22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0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601" y="161925"/>
            <a:ext cx="2948709" cy="69705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固液分离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6601" y="898564"/>
            <a:ext cx="1459948" cy="687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倾析法：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AC6E19-4AA0-4C7B-8E3E-B7E5CB7C5C68}"/>
              </a:ext>
            </a:extLst>
          </p:cNvPr>
          <p:cNvSpPr/>
          <p:nvPr/>
        </p:nvSpPr>
        <p:spPr>
          <a:xfrm>
            <a:off x="798905" y="2215220"/>
            <a:ext cx="1668670" cy="26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过滤法：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9200859-54A7-4E1A-B448-4F9E7A9C7E41}"/>
              </a:ext>
            </a:extLst>
          </p:cNvPr>
          <p:cNvSpPr/>
          <p:nvPr/>
        </p:nvSpPr>
        <p:spPr>
          <a:xfrm>
            <a:off x="729332" y="3059441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离心分离法：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4040C12-1558-4449-A669-3DC09392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485" y="4177127"/>
            <a:ext cx="1954091" cy="18319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8F20A5-EF81-45E2-9382-9A055B32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576" y="1586127"/>
            <a:ext cx="2972556" cy="306577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C868D2F-B963-492E-90E9-C3F5085A20BE}"/>
              </a:ext>
            </a:extLst>
          </p:cNvPr>
          <p:cNvSpPr/>
          <p:nvPr/>
        </p:nvSpPr>
        <p:spPr>
          <a:xfrm>
            <a:off x="2040192" y="987265"/>
            <a:ext cx="7670337" cy="84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当沉淀的结晶颗粒或相对密度较大，静止后容易沉降到容器底部，可以用倾析法进行分离与洗涤；</a:t>
            </a:r>
            <a:endParaRPr lang="zh-CN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DBEBBD6-299C-4158-96C1-3F5D43064D1D}"/>
              </a:ext>
            </a:extLst>
          </p:cNvPr>
          <p:cNvSpPr/>
          <p:nvPr/>
        </p:nvSpPr>
        <p:spPr>
          <a:xfrm>
            <a:off x="2220383" y="2225942"/>
            <a:ext cx="6096000" cy="7092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分离沉淀和溶液最常用的方法；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分为常压过滤和减压过滤。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4E11B0-248B-453C-B82C-1947031DA19D}"/>
              </a:ext>
            </a:extLst>
          </p:cNvPr>
          <p:cNvSpPr/>
          <p:nvPr/>
        </p:nvSpPr>
        <p:spPr>
          <a:xfrm>
            <a:off x="2871009" y="307497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沉淀量较少或尺寸很小时。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289E84-FA5B-4A7A-92BC-073718DFC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68" y="3645308"/>
            <a:ext cx="49053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4732" y="83870"/>
            <a:ext cx="2144697" cy="679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5653" y="914249"/>
            <a:ext cx="1816223" cy="417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常压过滤：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15606" b="5339"/>
          <a:stretch/>
        </p:blipFill>
        <p:spPr>
          <a:xfrm>
            <a:off x="7125790" y="3138830"/>
            <a:ext cx="3527414" cy="26984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01098" y="6168632"/>
            <a:ext cx="124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减压滤装置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EEF18FA-3EC5-4A24-BDC8-2221BE4BDE06}"/>
              </a:ext>
            </a:extLst>
          </p:cNvPr>
          <p:cNvSpPr/>
          <p:nvPr/>
        </p:nvSpPr>
        <p:spPr>
          <a:xfrm>
            <a:off x="1095653" y="1765929"/>
            <a:ext cx="1993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减压过滤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BA907A-5DD5-4B2A-AD61-827A13D4D756}"/>
              </a:ext>
            </a:extLst>
          </p:cNvPr>
          <p:cNvSpPr/>
          <p:nvPr/>
        </p:nvSpPr>
        <p:spPr>
          <a:xfrm>
            <a:off x="2962534" y="848238"/>
            <a:ext cx="4204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可以过滤胶体或细小晶体；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缺点：过滤速度较慢。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55EC11-38CB-4EC7-B005-C70C58D4D640}"/>
              </a:ext>
            </a:extLst>
          </p:cNvPr>
          <p:cNvSpPr/>
          <p:nvPr/>
        </p:nvSpPr>
        <p:spPr>
          <a:xfrm>
            <a:off x="3089429" y="1770304"/>
            <a:ext cx="6533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不适于胶状沉淀和颗粒太细的沉淀的过滤；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优点：缩短过滤时间，并把沉淀抽得比较干燥。</a:t>
            </a:r>
            <a:endParaRPr lang="zh-CN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5739FF4-6F29-4B8F-A298-64E62ACAB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12" y="3044996"/>
            <a:ext cx="1933575" cy="28860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2AEF0FA-48D4-476E-9615-516454361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77" y="2575534"/>
            <a:ext cx="28860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308FD8D-9773-444E-BC85-0E782A3C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61" y="2842471"/>
            <a:ext cx="2541986" cy="12923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7" y="37991"/>
            <a:ext cx="2680063" cy="8553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 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340" y="715068"/>
            <a:ext cx="1779326" cy="710538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1.pH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试纸：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7ACED7-8320-4C60-BB5E-3FC5A200D6C2}"/>
              </a:ext>
            </a:extLst>
          </p:cNvPr>
          <p:cNvSpPr/>
          <p:nvPr/>
        </p:nvSpPr>
        <p:spPr>
          <a:xfrm>
            <a:off x="1915833" y="822923"/>
            <a:ext cx="6164942" cy="1809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精密试纸和广范试纸。</a:t>
            </a:r>
          </a:p>
          <a:p>
            <a:pPr>
              <a:lnSpc>
                <a:spcPts val="3360"/>
              </a:lnSpc>
            </a:pP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通常所用的广范试纸，测量范围是</a:t>
            </a:r>
            <a:r>
              <a:rPr lang="en-US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1—14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，它只能大致测量水的酸碱性。而精密</a:t>
            </a:r>
            <a:r>
              <a:rPr lang="en-US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试纸可以将</a:t>
            </a:r>
            <a:r>
              <a:rPr lang="en-US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值精确到小数点后一位。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E21F342-F5B7-4DD5-82FA-7044F09F4C22}"/>
              </a:ext>
            </a:extLst>
          </p:cNvPr>
          <p:cNvSpPr/>
          <p:nvPr/>
        </p:nvSpPr>
        <p:spPr>
          <a:xfrm>
            <a:off x="3364280" y="4497471"/>
            <a:ext cx="6837128" cy="654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用于定性的检验氧化性气体（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Cl</a:t>
            </a:r>
            <a:r>
              <a:rPr lang="en-US" altLang="zh-CN" sz="2600" baseline="-2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、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Br</a:t>
            </a:r>
            <a:r>
              <a:rPr lang="en-US" altLang="zh-CN" sz="2600" baseline="-2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等）。</a:t>
            </a:r>
            <a:endParaRPr lang="en-US" altLang="zh-CN" sz="2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DE94B4B-4B4D-4BE1-87AC-F3253CF577E4}"/>
              </a:ext>
            </a:extLst>
          </p:cNvPr>
          <p:cNvSpPr/>
          <p:nvPr/>
        </p:nvSpPr>
        <p:spPr>
          <a:xfrm>
            <a:off x="2566345" y="5477178"/>
            <a:ext cx="67954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用于定性的检验反应中是否有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</a:t>
            </a:r>
            <a:r>
              <a:rPr lang="en-US" altLang="zh-CN" sz="2600" baseline="-2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r>
              <a:rPr lang="en-US" altLang="zh-CN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</a:t>
            </a:r>
            <a:r>
              <a:rPr lang="zh-CN" altLang="en-US" sz="2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气体生成。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B86144-22A1-445D-9FA8-2A9166379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914" y="489411"/>
            <a:ext cx="2764972" cy="23260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2B76C58-78E7-43D2-BF13-A9A9CBBB7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753" y="2746115"/>
            <a:ext cx="1802946" cy="174839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8DFB6D5-2E44-4C68-91BD-5E8C4F47CFA3}"/>
              </a:ext>
            </a:extLst>
          </p:cNvPr>
          <p:cNvSpPr/>
          <p:nvPr/>
        </p:nvSpPr>
        <p:spPr>
          <a:xfrm>
            <a:off x="310265" y="5271929"/>
            <a:ext cx="2630848" cy="697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4.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醋酸铅试纸：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C810CD9-2CD8-4BCC-9A20-702F3B58375D}"/>
              </a:ext>
            </a:extLst>
          </p:cNvPr>
          <p:cNvSpPr/>
          <p:nvPr/>
        </p:nvSpPr>
        <p:spPr>
          <a:xfrm>
            <a:off x="310265" y="4646085"/>
            <a:ext cx="349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3.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淀粉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碘化钾试纸：</a:t>
            </a:r>
            <a:endParaRPr lang="zh-CN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532903E-E7CB-497D-A8D1-94461FA55F03}"/>
              </a:ext>
            </a:extLst>
          </p:cNvPr>
          <p:cNvSpPr/>
          <p:nvPr/>
        </p:nvSpPr>
        <p:spPr>
          <a:xfrm>
            <a:off x="310265" y="2999921"/>
            <a:ext cx="2266967" cy="697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2.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石蕊试纸：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76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01903" y="159555"/>
            <a:ext cx="3546377" cy="75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2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一、实验目的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02554" y="883423"/>
            <a:ext cx="6950145" cy="84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．了解用重结晶法提纯物质的原理。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．练习加热、溶解、蒸发、过滤、结晶等基本操作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56467" y="1777611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二、实验原理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458363" y="5948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75650" y="843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0792" y="2694616"/>
            <a:ext cx="128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粗硫酸铜中的杂质</a:t>
            </a:r>
          </a:p>
        </p:txBody>
      </p:sp>
      <p:sp>
        <p:nvSpPr>
          <p:cNvPr id="23" name="矩形 22"/>
          <p:cNvSpPr/>
          <p:nvPr/>
        </p:nvSpPr>
        <p:spPr>
          <a:xfrm>
            <a:off x="2073375" y="3170782"/>
            <a:ext cx="3656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可溶性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(SO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63002" y="248180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不溶性杂质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1990640" y="2679724"/>
            <a:ext cx="157134" cy="71742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33277" y="2479669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可在溶解、过滤的过程中除去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69425" y="3183648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氧化为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3+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21202" y="3187112"/>
            <a:ext cx="2226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Fe(OH)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除去</a:t>
            </a:r>
          </a:p>
        </p:txBody>
      </p:sp>
      <p:sp>
        <p:nvSpPr>
          <p:cNvPr id="31" name="右箭头 30"/>
          <p:cNvSpPr/>
          <p:nvPr/>
        </p:nvSpPr>
        <p:spPr>
          <a:xfrm>
            <a:off x="3589540" y="2588854"/>
            <a:ext cx="443738" cy="177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5538451" y="3282305"/>
            <a:ext cx="443738" cy="177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8091795" y="3254172"/>
            <a:ext cx="443738" cy="177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048279" y="3715556"/>
            <a:ext cx="3656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2Fe</a:t>
            </a:r>
            <a:r>
              <a:rPr lang="en-US" altLang="zh-CN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H</a:t>
            </a:r>
            <a:r>
              <a:rPr lang="en-US" altLang="zh-CN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+ 2H</a:t>
            </a:r>
            <a:r>
              <a:rPr lang="en-US" altLang="zh-CN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2Fe</a:t>
            </a:r>
            <a:r>
              <a:rPr lang="en-US" altLang="zh-CN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3+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+ 2H</a:t>
            </a:r>
            <a:r>
              <a:rPr lang="en-US" altLang="zh-CN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8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288791"/>
              </p:ext>
            </p:extLst>
          </p:nvPr>
        </p:nvGraphicFramePr>
        <p:xfrm>
          <a:off x="4178300" y="4221163"/>
          <a:ext cx="34004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" r:id="rId3" imgW="2082800" imgH="266700" progId="Equation.DSMT4">
                  <p:embed/>
                </p:oleObj>
              </mc:Choice>
              <mc:Fallback>
                <p:oleObj r:id="rId3" imgW="2082800" imgH="2667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4221163"/>
                        <a:ext cx="3400425" cy="436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4681"/>
              </p:ext>
            </p:extLst>
          </p:nvPr>
        </p:nvGraphicFramePr>
        <p:xfrm>
          <a:off x="4128408" y="4920830"/>
          <a:ext cx="3257813" cy="360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" r:id="rId5" imgW="2171700" imgH="241300" progId="Equation.DSMT4">
                  <p:embed/>
                </p:oleObj>
              </mc:Choice>
              <mc:Fallback>
                <p:oleObj r:id="rId5" imgW="2171700" imgH="241300" progId="Equation.DSMT4">
                  <p:embed/>
                  <p:pic>
                    <p:nvPicPr>
                      <p:cNvPr id="41" name="对象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8408" y="4920830"/>
                        <a:ext cx="3257813" cy="360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矩形 40"/>
          <p:cNvSpPr/>
          <p:nvPr/>
        </p:nvSpPr>
        <p:spPr>
          <a:xfrm>
            <a:off x="757686" y="5352631"/>
            <a:ext cx="10449005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除去铁的滤液经蒸发、浓缩，即可得到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·5H</a:t>
            </a:r>
            <a:r>
              <a:rPr lang="en-GB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晶体，其他的微量可溶性杂质在硫酸铜结晶时，仍留在母液中，通过抽滤与晶体分开。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5B314C-D287-49A5-A152-8EDF402D8274}"/>
              </a:ext>
            </a:extLst>
          </p:cNvPr>
          <p:cNvSpPr txBox="1"/>
          <p:nvPr/>
        </p:nvSpPr>
        <p:spPr>
          <a:xfrm>
            <a:off x="1177371" y="3740593"/>
            <a:ext cx="2195440" cy="995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dirty="0"/>
              <a:t>Fe</a:t>
            </a:r>
            <a:r>
              <a:rPr lang="en-US" altLang="zh-CN" baseline="30000" dirty="0"/>
              <a:t>2+ </a:t>
            </a:r>
            <a:r>
              <a:rPr lang="zh-CN" altLang="en-US" dirty="0"/>
              <a:t>沉淀</a:t>
            </a:r>
            <a:r>
              <a:rPr lang="en-US" altLang="zh-CN" dirty="0"/>
              <a:t>pH 6.3-8.3</a:t>
            </a:r>
          </a:p>
          <a:p>
            <a:pPr>
              <a:lnSpc>
                <a:spcPts val="2400"/>
              </a:lnSpc>
            </a:pPr>
            <a:r>
              <a:rPr lang="en-US" altLang="zh-CN" dirty="0"/>
              <a:t>Fe</a:t>
            </a:r>
            <a:r>
              <a:rPr lang="en-US" altLang="zh-CN" baseline="30000" dirty="0"/>
              <a:t>3+ </a:t>
            </a:r>
            <a:r>
              <a:rPr lang="zh-CN" altLang="en-US" dirty="0"/>
              <a:t>沉淀</a:t>
            </a:r>
            <a:r>
              <a:rPr lang="en-US" altLang="zh-CN" dirty="0"/>
              <a:t>pH 2.7-3.7</a:t>
            </a:r>
          </a:p>
          <a:p>
            <a:pPr>
              <a:lnSpc>
                <a:spcPts val="2400"/>
              </a:lnSpc>
            </a:pPr>
            <a:r>
              <a:rPr lang="en-US" altLang="zh-CN" dirty="0"/>
              <a:t>Cu</a:t>
            </a:r>
            <a:r>
              <a:rPr lang="en-US" altLang="zh-CN" baseline="30000" dirty="0"/>
              <a:t>2+ </a:t>
            </a:r>
            <a:r>
              <a:rPr lang="zh-CN" altLang="en-US" dirty="0"/>
              <a:t>沉淀</a:t>
            </a:r>
            <a:r>
              <a:rPr lang="en-US" altLang="zh-CN" dirty="0"/>
              <a:t>pH 4.17-6.4</a:t>
            </a:r>
          </a:p>
        </p:txBody>
      </p:sp>
    </p:spTree>
    <p:extLst>
      <p:ext uri="{BB962C8B-B14F-4D97-AF65-F5344CB8AC3E}">
        <p14:creationId xmlns:p14="http://schemas.microsoft.com/office/powerpoint/2010/main" val="27007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5" grpId="0" animBg="1"/>
      <p:bldP spid="26" grpId="0"/>
      <p:bldP spid="28" grpId="0"/>
      <p:bldP spid="30" grpId="0"/>
      <p:bldP spid="31" grpId="0" animBg="1"/>
      <p:bldP spid="33" grpId="0" animBg="1"/>
      <p:bldP spid="34" grpId="0" animBg="1"/>
      <p:bldP spid="36" grpId="0"/>
      <p:bldP spid="4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94103"/>
            <a:ext cx="4657078" cy="815605"/>
          </a:xfrm>
        </p:spPr>
        <p:txBody>
          <a:bodyPr/>
          <a:lstStyle/>
          <a:p>
            <a:r>
              <a:rPr lang="zh-CN" altLang="zh-CN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三、仪器及试剂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1252" cy="3253271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仪器：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天平，电炉，烧杯（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mL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），量筒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(20 mL)</a:t>
            </a:r>
          </a:p>
          <a:p>
            <a:pPr marL="0" indent="0">
              <a:buNone/>
            </a:pP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试剂：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marL="0" indent="0"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CuSO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·5H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O(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 mol·L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(30 g·L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NaOH(2 mol·L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0" indent="0">
              <a:buNone/>
            </a:pP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NH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·H</a:t>
            </a:r>
            <a:r>
              <a:rPr lang="en-GB" altLang="zh-CN" sz="2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O(6 mol·L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HCl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 mol·L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KSCN(1 mol·L</a:t>
            </a:r>
            <a:r>
              <a:rPr lang="en-GB" altLang="zh-CN" sz="2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GB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38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446" y="113902"/>
            <a:ext cx="3715327" cy="728375"/>
          </a:xfrm>
        </p:spPr>
        <p:txBody>
          <a:bodyPr>
            <a:normAutofit/>
          </a:bodyPr>
          <a:lstStyle/>
          <a:p>
            <a:r>
              <a:rPr lang="zh-CN" altLang="zh-CN" sz="3200" kern="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四、实验内容</a:t>
            </a:r>
            <a:endParaRPr lang="zh-CN" altLang="en-US" sz="3200" kern="1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4645" y="1978558"/>
            <a:ext cx="17776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称取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粗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8776" y="1670495"/>
            <a:ext cx="23653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mL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mol·L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加热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搅拌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溶解。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22430" y="1793245"/>
            <a:ext cx="18683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加入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mL 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g·L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加热</a:t>
            </a:r>
          </a:p>
        </p:txBody>
      </p:sp>
      <p:sp>
        <p:nvSpPr>
          <p:cNvPr id="10" name="矩形 9"/>
          <p:cNvSpPr/>
          <p:nvPr/>
        </p:nvSpPr>
        <p:spPr>
          <a:xfrm>
            <a:off x="7719128" y="1808994"/>
            <a:ext cx="35857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边搅拌边逐滴加入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mol·L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溶液至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pH≈4(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试纸检验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>
            <a:stCxn id="6" idx="3"/>
          </p:cNvCxnSpPr>
          <p:nvPr/>
        </p:nvCxnSpPr>
        <p:spPr>
          <a:xfrm>
            <a:off x="2182329" y="2163224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992858" y="2180946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290797" y="2134872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1304887" y="2127043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5565" y="3287874"/>
            <a:ext cx="26800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再加热片刻，静置，使红棕色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altLang="zh-CN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沉淀沉降。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975652" y="3612797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11633" y="3367182"/>
            <a:ext cx="1107996" cy="4462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常压过滤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87770" y="3817619"/>
            <a:ext cx="18646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滤液在蒸发皿中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55473" y="3008224"/>
            <a:ext cx="15419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沉淀（除去）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467" y="3712554"/>
            <a:ext cx="26367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加入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ol·L</a:t>
            </a:r>
            <a:r>
              <a:rPr lang="en-US" altLang="zh-CN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GB" altLang="zh-CN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altLang="zh-CN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溶液，调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GB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6752467" y="4035720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9821259" y="4023549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14" idx="1"/>
          </p:cNvCxnSpPr>
          <p:nvPr/>
        </p:nvCxnSpPr>
        <p:spPr>
          <a:xfrm flipV="1">
            <a:off x="4523473" y="3192890"/>
            <a:ext cx="432000" cy="1855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4519629" y="3805123"/>
            <a:ext cx="368141" cy="2042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5637750" y="5387183"/>
            <a:ext cx="406430" cy="21081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22603" y="970466"/>
            <a:ext cx="277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粗硫酸铜的提纯</a:t>
            </a:r>
          </a:p>
        </p:txBody>
      </p:sp>
      <p:sp>
        <p:nvSpPr>
          <p:cNvPr id="13" name="矩形 12"/>
          <p:cNvSpPr/>
          <p:nvPr/>
        </p:nvSpPr>
        <p:spPr>
          <a:xfrm>
            <a:off x="7129051" y="5378578"/>
            <a:ext cx="1961451" cy="424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称重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，计算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率。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16475" y="4866386"/>
            <a:ext cx="30650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浓缩至表面出现结晶膜时立即停止加热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切不可蒸干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15880" y="5007032"/>
            <a:ext cx="16218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冷却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 抽滤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44180" y="5373629"/>
            <a:ext cx="648279" cy="424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晶体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586202" y="5189551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6054367" y="4634785"/>
            <a:ext cx="1569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母液（除去）</a:t>
            </a:r>
          </a:p>
        </p:txBody>
      </p:sp>
      <p:cxnSp>
        <p:nvCxnSpPr>
          <p:cNvPr id="42" name="直接箭头连接符 41"/>
          <p:cNvCxnSpPr/>
          <p:nvPr/>
        </p:nvCxnSpPr>
        <p:spPr>
          <a:xfrm flipV="1">
            <a:off x="5629538" y="4821475"/>
            <a:ext cx="432000" cy="1855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6697051" y="5590944"/>
            <a:ext cx="4320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9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  <p:bldP spid="12" grpId="0" animBg="1"/>
      <p:bldP spid="14" grpId="0" animBg="1"/>
      <p:bldP spid="15" grpId="0" animBg="1"/>
      <p:bldP spid="13" grpId="0" animBg="1"/>
      <p:bldP spid="16" grpId="0" animBg="1"/>
      <p:bldP spid="17" grpId="0" animBg="1"/>
      <p:bldP spid="33" grpId="0" animBg="1"/>
      <p:bldP spid="3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1073</Words>
  <Application>Microsoft Office PowerPoint</Application>
  <PresentationFormat>宽屏</PresentationFormat>
  <Paragraphs>117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Microsoft YaHei Light</vt:lpstr>
      <vt:lpstr>华文彩云</vt:lpstr>
      <vt:lpstr>华文行楷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Equation.DSMT4</vt:lpstr>
      <vt:lpstr>PowerPoint 演示文稿</vt:lpstr>
      <vt:lpstr>硫酸铜的提纯</vt:lpstr>
      <vt:lpstr>溶解、蒸发和结晶</vt:lpstr>
      <vt:lpstr>固液分离</vt:lpstr>
      <vt:lpstr>过滤法</vt:lpstr>
      <vt:lpstr>试 纸</vt:lpstr>
      <vt:lpstr>PowerPoint 演示文稿</vt:lpstr>
      <vt:lpstr>三、仪器及试剂</vt:lpstr>
      <vt:lpstr>四、实验内容</vt:lpstr>
      <vt:lpstr>硫酸铜蒸发结晶</vt:lpstr>
      <vt:lpstr>PowerPoint 演示文稿</vt:lpstr>
      <vt:lpstr>五、数据处理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醋酸解离常数的测定</dc:title>
  <dc:creator>Xu Ping</dc:creator>
  <cp:lastModifiedBy>hua'wei</cp:lastModifiedBy>
  <cp:revision>183</cp:revision>
  <dcterms:created xsi:type="dcterms:W3CDTF">2020-09-20T02:29:12Z</dcterms:created>
  <dcterms:modified xsi:type="dcterms:W3CDTF">2022-09-26T08:49:24Z</dcterms:modified>
</cp:coreProperties>
</file>