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2" r:id="rId2"/>
    <p:sldId id="290" r:id="rId3"/>
    <p:sldId id="291" r:id="rId4"/>
    <p:sldId id="292" r:id="rId5"/>
    <p:sldId id="305" r:id="rId6"/>
    <p:sldId id="303" r:id="rId7"/>
    <p:sldId id="308" r:id="rId8"/>
    <p:sldId id="296" r:id="rId9"/>
    <p:sldId id="304" r:id="rId10"/>
    <p:sldId id="295" r:id="rId11"/>
    <p:sldId id="301" r:id="rId12"/>
    <p:sldId id="29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8DED"/>
    <a:srgbClr val="18478F"/>
    <a:srgbClr val="E2E2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82" autoAdjust="0"/>
    <p:restoredTop sz="96338" autoAdjust="0"/>
  </p:normalViewPr>
  <p:slideViewPr>
    <p:cSldViewPr snapToGrid="0">
      <p:cViewPr varScale="1">
        <p:scale>
          <a:sx n="110" d="100"/>
          <a:sy n="110" d="100"/>
        </p:scale>
        <p:origin x="-534" y="-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4EDEE6A-9D62-4247-8CF9-7784EA346A54}" type="datetimeFigureOut">
              <a:rPr lang="zh-CN" altLang="en-US" smtClean="0"/>
              <a:pPr/>
              <a:t>2023/7/27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045634E-706A-4B84-AA1C-111029EEACC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6867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634E-706A-4B84-AA1C-111029EEACCE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4692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6579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 userDrawn="1"/>
        </p:nvCxnSpPr>
        <p:spPr>
          <a:xfrm>
            <a:off x="0" y="6637610"/>
            <a:ext cx="12192000" cy="0"/>
          </a:xfrm>
          <a:prstGeom prst="line">
            <a:avLst/>
          </a:prstGeom>
          <a:ln w="12700">
            <a:solidFill>
              <a:srgbClr val="238DED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11397926" y="6553624"/>
            <a:ext cx="422628" cy="159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5400000" scaled="1"/>
          </a:gradFill>
          <a:ln>
            <a:noFill/>
          </a:ln>
          <a:effectLst>
            <a:outerShdw blurRad="762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9"/>
          <p:cNvSpPr txBox="1"/>
          <p:nvPr userDrawn="1"/>
        </p:nvSpPr>
        <p:spPr>
          <a:xfrm>
            <a:off x="11367964" y="6494619"/>
            <a:ext cx="493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33E7C02-82D1-42DA-AA8B-2AEC9E450366}" type="slidenum">
              <a:rPr lang="zh-CN" altLang="en-US" sz="1000" smtClean="0">
                <a:solidFill>
                  <a:srgbClr val="F8F8F8"/>
                </a:solidFill>
                <a:latin typeface="+mj-ea"/>
                <a:ea typeface="+mj-ea"/>
              </a:rPr>
              <a:pPr algn="ctr"/>
              <a:t>‹#›</a:t>
            </a:fld>
            <a:endParaRPr lang="zh-CN" altLang="en-US" sz="1000" dirty="0">
              <a:solidFill>
                <a:srgbClr val="F8F8F8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64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5121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02484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04185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94073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4898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2808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2335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9632743" y="116430"/>
            <a:ext cx="2439987" cy="369888"/>
            <a:chOff x="2113" y="3968"/>
            <a:chExt cx="1537" cy="233"/>
          </a:xfrm>
        </p:grpSpPr>
        <p:pic>
          <p:nvPicPr>
            <p:cNvPr id="3" name="Picture 5" descr="校名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aabb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29170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7126" y="1618459"/>
            <a:ext cx="11797747" cy="388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/>
              <a:t>进入教室的同学请尽快整理好个人用品准备实验！</a:t>
            </a:r>
            <a:endParaRPr lang="en-US" altLang="zh-CN" sz="3200" b="1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/>
              <a:t>到实验室左侧边台取（每两个同学）：</a:t>
            </a:r>
            <a:r>
              <a:rPr lang="en-US" altLang="zh-CN" sz="3200" b="1" dirty="0"/>
              <a:t>5</a:t>
            </a:r>
            <a:r>
              <a:rPr lang="zh-CN" altLang="en-US" sz="3200" b="1" dirty="0"/>
              <a:t>个小烧杯、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个锥形瓶；</a:t>
            </a:r>
            <a:endParaRPr lang="en-US" altLang="zh-CN" sz="3200" b="1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200" b="1" dirty="0"/>
              <a:t>洗涤实验所需玻璃仪器：小烧杯、锥形瓶、滴定管。</a:t>
            </a:r>
            <a:endParaRPr lang="en-US" altLang="zh-CN" sz="3200" b="1" dirty="0"/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*小烧杯需要清洗干净后擦干使用。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8672" y="586793"/>
            <a:ext cx="3230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请 注 意 ！</a:t>
            </a:r>
          </a:p>
        </p:txBody>
      </p:sp>
    </p:spTree>
    <p:extLst>
      <p:ext uri="{BB962C8B-B14F-4D97-AF65-F5344CB8AC3E}">
        <p14:creationId xmlns="" xmlns:p14="http://schemas.microsoft.com/office/powerpoint/2010/main" val="422228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838200" y="192900"/>
            <a:ext cx="6566452" cy="6147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sz="3200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3200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．测定不同浓度</a:t>
            </a:r>
            <a:r>
              <a:rPr lang="en-GB" altLang="zh-CN" sz="3200" kern="1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HAc</a:t>
            </a:r>
            <a:r>
              <a:rPr lang="zh-CN" altLang="zh-CN" sz="3200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溶液的</a:t>
            </a:r>
            <a:r>
              <a:rPr lang="en-GB" altLang="zh-CN" sz="3200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pH</a:t>
            </a:r>
            <a:r>
              <a:rPr lang="zh-CN" altLang="zh-CN" sz="3200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值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3" name="内容占位符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8070938"/>
              </p:ext>
            </p:extLst>
          </p:nvPr>
        </p:nvGraphicFramePr>
        <p:xfrm>
          <a:off x="992988" y="4439445"/>
          <a:ext cx="10499035" cy="1735463"/>
        </p:xfrm>
        <a:graphic>
          <a:graphicData uri="http://schemas.openxmlformats.org/drawingml/2006/table">
            <a:tbl>
              <a:tblPr firstRow="1" firstCol="1" lastCol="1" bandRow="1" bandCol="1">
                <a:tableStyleId>{5A111915-BE36-4E01-A7E5-04B1672EAD32}</a:tableStyleId>
              </a:tblPr>
              <a:tblGrid>
                <a:gridCol w="887101">
                  <a:extLst>
                    <a:ext uri="{9D8B030D-6E8A-4147-A177-3AD203B41FA5}">
                      <a16:colId xmlns="" xmlns:a16="http://schemas.microsoft.com/office/drawing/2014/main" val="32047266"/>
                    </a:ext>
                  </a:extLst>
                </a:gridCol>
                <a:gridCol w="2047919">
                  <a:extLst>
                    <a:ext uri="{9D8B030D-6E8A-4147-A177-3AD203B41FA5}">
                      <a16:colId xmlns="" xmlns:a16="http://schemas.microsoft.com/office/drawing/2014/main" val="3537670944"/>
                    </a:ext>
                  </a:extLst>
                </a:gridCol>
                <a:gridCol w="1541452">
                  <a:extLst>
                    <a:ext uri="{9D8B030D-6E8A-4147-A177-3AD203B41FA5}">
                      <a16:colId xmlns="" xmlns:a16="http://schemas.microsoft.com/office/drawing/2014/main" val="4218790596"/>
                    </a:ext>
                  </a:extLst>
                </a:gridCol>
                <a:gridCol w="2165283">
                  <a:extLst>
                    <a:ext uri="{9D8B030D-6E8A-4147-A177-3AD203B41FA5}">
                      <a16:colId xmlns="" xmlns:a16="http://schemas.microsoft.com/office/drawing/2014/main" val="1242928298"/>
                    </a:ext>
                  </a:extLst>
                </a:gridCol>
                <a:gridCol w="1120965">
                  <a:extLst>
                    <a:ext uri="{9D8B030D-6E8A-4147-A177-3AD203B41FA5}">
                      <a16:colId xmlns="" xmlns:a16="http://schemas.microsoft.com/office/drawing/2014/main" val="4153450282"/>
                    </a:ext>
                  </a:extLst>
                </a:gridCol>
                <a:gridCol w="2007439">
                  <a:extLst>
                    <a:ext uri="{9D8B030D-6E8A-4147-A177-3AD203B41FA5}">
                      <a16:colId xmlns="" xmlns:a16="http://schemas.microsoft.com/office/drawing/2014/main" val="4134434978"/>
                    </a:ext>
                  </a:extLst>
                </a:gridCol>
                <a:gridCol w="728876">
                  <a:extLst>
                    <a:ext uri="{9D8B030D-6E8A-4147-A177-3AD203B41FA5}">
                      <a16:colId xmlns="" xmlns:a16="http://schemas.microsoft.com/office/drawing/2014/main" val="1467772005"/>
                    </a:ext>
                  </a:extLst>
                </a:gridCol>
              </a:tblGrid>
              <a:tr h="386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编 号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2125" marR="1621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HAc</a:t>
                      </a:r>
                      <a:r>
                        <a:rPr lang="en-GB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体积</a:t>
                      </a:r>
                      <a:r>
                        <a:rPr lang="en-GB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/mL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2125" marR="1621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600" b="0" kern="0" baseline="-250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O/mL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2125" marR="1621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HAc</a:t>
                      </a: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浓度</a:t>
                      </a:r>
                      <a:r>
                        <a:rPr lang="en-GB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/mol·L</a:t>
                      </a:r>
                      <a:r>
                        <a:rPr lang="en-GB" sz="1600" b="0" kern="0" baseline="300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2125" marR="1621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值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2125" marR="1621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600" b="0" kern="0" baseline="300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  </a:t>
                      </a:r>
                      <a:r>
                        <a:rPr lang="zh-CN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浓度</a:t>
                      </a:r>
                      <a:r>
                        <a:rPr lang="en-GB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/mol·L</a:t>
                      </a:r>
                      <a:r>
                        <a:rPr lang="en-GB" sz="1600" b="0" kern="0" baseline="300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2125" marR="1621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GB" sz="1600" b="0" kern="0" baseline="300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Θ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2125" marR="162125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7596563"/>
                  </a:ext>
                </a:extLst>
              </a:tr>
              <a:tr h="28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48.00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0.00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extLst>
                  <a:ext uri="{0D108BD9-81ED-4DB2-BD59-A6C34878D82A}">
                    <a16:rowId xmlns="" xmlns:a16="http://schemas.microsoft.com/office/drawing/2014/main" val="2277670858"/>
                  </a:ext>
                </a:extLst>
              </a:tr>
              <a:tr h="266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24.00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24.00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extLst>
                  <a:ext uri="{0D108BD9-81ED-4DB2-BD59-A6C34878D82A}">
                    <a16:rowId xmlns="" xmlns:a16="http://schemas.microsoft.com/office/drawing/2014/main" val="885353970"/>
                  </a:ext>
                </a:extLst>
              </a:tr>
              <a:tr h="266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12.00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36.00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extLst>
                  <a:ext uri="{0D108BD9-81ED-4DB2-BD59-A6C34878D82A}">
                    <a16:rowId xmlns="" xmlns:a16="http://schemas.microsoft.com/office/drawing/2014/main" val="2798072696"/>
                  </a:ext>
                </a:extLst>
              </a:tr>
              <a:tr h="266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6.00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42.00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extLst>
                  <a:ext uri="{0D108BD9-81ED-4DB2-BD59-A6C34878D82A}">
                    <a16:rowId xmlns="" xmlns:a16="http://schemas.microsoft.com/office/drawing/2014/main" val="3244461794"/>
                  </a:ext>
                </a:extLst>
              </a:tr>
              <a:tr h="266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3.00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45.00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0" kern="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6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62125" marR="162125" marT="0" marB="0"/>
                </a:tc>
                <a:extLst>
                  <a:ext uri="{0D108BD9-81ED-4DB2-BD59-A6C34878D82A}">
                    <a16:rowId xmlns="" xmlns:a16="http://schemas.microsoft.com/office/drawing/2014/main" val="1771334446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5411596"/>
            <a:ext cx="637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916605"/>
            <a:ext cx="10653823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GB" altLang="zh-CN" sz="2000" dirty="0">
                <a:latin typeface="Times New Roman" panose="02020603050405020304" pitchFamily="18" charset="0"/>
              </a:rPr>
              <a:t>5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</a:t>
            </a:r>
            <a:r>
              <a:rPr lang="zh-CN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洁净、干燥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GB" altLang="zh-CN" sz="2000" dirty="0">
                <a:latin typeface="Times New Roman" panose="02020603050405020304" pitchFamily="18" charset="0"/>
              </a:rPr>
              <a:t>50 mL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烧杯编成</a:t>
            </a:r>
            <a:r>
              <a:rPr lang="en-GB" altLang="zh-CN" sz="2000" dirty="0">
                <a:latin typeface="Times New Roman" panose="02020603050405020304" pitchFamily="18" charset="0"/>
              </a:rPr>
              <a:t>1-5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号。在</a:t>
            </a:r>
            <a:r>
              <a:rPr lang="en-GB" altLang="zh-CN" sz="2000" dirty="0">
                <a:latin typeface="Times New Roman" panose="02020603050405020304" pitchFamily="18" charset="0"/>
              </a:rPr>
              <a:t>l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号烧杯中，从滴定管准确放入</a:t>
            </a:r>
            <a:r>
              <a:rPr lang="en-GB" altLang="zh-CN" sz="2000" dirty="0">
                <a:latin typeface="Times New Roman" panose="02020603050405020304" pitchFamily="18" charset="0"/>
              </a:rPr>
              <a:t>48.00 mL </a:t>
            </a:r>
            <a:r>
              <a:rPr lang="en-GB" altLang="zh-CN" sz="2000" dirty="0" err="1">
                <a:latin typeface="Times New Roman" panose="02020603050405020304" pitchFamily="18" charset="0"/>
              </a:rPr>
              <a:t>HAc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原液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。在</a:t>
            </a:r>
            <a:r>
              <a:rPr lang="en-GB" altLang="zh-CN" sz="2000" dirty="0">
                <a:latin typeface="Times New Roman" panose="02020603050405020304" pitchFamily="18" charset="0"/>
              </a:rPr>
              <a:t>2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号烧杯中，放入</a:t>
            </a:r>
            <a:r>
              <a:rPr lang="en-GB" altLang="zh-CN" sz="2000" dirty="0">
                <a:latin typeface="Times New Roman" panose="02020603050405020304" pitchFamily="18" charset="0"/>
              </a:rPr>
              <a:t>24.00 mL </a:t>
            </a:r>
            <a:r>
              <a:rPr lang="en-GB" altLang="zh-CN" sz="2000" dirty="0" err="1">
                <a:latin typeface="Times New Roman" panose="02020603050405020304" pitchFamily="18" charset="0"/>
              </a:rPr>
              <a:t>HAc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溶液，再从另一滴定管放入</a:t>
            </a:r>
            <a:r>
              <a:rPr lang="en-GB" altLang="zh-CN" sz="2000" dirty="0">
                <a:latin typeface="Times New Roman" panose="02020603050405020304" pitchFamily="18" charset="0"/>
              </a:rPr>
              <a:t>24.00 mL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蒸馏水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用同样的方法按表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2-11</a:t>
            </a:r>
            <a:r>
              <a:rPr lang="zh-CN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配制不同浓度的</a:t>
            </a:r>
            <a:r>
              <a:rPr lang="en-GB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</a:t>
            </a:r>
            <a:r>
              <a:rPr lang="zh-CN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溶液。</a:t>
            </a:r>
            <a:endParaRPr lang="zh-CN" altLang="en-GB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用酸度计测定溶液的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值，记入表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2-11</a:t>
            </a:r>
            <a:r>
              <a:rPr lang="zh-CN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中，根据所测定的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值计算出</a:t>
            </a:r>
            <a:r>
              <a:rPr lang="en-GB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GB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再</a:t>
            </a:r>
            <a:r>
              <a:rPr lang="zh-CN" altLang="en-GB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根据                    计算出</a:t>
            </a:r>
            <a:r>
              <a:rPr lang="en-GB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zh-CN" altLang="en-GB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值，最后计算</a:t>
            </a:r>
            <a:r>
              <a:rPr lang="en-GB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zh-CN" altLang="en-GB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的平均值。</a:t>
            </a:r>
            <a:r>
              <a:rPr lang="zh-CN" altLang="en-GB" sz="2000" dirty="0"/>
              <a:t> </a:t>
            </a:r>
            <a:endParaRPr lang="en-US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GB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lang="zh-CN" altLang="en-GB" sz="2000" dirty="0">
              <a:latin typeface="Arial" panose="020B0604020202020204" pitchFamily="34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40178353"/>
              </p:ext>
            </p:extLst>
          </p:nvPr>
        </p:nvGraphicFramePr>
        <p:xfrm>
          <a:off x="2162704" y="2847072"/>
          <a:ext cx="2296777" cy="740491"/>
        </p:xfrm>
        <a:graphic>
          <a:graphicData uri="http://schemas.openxmlformats.org/presentationml/2006/ole">
            <p:oleObj spid="_x0000_s2052" r:id="rId3" imgW="1155700" imgH="457200" progId="">
              <p:embed/>
            </p:oleObj>
          </a:graphicData>
        </a:graphic>
      </p:graphicFrame>
      <p:sp>
        <p:nvSpPr>
          <p:cNvPr id="7" name="矩形 6"/>
          <p:cNvSpPr/>
          <p:nvPr/>
        </p:nvSpPr>
        <p:spPr>
          <a:xfrm>
            <a:off x="1143000" y="3736129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注意：</a:t>
            </a:r>
            <a:r>
              <a:rPr lang="zh-CN" altLang="zh-CN" sz="20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要采取浓度由稀到浓的顺序</a:t>
            </a:r>
            <a:r>
              <a:rPr lang="zh-CN" altLang="en-US" sz="200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测量</a:t>
            </a:r>
          </a:p>
        </p:txBody>
      </p:sp>
    </p:spTree>
    <p:extLst>
      <p:ext uri="{BB962C8B-B14F-4D97-AF65-F5344CB8AC3E}">
        <p14:creationId xmlns="" xmlns:p14="http://schemas.microsoft.com/office/powerpoint/2010/main" val="266346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1" t="21003" r="2263" b="2334"/>
          <a:stretch/>
        </p:blipFill>
        <p:spPr>
          <a:xfrm>
            <a:off x="53006" y="702123"/>
            <a:ext cx="5804453" cy="521237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8783" y="178904"/>
            <a:ext cx="358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酸度计的使用 </a:t>
            </a:r>
          </a:p>
        </p:txBody>
      </p:sp>
      <p:sp>
        <p:nvSpPr>
          <p:cNvPr id="4" name="矩形 3"/>
          <p:cNvSpPr/>
          <p:nvPr/>
        </p:nvSpPr>
        <p:spPr>
          <a:xfrm>
            <a:off x="6168889" y="702123"/>
            <a:ext cx="584420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链接电源，预热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分钟；</a:t>
            </a:r>
            <a:endParaRPr lang="en-US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按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Mode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键，直至显示出所需要的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测量方式。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按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Setup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键，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出现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Clear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图标，在按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Enter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键清除之前已存储的缓冲溶液数据。</a:t>
            </a:r>
            <a:endParaRPr lang="en-US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按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Setup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键至显示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，按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Enter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键确认。</a:t>
            </a:r>
            <a:endParaRPr lang="zh-CN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取下电极保护罩，去离子水清洗，滤纸吸干后置于缓冲溶液中，待数稳定显示“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”时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按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Standardize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键，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计识别出缓冲液并闪烁显示缓冲液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值。同时显示电极斜率值。达到稳定状态后，按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Enter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键，存储测量值。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完成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计校正</a:t>
            </a:r>
            <a:r>
              <a:rPr lang="zh-CN" altLang="en-US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开始测试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注意：</a:t>
            </a:r>
            <a:endParaRPr lang="en-US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在各次测量之间都要用蒸馏水清洗电极，并用滤纸吸干。</a:t>
            </a: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电极斜率应在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90%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105%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之间，出现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Slope Error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表示电极有故障。</a:t>
            </a:r>
            <a:endParaRPr lang="en-US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Aft>
                <a:spcPts val="0"/>
              </a:spcAft>
            </a:pPr>
            <a:r>
              <a:rPr lang="zh-CN" altLang="en-US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缓冲溶液：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pH=6.86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pH=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4.00</a:t>
            </a:r>
            <a:r>
              <a:rPr lang="zh-CN" altLang="en-US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pH=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9.18</a:t>
            </a:r>
            <a:endParaRPr lang="zh-CN" altLang="zh-CN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003235" y="864704"/>
            <a:ext cx="19878" cy="5218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427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838200" y="365126"/>
            <a:ext cx="4439478" cy="62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200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五、思考题</a:t>
            </a:r>
            <a:r>
              <a:rPr lang="en-GB" altLang="zh-CN" sz="3200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38200" y="1825625"/>
            <a:ext cx="10515600" cy="2755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zh-CN" sz="2400" dirty="0"/>
              <a:t>1</a:t>
            </a:r>
            <a:r>
              <a:rPr lang="zh-CN" altLang="zh-CN" sz="2400" dirty="0"/>
              <a:t>．</a:t>
            </a:r>
            <a:r>
              <a:rPr lang="en-GB" altLang="zh-CN" sz="2400" dirty="0"/>
              <a:t>25℃</a:t>
            </a:r>
            <a:r>
              <a:rPr lang="zh-CN" altLang="zh-CN" sz="2400" dirty="0"/>
              <a:t>时，醋酸的解离常数为</a:t>
            </a:r>
            <a:r>
              <a:rPr lang="en-GB" altLang="zh-CN" sz="2400" dirty="0"/>
              <a:t>1.76×10</a:t>
            </a:r>
            <a:r>
              <a:rPr lang="en-GB" altLang="zh-CN" sz="2400" baseline="30000" dirty="0"/>
              <a:t>-5</a:t>
            </a:r>
            <a:r>
              <a:rPr lang="zh-CN" altLang="zh-CN" sz="2400" dirty="0"/>
              <a:t>，实验温度下所测的解离常数和其比较有何不同？</a:t>
            </a:r>
          </a:p>
          <a:p>
            <a:pPr>
              <a:lnSpc>
                <a:spcPct val="150000"/>
              </a:lnSpc>
            </a:pPr>
            <a:r>
              <a:rPr lang="en-GB" altLang="zh-CN" sz="2400" dirty="0"/>
              <a:t>2</a:t>
            </a:r>
            <a:r>
              <a:rPr lang="zh-CN" altLang="zh-CN" sz="2400" dirty="0"/>
              <a:t>．测定</a:t>
            </a:r>
            <a:r>
              <a:rPr lang="en-GB" altLang="zh-CN" sz="2400" dirty="0" err="1"/>
              <a:t>HAc</a:t>
            </a:r>
            <a:r>
              <a:rPr lang="zh-CN" altLang="zh-CN" sz="2400" dirty="0"/>
              <a:t>溶液的</a:t>
            </a:r>
            <a:r>
              <a:rPr lang="en-GB" altLang="zh-CN" sz="2400" dirty="0"/>
              <a:t>pH</a:t>
            </a:r>
            <a:r>
              <a:rPr lang="zh-CN" altLang="zh-CN" sz="2400" dirty="0"/>
              <a:t>值时，为什么要采取浓度由稀到浓的顺序进行</a:t>
            </a:r>
            <a:r>
              <a:rPr lang="en-GB" altLang="zh-CN" sz="2400" dirty="0"/>
              <a:t>?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GB" altLang="zh-CN" sz="2400" dirty="0"/>
              <a:t>3</a:t>
            </a:r>
            <a:r>
              <a:rPr lang="zh-CN" altLang="zh-CN" sz="2400" dirty="0"/>
              <a:t>．不同浓度</a:t>
            </a:r>
            <a:r>
              <a:rPr lang="en-GB" altLang="zh-CN" sz="2400" dirty="0" err="1"/>
              <a:t>HAc</a:t>
            </a:r>
            <a:r>
              <a:rPr lang="zh-CN" altLang="zh-CN" sz="2400" dirty="0"/>
              <a:t>其解离度是否相同</a:t>
            </a:r>
            <a:r>
              <a:rPr lang="en-GB" altLang="zh-CN" sz="2400" dirty="0"/>
              <a:t>?</a:t>
            </a:r>
            <a:r>
              <a:rPr lang="zh-CN" altLang="zh-CN" sz="2400" dirty="0"/>
              <a:t>解离常数是否相同</a:t>
            </a:r>
            <a:r>
              <a:rPr lang="en-GB" altLang="zh-CN" sz="2400" dirty="0"/>
              <a:t>?</a:t>
            </a:r>
            <a:endParaRPr lang="zh-CN" altLang="zh-CN" sz="2400" dirty="0"/>
          </a:p>
        </p:txBody>
      </p:sp>
    </p:spTree>
    <p:extLst>
      <p:ext uri="{BB962C8B-B14F-4D97-AF65-F5344CB8AC3E}">
        <p14:creationId xmlns="" xmlns:p14="http://schemas.microsoft.com/office/powerpoint/2010/main" val="424485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弧形 4"/>
          <p:cNvSpPr/>
          <p:nvPr/>
        </p:nvSpPr>
        <p:spPr>
          <a:xfrm rot="10800000">
            <a:off x="985089" y="-3859307"/>
            <a:ext cx="10209908" cy="5222465"/>
          </a:xfrm>
          <a:prstGeom prst="arc">
            <a:avLst>
              <a:gd name="adj1" fmla="val 11687977"/>
              <a:gd name="adj2" fmla="val 20691439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弧形 5"/>
          <p:cNvSpPr/>
          <p:nvPr/>
        </p:nvSpPr>
        <p:spPr>
          <a:xfrm rot="10800000">
            <a:off x="-987274" y="-9506051"/>
            <a:ext cx="14154634" cy="12593783"/>
          </a:xfrm>
          <a:prstGeom prst="arc">
            <a:avLst>
              <a:gd name="adj1" fmla="val 12484089"/>
              <a:gd name="adj2" fmla="val 19947265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弧形 6"/>
          <p:cNvSpPr/>
          <p:nvPr/>
        </p:nvSpPr>
        <p:spPr>
          <a:xfrm rot="10800000">
            <a:off x="-987274" y="-4529101"/>
            <a:ext cx="14154634" cy="8591651"/>
          </a:xfrm>
          <a:prstGeom prst="arc">
            <a:avLst>
              <a:gd name="adj1" fmla="val 11985777"/>
              <a:gd name="adj2" fmla="val 20414400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弧形 7"/>
          <p:cNvSpPr/>
          <p:nvPr/>
        </p:nvSpPr>
        <p:spPr>
          <a:xfrm rot="10800000">
            <a:off x="-987274" y="-2741348"/>
            <a:ext cx="14154634" cy="6830021"/>
          </a:xfrm>
          <a:prstGeom prst="arc">
            <a:avLst>
              <a:gd name="adj1" fmla="val 11746970"/>
              <a:gd name="adj2" fmla="val 20652581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弧形 8"/>
          <p:cNvSpPr/>
          <p:nvPr/>
        </p:nvSpPr>
        <p:spPr>
          <a:xfrm rot="10800000">
            <a:off x="-987274" y="-1824497"/>
            <a:ext cx="14154634" cy="5997916"/>
          </a:xfrm>
          <a:prstGeom prst="arc">
            <a:avLst>
              <a:gd name="adj1" fmla="val 11640061"/>
              <a:gd name="adj2" fmla="val 20767946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弧形 9"/>
          <p:cNvSpPr/>
          <p:nvPr/>
        </p:nvSpPr>
        <p:spPr>
          <a:xfrm rot="10800000">
            <a:off x="-987274" y="-774551"/>
            <a:ext cx="14154634" cy="5029090"/>
          </a:xfrm>
          <a:prstGeom prst="arc">
            <a:avLst>
              <a:gd name="adj1" fmla="val 11501349"/>
              <a:gd name="adj2" fmla="val 20899245"/>
            </a:avLst>
          </a:prstGeom>
          <a:ln w="12700"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弧形 10"/>
          <p:cNvSpPr/>
          <p:nvPr/>
        </p:nvSpPr>
        <p:spPr>
          <a:xfrm rot="10800000">
            <a:off x="-987274" y="172118"/>
            <a:ext cx="14154634" cy="4093175"/>
          </a:xfrm>
          <a:prstGeom prst="arc">
            <a:avLst>
              <a:gd name="adj1" fmla="val 11372673"/>
              <a:gd name="adj2" fmla="val 21014737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弧形 11"/>
          <p:cNvSpPr/>
          <p:nvPr/>
        </p:nvSpPr>
        <p:spPr>
          <a:xfrm rot="10800000">
            <a:off x="-987274" y="1065002"/>
            <a:ext cx="14154634" cy="3211805"/>
          </a:xfrm>
          <a:prstGeom prst="arc">
            <a:avLst>
              <a:gd name="adj1" fmla="val 11254937"/>
              <a:gd name="adj2" fmla="val 21140759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弧形 12"/>
          <p:cNvSpPr/>
          <p:nvPr/>
        </p:nvSpPr>
        <p:spPr>
          <a:xfrm rot="10800000">
            <a:off x="-987274" y="1818042"/>
            <a:ext cx="14154634" cy="2449891"/>
          </a:xfrm>
          <a:prstGeom prst="arc">
            <a:avLst>
              <a:gd name="adj1" fmla="val 11151706"/>
              <a:gd name="adj2" fmla="val 21256969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弧形 13"/>
          <p:cNvSpPr/>
          <p:nvPr/>
        </p:nvSpPr>
        <p:spPr>
          <a:xfrm rot="10800000">
            <a:off x="-987274" y="2445378"/>
            <a:ext cx="14154634" cy="1855175"/>
          </a:xfrm>
          <a:prstGeom prst="arc">
            <a:avLst>
              <a:gd name="adj1" fmla="val 11059918"/>
              <a:gd name="adj2" fmla="val 21341481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弧形 14"/>
          <p:cNvSpPr/>
          <p:nvPr/>
        </p:nvSpPr>
        <p:spPr>
          <a:xfrm rot="10800000">
            <a:off x="-987274" y="3442444"/>
            <a:ext cx="14154634" cy="1030607"/>
          </a:xfrm>
          <a:prstGeom prst="arc">
            <a:avLst>
              <a:gd name="adj1" fmla="val 10949731"/>
              <a:gd name="adj2" fmla="val 21450868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弧形 15"/>
          <p:cNvSpPr/>
          <p:nvPr/>
        </p:nvSpPr>
        <p:spPr>
          <a:xfrm rot="10800000" flipV="1">
            <a:off x="-901213" y="4601844"/>
            <a:ext cx="14154634" cy="906072"/>
          </a:xfrm>
          <a:prstGeom prst="arc">
            <a:avLst>
              <a:gd name="adj1" fmla="val 10937291"/>
              <a:gd name="adj2" fmla="val 21475095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弧形 16"/>
          <p:cNvSpPr/>
          <p:nvPr/>
        </p:nvSpPr>
        <p:spPr>
          <a:xfrm rot="10800000" flipV="1">
            <a:off x="-901213" y="4682441"/>
            <a:ext cx="14154634" cy="2185043"/>
          </a:xfrm>
          <a:prstGeom prst="arc">
            <a:avLst>
              <a:gd name="adj1" fmla="val 11128348"/>
              <a:gd name="adj2" fmla="val 21303215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弧形 17"/>
          <p:cNvSpPr/>
          <p:nvPr/>
        </p:nvSpPr>
        <p:spPr>
          <a:xfrm rot="10800000" flipV="1">
            <a:off x="-901213" y="4747685"/>
            <a:ext cx="14154634" cy="4148889"/>
          </a:xfrm>
          <a:prstGeom prst="arc">
            <a:avLst>
              <a:gd name="adj1" fmla="val 11397289"/>
              <a:gd name="adj2" fmla="val 21057630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46842" y="2169813"/>
            <a:ext cx="84946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7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醋酸解离常数的测定</a:t>
            </a:r>
            <a:r>
              <a:rPr lang="en-US" altLang="zh-CN" sz="7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/>
            </a:r>
            <a:br>
              <a:rPr lang="en-US" altLang="zh-CN" sz="7200" dirty="0">
                <a:solidFill>
                  <a:schemeClr val="accent5">
                    <a:lumMod val="50000"/>
                  </a:schemeClr>
                </a:solidFill>
                <a:latin typeface="+mn-ea"/>
              </a:rPr>
            </a:br>
            <a:r>
              <a:rPr lang="en-GB" altLang="zh-CN" sz="7200" dirty="0">
                <a:solidFill>
                  <a:schemeClr val="accent5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pH</a:t>
            </a:r>
            <a:r>
              <a:rPr lang="zh-CN" altLang="zh-CN" sz="7200" dirty="0">
                <a:solidFill>
                  <a:schemeClr val="accent5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值测定法</a:t>
            </a:r>
            <a:endParaRPr lang="zh-CN" altLang="en-US" sz="72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19" name="副标题 2"/>
          <p:cNvSpPr txBox="1">
            <a:spLocks/>
          </p:cNvSpPr>
          <p:nvPr/>
        </p:nvSpPr>
        <p:spPr>
          <a:xfrm>
            <a:off x="4933755" y="5020974"/>
            <a:ext cx="2809461" cy="4247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化学实验中心</a:t>
            </a: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4870049" y="5620712"/>
            <a:ext cx="2439987" cy="369888"/>
            <a:chOff x="2113" y="3968"/>
            <a:chExt cx="1537" cy="233"/>
          </a:xfrm>
        </p:grpSpPr>
        <p:pic>
          <p:nvPicPr>
            <p:cNvPr id="22" name="Picture 5" descr="校名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 descr="aab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00568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392129" y="201901"/>
            <a:ext cx="3546377" cy="7599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200" dirty="0">
                <a:solidFill>
                  <a:srgbClr val="0070C0"/>
                </a:solidFill>
              </a:rPr>
              <a:t>一、实验目的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82956" y="724270"/>
            <a:ext cx="6732577" cy="14486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zh-CN" sz="22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zh-CN" altLang="zh-CN" sz="2200" dirty="0">
                <a:solidFill>
                  <a:schemeClr val="bg2">
                    <a:lumMod val="25000"/>
                  </a:schemeClr>
                </a:solidFill>
              </a:rPr>
              <a:t>．了解弱酸电离常数的测定方法。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CN" sz="22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zh-CN" altLang="zh-CN" sz="2200" dirty="0">
                <a:solidFill>
                  <a:schemeClr val="bg2">
                    <a:lumMod val="25000"/>
                  </a:schemeClr>
                </a:solidFill>
              </a:rPr>
              <a:t>．了解酸度计的使用方法。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CN" sz="2200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zh-CN" altLang="zh-CN" sz="2200" dirty="0">
                <a:solidFill>
                  <a:schemeClr val="bg2">
                    <a:lumMod val="25000"/>
                  </a:schemeClr>
                </a:solidFill>
              </a:rPr>
              <a:t>．加深解离平衡基本概念的理解。</a:t>
            </a:r>
          </a:p>
        </p:txBody>
      </p:sp>
      <p:sp>
        <p:nvSpPr>
          <p:cNvPr id="4" name="矩形 3"/>
          <p:cNvSpPr/>
          <p:nvPr/>
        </p:nvSpPr>
        <p:spPr>
          <a:xfrm>
            <a:off x="382956" y="1996169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二、实验原理</a:t>
            </a:r>
          </a:p>
        </p:txBody>
      </p:sp>
      <p:sp>
        <p:nvSpPr>
          <p:cNvPr id="5" name="矩形 4"/>
          <p:cNvSpPr/>
          <p:nvPr/>
        </p:nvSpPr>
        <p:spPr>
          <a:xfrm>
            <a:off x="382956" y="2693600"/>
            <a:ext cx="75135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dirty="0"/>
              <a:t>醋酸（</a:t>
            </a:r>
            <a:r>
              <a:rPr lang="en-GB" altLang="zh-CN" sz="2200" dirty="0" err="1"/>
              <a:t>HAc</a:t>
            </a:r>
            <a:r>
              <a:rPr lang="zh-CN" altLang="zh-CN" sz="2200" dirty="0"/>
              <a:t>）是一元弱酸，在水溶液中存在下列电离平衡：</a:t>
            </a:r>
            <a:endParaRPr lang="zh-CN" altLang="en-US" sz="2200" dirty="0"/>
          </a:p>
        </p:txBody>
      </p:sp>
      <p:sp>
        <p:nvSpPr>
          <p:cNvPr id="8" name="矩形 7"/>
          <p:cNvSpPr/>
          <p:nvPr/>
        </p:nvSpPr>
        <p:spPr>
          <a:xfrm>
            <a:off x="5439410" y="3274479"/>
            <a:ext cx="1313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sz="2200" dirty="0"/>
              <a:t>则平衡时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15953958"/>
              </p:ext>
            </p:extLst>
          </p:nvPr>
        </p:nvGraphicFramePr>
        <p:xfrm>
          <a:off x="4048280" y="3756984"/>
          <a:ext cx="3154161" cy="458596"/>
        </p:xfrm>
        <a:graphic>
          <a:graphicData uri="http://schemas.openxmlformats.org/presentationml/2006/ole">
            <p:oleObj spid="_x0000_s1034" r:id="rId3" imgW="1104900" imgH="228600" progId="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96984687"/>
              </p:ext>
            </p:extLst>
          </p:nvPr>
        </p:nvGraphicFramePr>
        <p:xfrm>
          <a:off x="501903" y="3783218"/>
          <a:ext cx="3008621" cy="453681"/>
        </p:xfrm>
        <a:graphic>
          <a:graphicData uri="http://schemas.openxmlformats.org/presentationml/2006/ole">
            <p:oleObj spid="_x0000_s1035" r:id="rId4" imgW="1193800" imgH="228600" progId="">
              <p:embed/>
            </p:oleObj>
          </a:graphicData>
        </a:graphic>
      </p:graphicFrame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89251399"/>
              </p:ext>
            </p:extLst>
          </p:nvPr>
        </p:nvGraphicFramePr>
        <p:xfrm>
          <a:off x="3039452" y="4291263"/>
          <a:ext cx="2638425" cy="842962"/>
        </p:xfrm>
        <a:graphic>
          <a:graphicData uri="http://schemas.openxmlformats.org/presentationml/2006/ole">
            <p:oleObj spid="_x0000_s1036" r:id="rId5" imgW="1155700" imgH="457200" progId="">
              <p:embed/>
            </p:oleObj>
          </a:graphicData>
        </a:graphic>
      </p:graphicFrame>
      <p:sp>
        <p:nvSpPr>
          <p:cNvPr id="14" name="矩形 13"/>
          <p:cNvSpPr/>
          <p:nvPr/>
        </p:nvSpPr>
        <p:spPr>
          <a:xfrm>
            <a:off x="324355" y="5231227"/>
            <a:ext cx="86199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200" dirty="0"/>
              <a:t>在一定温度下，用酸度计测定一系列已知浓度的</a:t>
            </a:r>
            <a:r>
              <a:rPr lang="en-GB" altLang="zh-CN" sz="2200" dirty="0" err="1"/>
              <a:t>HAc</a:t>
            </a:r>
            <a:r>
              <a:rPr lang="zh-CN" altLang="zh-CN" sz="2200" dirty="0"/>
              <a:t>的</a:t>
            </a:r>
            <a:r>
              <a:rPr lang="en-GB" altLang="zh-CN" sz="2200" dirty="0"/>
              <a:t>pH</a:t>
            </a:r>
            <a:r>
              <a:rPr lang="zh-CN" altLang="zh-CN" sz="2200" dirty="0"/>
              <a:t>值，根据</a:t>
            </a:r>
            <a:endParaRPr lang="zh-CN" altLang="en-US" sz="2200" dirty="0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85229474"/>
              </p:ext>
            </p:extLst>
          </p:nvPr>
        </p:nvGraphicFramePr>
        <p:xfrm>
          <a:off x="8794750" y="4605338"/>
          <a:ext cx="2603500" cy="452437"/>
        </p:xfrm>
        <a:graphic>
          <a:graphicData uri="http://schemas.openxmlformats.org/presentationml/2006/ole">
            <p:oleObj spid="_x0000_s1037" r:id="rId6" imgW="1320800" imgH="228600" progId="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318917" y="5749985"/>
            <a:ext cx="11554165" cy="46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2200" dirty="0"/>
              <a:t>计算出</a:t>
            </a:r>
            <a:r>
              <a:rPr lang="en-GB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GB" altLang="zh-C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/>
              <a:t>代入上式，可求得一系列对应的</a:t>
            </a:r>
            <a:r>
              <a:rPr lang="en-GB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zh-C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zh-CN" altLang="zh-CN" sz="2200" dirty="0"/>
              <a:t>值，取平均值，即为该温度</a:t>
            </a:r>
            <a:r>
              <a:rPr lang="en-GB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</a:t>
            </a:r>
            <a:r>
              <a:rPr lang="zh-CN" altLang="zh-CN" sz="2200" dirty="0"/>
              <a:t>的解离常数。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82956" y="3283294"/>
            <a:ext cx="49920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200" dirty="0"/>
              <a:t>设醋酸的起始浓度为</a:t>
            </a:r>
            <a:r>
              <a:rPr lang="en-GB" altLang="zh-CN" sz="2200" dirty="0"/>
              <a:t>c</a:t>
            </a:r>
            <a:r>
              <a:rPr lang="en-GB" altLang="zh-CN" sz="2200" baseline="-25000" dirty="0"/>
              <a:t>0</a:t>
            </a:r>
            <a:r>
              <a:rPr lang="zh-CN" altLang="zh-CN" sz="2200" dirty="0"/>
              <a:t>，忽略水的解离</a:t>
            </a:r>
            <a:r>
              <a:rPr lang="zh-CN" altLang="en-US" sz="2200" dirty="0"/>
              <a:t>，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7915154" y="2683775"/>
                <a:ext cx="26042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40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zh-CN" altLang="en-US" sz="2400" i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54" y="2683775"/>
                <a:ext cx="260424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B28A1A69-BFDE-4F61-9F86-7D1736A2F242}"/>
              </a:ext>
            </a:extLst>
          </p:cNvPr>
          <p:cNvSpPr txBox="1"/>
          <p:nvPr/>
        </p:nvSpPr>
        <p:spPr>
          <a:xfrm>
            <a:off x="8120093" y="3260053"/>
            <a:ext cx="80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DDB40637-0E27-4372-A481-5D29C4F8EDBA}"/>
              </a:ext>
            </a:extLst>
          </p:cNvPr>
          <p:cNvSpPr txBox="1"/>
          <p:nvPr/>
        </p:nvSpPr>
        <p:spPr>
          <a:xfrm>
            <a:off x="9824273" y="3264088"/>
            <a:ext cx="543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9B1C0B0D-228D-4059-B7BC-58F2151A8F35}"/>
              </a:ext>
            </a:extLst>
          </p:cNvPr>
          <p:cNvSpPr txBox="1"/>
          <p:nvPr/>
        </p:nvSpPr>
        <p:spPr>
          <a:xfrm>
            <a:off x="9045712" y="3264088"/>
            <a:ext cx="543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507D150-0CEC-4FF7-8DC9-D05F5473C023}"/>
                  </a:ext>
                </a:extLst>
              </p:cNvPr>
              <p:cNvSpPr/>
              <p:nvPr/>
            </p:nvSpPr>
            <p:spPr>
              <a:xfrm>
                <a:off x="8794750" y="5143356"/>
                <a:ext cx="2523448" cy="476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zh-CN" altLang="en-US" sz="2400" i="0">
                              <a:latin typeface="Cambria Math" panose="02040503050406030204" pitchFamily="18" charset="0"/>
                            </a:rPr>
                            <m:t>pH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9507D150-0CEC-4FF7-8DC9-D05F5473C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750" y="5143356"/>
                <a:ext cx="2523448" cy="476797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896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7" grpId="0"/>
      <p:bldP spid="18" grpId="0"/>
      <p:bldP spid="22" grpId="0" animBg="1"/>
      <p:bldP spid="20" grpId="0"/>
      <p:bldP spid="21" grpId="0"/>
      <p:bldP spid="23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0070C0"/>
                </a:solidFill>
              </a:rPr>
              <a:t>四</a:t>
            </a:r>
            <a:r>
              <a:rPr lang="zh-CN" altLang="zh-CN" dirty="0">
                <a:solidFill>
                  <a:srgbClr val="0070C0"/>
                </a:solidFill>
              </a:rPr>
              <a:t>、仪器及试剂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838200" y="1477756"/>
            <a:ext cx="10015330" cy="4585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zh-CN" dirty="0">
                <a:solidFill>
                  <a:srgbClr val="002060"/>
                </a:solidFill>
              </a:rPr>
              <a:t>仪器：</a:t>
            </a:r>
            <a:endParaRPr lang="en-US" altLang="zh-CN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GB" altLang="zh-CN" dirty="0"/>
              <a:t>pHS-3C</a:t>
            </a:r>
            <a:r>
              <a:rPr lang="zh-CN" altLang="zh-CN" dirty="0"/>
              <a:t>型酸度计，酸式滴定管，碱式滴定管，烧杯</a:t>
            </a:r>
            <a:r>
              <a:rPr lang="en-GB" altLang="zh-CN" dirty="0"/>
              <a:t>(100 mL)</a:t>
            </a:r>
          </a:p>
          <a:p>
            <a:pPr>
              <a:lnSpc>
                <a:spcPct val="200000"/>
              </a:lnSpc>
            </a:pPr>
            <a:r>
              <a:rPr lang="zh-CN" altLang="zh-CN" dirty="0">
                <a:solidFill>
                  <a:srgbClr val="002060"/>
                </a:solidFill>
              </a:rPr>
              <a:t>试剂：</a:t>
            </a:r>
            <a:endParaRPr lang="en-US" altLang="zh-CN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GB" altLang="zh-CN" sz="2400" dirty="0" err="1"/>
              <a:t>NaOH</a:t>
            </a:r>
            <a:r>
              <a:rPr lang="en-GB" altLang="zh-CN" sz="2400" dirty="0"/>
              <a:t>(</a:t>
            </a:r>
            <a:r>
              <a:rPr lang="zh-CN" altLang="zh-CN" sz="2400" dirty="0"/>
              <a:t>已知准确浓度</a:t>
            </a:r>
            <a:r>
              <a:rPr lang="en-GB" altLang="zh-CN" sz="2400" dirty="0"/>
              <a:t>)</a:t>
            </a:r>
            <a:r>
              <a:rPr lang="zh-CN" altLang="zh-CN" sz="2400" dirty="0"/>
              <a:t>，酚酞酒精溶液，</a:t>
            </a:r>
            <a:r>
              <a:rPr lang="en-GB" altLang="zh-CN" sz="2400" dirty="0" err="1"/>
              <a:t>HAc</a:t>
            </a:r>
            <a:r>
              <a:rPr lang="en-GB" altLang="zh-CN" sz="2400" dirty="0"/>
              <a:t>(</a:t>
            </a:r>
            <a:r>
              <a:rPr lang="zh-CN" altLang="zh-CN" sz="2400" dirty="0"/>
              <a:t>约</a:t>
            </a:r>
            <a:r>
              <a:rPr lang="en-GB" altLang="zh-CN" sz="2400" dirty="0"/>
              <a:t>0.1000 mol·L</a:t>
            </a:r>
            <a:r>
              <a:rPr lang="en-GB" altLang="zh-CN" sz="2400" baseline="30000" dirty="0"/>
              <a:t>-1</a:t>
            </a:r>
            <a:r>
              <a:rPr lang="zh-CN" altLang="zh-CN" sz="2400" dirty="0"/>
              <a:t>，实验室标定浓度</a:t>
            </a:r>
            <a:r>
              <a:rPr lang="en-GB" altLang="zh-CN" sz="2400" dirty="0"/>
              <a:t>)</a:t>
            </a:r>
            <a:r>
              <a:rPr lang="zh-CN" altLang="zh-CN" sz="2400" dirty="0"/>
              <a:t>标准溶液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9632743" y="116430"/>
            <a:ext cx="2439987" cy="369888"/>
            <a:chOff x="2113" y="3968"/>
            <a:chExt cx="1537" cy="233"/>
          </a:xfrm>
        </p:grpSpPr>
        <p:pic>
          <p:nvPicPr>
            <p:cNvPr id="5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62589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D6054345-C033-D142-57B1-AC62AE44F7B6}"/>
              </a:ext>
            </a:extLst>
          </p:cNvPr>
          <p:cNvSpPr txBox="1">
            <a:spLocks/>
          </p:cNvSpPr>
          <p:nvPr/>
        </p:nvSpPr>
        <p:spPr>
          <a:xfrm>
            <a:off x="468275" y="245438"/>
            <a:ext cx="3715327" cy="728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zh-CN" altLang="en-US" dirty="0">
                <a:solidFill>
                  <a:srgbClr val="0070C0"/>
                </a:solidFill>
              </a:rPr>
              <a:t>滴定管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69FE4FD-985F-4B36-9E51-2327C0FD7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31363"/>
            <a:ext cx="2159111" cy="38927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D8421C7-2AB9-4E15-B82F-090E40DAE458}"/>
              </a:ext>
            </a:extLst>
          </p:cNvPr>
          <p:cNvSpPr txBox="1"/>
          <p:nvPr/>
        </p:nvSpPr>
        <p:spPr>
          <a:xfrm>
            <a:off x="880548" y="4850110"/>
            <a:ext cx="1877656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酸式滴定管：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酸性溶液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氧化性溶液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盐类稀溶液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C80322C-46A2-4B49-A3BE-46AB4B2F9D5A}"/>
              </a:ext>
            </a:extLst>
          </p:cNvPr>
          <p:cNvSpPr txBox="1"/>
          <p:nvPr/>
        </p:nvSpPr>
        <p:spPr>
          <a:xfrm>
            <a:off x="3454248" y="4824113"/>
            <a:ext cx="187765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</a:rPr>
              <a:t>碱式滴定管：</a:t>
            </a:r>
            <a:endParaRPr lang="en-US" altLang="zh-CN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碱性溶液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无氧化性溶液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7C18934-65D1-4053-8AAE-632F9BFDE283}"/>
              </a:ext>
            </a:extLst>
          </p:cNvPr>
          <p:cNvSpPr txBox="1"/>
          <p:nvPr/>
        </p:nvSpPr>
        <p:spPr>
          <a:xfrm>
            <a:off x="6267236" y="4850110"/>
            <a:ext cx="2138482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聚四氟乙烯滴定管：</a:t>
            </a:r>
            <a:endParaRPr lang="en-US" altLang="zh-CN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通用型</a:t>
            </a:r>
            <a:r>
              <a:rPr lang="en-US" altLang="zh-CN" dirty="0"/>
              <a:t>(</a:t>
            </a:r>
            <a:r>
              <a:rPr lang="zh-CN" altLang="en-US" dirty="0"/>
              <a:t>酸、碱、盐氧化剂、还原剂）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D1CDAA5-7364-4779-BFE8-C536A466EE95}"/>
              </a:ext>
            </a:extLst>
          </p:cNvPr>
          <p:cNvSpPr txBox="1"/>
          <p:nvPr/>
        </p:nvSpPr>
        <p:spPr>
          <a:xfrm>
            <a:off x="9152470" y="4906037"/>
            <a:ext cx="236258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棕色滴定管：</a:t>
            </a:r>
            <a:endParaRPr lang="en-US" altLang="zh-CN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高锰酸钾、硝酸银等见光易分解的溶液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99CF6A0-5305-40DC-8E4A-BDBF99834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204" y="1029888"/>
            <a:ext cx="2286000" cy="36957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BC2870E-4E58-40FE-BE6A-4651AC79B3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2298" y="1086664"/>
            <a:ext cx="1657350" cy="36290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7B04858-B81A-4906-B5A1-077A8EB8BD1B}"/>
              </a:ext>
            </a:extLst>
          </p:cNvPr>
          <p:cNvSpPr txBox="1"/>
          <p:nvPr/>
        </p:nvSpPr>
        <p:spPr>
          <a:xfrm>
            <a:off x="4183602" y="28202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准确度量液体体积的量器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4915CAB-028C-4DCD-9240-820E084CB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1050" y="931363"/>
            <a:ext cx="1371600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04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62D2743-E2B5-412F-A43B-79A597EF8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89" t="6017" r="5482" b="16529"/>
          <a:stretch/>
        </p:blipFill>
        <p:spPr>
          <a:xfrm>
            <a:off x="542855" y="973813"/>
            <a:ext cx="5113819" cy="3310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标题 1">
            <a:extLst>
              <a:ext uri="{FF2B5EF4-FFF2-40B4-BE49-F238E27FC236}">
                <a16:creationId xmlns="" xmlns:a16="http://schemas.microsoft.com/office/drawing/2014/main" id="{901BA826-F3B7-40E4-828D-81FCCE9BCA30}"/>
              </a:ext>
            </a:extLst>
          </p:cNvPr>
          <p:cNvSpPr txBox="1">
            <a:spLocks/>
          </p:cNvSpPr>
          <p:nvPr/>
        </p:nvSpPr>
        <p:spPr>
          <a:xfrm>
            <a:off x="468275" y="245438"/>
            <a:ext cx="3715327" cy="728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zh-CN" altLang="en-US" dirty="0">
                <a:solidFill>
                  <a:srgbClr val="0070C0"/>
                </a:solidFill>
              </a:rPr>
              <a:t>滴定管的使用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F3BA958-297D-4C2F-8D13-CE3616EB02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00" r="6378"/>
          <a:stretch/>
        </p:blipFill>
        <p:spPr>
          <a:xfrm>
            <a:off x="542855" y="4351934"/>
            <a:ext cx="5188398" cy="24451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E6C06F3-88F0-4BD6-BA28-8D25760F17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98" r="12516"/>
          <a:stretch/>
        </p:blipFill>
        <p:spPr>
          <a:xfrm>
            <a:off x="7400261" y="4265682"/>
            <a:ext cx="2731513" cy="25833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58FC822-D11D-4C93-8B88-6339C064AE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7"/>
          <a:stretch/>
        </p:blipFill>
        <p:spPr>
          <a:xfrm>
            <a:off x="5996321" y="973813"/>
            <a:ext cx="5727404" cy="3159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041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A95FA95-A3C4-4000-943F-EC3F8940A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4" y="1332506"/>
            <a:ext cx="5479312" cy="3342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标题 1">
            <a:extLst>
              <a:ext uri="{FF2B5EF4-FFF2-40B4-BE49-F238E27FC236}">
                <a16:creationId xmlns="" xmlns:a16="http://schemas.microsoft.com/office/drawing/2014/main" id="{901BA826-F3B7-40E4-828D-81FCCE9BCA30}"/>
              </a:ext>
            </a:extLst>
          </p:cNvPr>
          <p:cNvSpPr txBox="1">
            <a:spLocks/>
          </p:cNvSpPr>
          <p:nvPr/>
        </p:nvSpPr>
        <p:spPr>
          <a:xfrm>
            <a:off x="468275" y="245438"/>
            <a:ext cx="3715327" cy="728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zh-CN" altLang="en-US" dirty="0">
                <a:solidFill>
                  <a:srgbClr val="0070C0"/>
                </a:solidFill>
              </a:rPr>
              <a:t>滴定管的使用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F1F65C2-C4D8-41B3-927E-839D76A0E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42" y="1244730"/>
            <a:ext cx="4791014" cy="3342380"/>
          </a:xfrm>
          <a:prstGeom prst="rect">
            <a:avLst/>
          </a:prstGeom>
        </p:spPr>
      </p:pic>
      <p:sp>
        <p:nvSpPr>
          <p:cNvPr id="2" name="同心圆 1">
            <a:extLst>
              <a:ext uri="{FF2B5EF4-FFF2-40B4-BE49-F238E27FC236}">
                <a16:creationId xmlns="" xmlns:a16="http://schemas.microsoft.com/office/drawing/2014/main" id="{F6E4DBDE-E5B7-2D64-2989-89E0C40ED0DE}"/>
              </a:ext>
            </a:extLst>
          </p:cNvPr>
          <p:cNvSpPr/>
          <p:nvPr/>
        </p:nvSpPr>
        <p:spPr>
          <a:xfrm>
            <a:off x="8991600" y="2672080"/>
            <a:ext cx="1209040" cy="1066800"/>
          </a:xfrm>
          <a:prstGeom prst="donut">
            <a:avLst>
              <a:gd name="adj" fmla="val 604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右箭头 2">
            <a:extLst>
              <a:ext uri="{FF2B5EF4-FFF2-40B4-BE49-F238E27FC236}">
                <a16:creationId xmlns="" xmlns:a16="http://schemas.microsoft.com/office/drawing/2014/main" id="{A488F49B-E3B5-B8F2-0BF3-6165A8373FF4}"/>
              </a:ext>
            </a:extLst>
          </p:cNvPr>
          <p:cNvSpPr/>
          <p:nvPr/>
        </p:nvSpPr>
        <p:spPr>
          <a:xfrm>
            <a:off x="8554720" y="2001520"/>
            <a:ext cx="873760" cy="528320"/>
          </a:xfrm>
          <a:prstGeom prst="rightArrow">
            <a:avLst/>
          </a:prstGeom>
          <a:solidFill>
            <a:srgbClr val="C00000"/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6443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838200" y="260563"/>
            <a:ext cx="3715327" cy="728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zh-CN" altLang="en-US" dirty="0">
                <a:solidFill>
                  <a:srgbClr val="0070C0"/>
                </a:solidFill>
              </a:rPr>
              <a:t>三</a:t>
            </a:r>
            <a:r>
              <a:rPr lang="zh-CN" altLang="zh-CN" dirty="0">
                <a:solidFill>
                  <a:srgbClr val="0070C0"/>
                </a:solidFill>
              </a:rPr>
              <a:t>、实验内容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708891" y="1059007"/>
            <a:ext cx="10389037" cy="288735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altLang="zh-CN" sz="3400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3400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．用</a:t>
            </a:r>
            <a:r>
              <a:rPr lang="en-GB" altLang="zh-CN" sz="3400" kern="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NaOH</a:t>
            </a:r>
            <a:r>
              <a:rPr lang="zh-CN" altLang="zh-CN" sz="3400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标准溶液测定</a:t>
            </a:r>
            <a:r>
              <a:rPr lang="en-GB" altLang="zh-CN" sz="3400" kern="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HAc</a:t>
            </a:r>
            <a:r>
              <a:rPr lang="zh-CN" altLang="zh-CN" sz="3400" kern="100" dirty="0">
                <a:solidFill>
                  <a:srgbClr val="002060"/>
                </a:solidFill>
                <a:latin typeface="Times New Roman" panose="02020603050405020304" pitchFamily="18" charset="0"/>
              </a:rPr>
              <a:t>溶液的浓度（准确至四位有效数字）</a:t>
            </a:r>
          </a:p>
          <a:p>
            <a:pPr indent="0" algn="just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zh-CN" kern="100" dirty="0">
                <a:latin typeface="Times New Roman" panose="02020603050405020304" pitchFamily="18" charset="0"/>
              </a:rPr>
              <a:t>在酸式滴定管中装满</a:t>
            </a:r>
            <a:r>
              <a:rPr lang="en-GB" altLang="zh-CN" kern="100" dirty="0" err="1">
                <a:latin typeface="Times New Roman" panose="02020603050405020304" pitchFamily="18" charset="0"/>
              </a:rPr>
              <a:t>HAc</a:t>
            </a:r>
            <a:r>
              <a:rPr lang="zh-CN" altLang="zh-CN" kern="100" dirty="0">
                <a:latin typeface="Times New Roman" panose="02020603050405020304" pitchFamily="18" charset="0"/>
              </a:rPr>
              <a:t>，碱式滴定管中装满已知浓度的</a:t>
            </a:r>
            <a:r>
              <a:rPr lang="en-GB" altLang="zh-CN" kern="100" dirty="0" err="1">
                <a:latin typeface="Times New Roman" panose="02020603050405020304" pitchFamily="18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</a:rPr>
              <a:t>溶液。用酸式滴定管准确量取</a:t>
            </a:r>
            <a:r>
              <a:rPr lang="en-GB" altLang="zh-CN" kern="100" dirty="0">
                <a:latin typeface="Times New Roman" panose="02020603050405020304" pitchFamily="18" charset="0"/>
              </a:rPr>
              <a:t>20.00 </a:t>
            </a:r>
            <a:r>
              <a:rPr lang="en-GB" altLang="zh-CN" kern="100" dirty="0" err="1">
                <a:latin typeface="Times New Roman" panose="02020603050405020304" pitchFamily="18" charset="0"/>
              </a:rPr>
              <a:t>mLHAc</a:t>
            </a:r>
            <a:r>
              <a:rPr lang="zh-CN" altLang="zh-CN" kern="100" dirty="0">
                <a:latin typeface="Times New Roman" panose="02020603050405020304" pitchFamily="18" charset="0"/>
              </a:rPr>
              <a:t>溶液于</a:t>
            </a:r>
            <a:r>
              <a:rPr lang="en-GB" altLang="zh-CN" kern="100" dirty="0">
                <a:latin typeface="Times New Roman" panose="02020603050405020304" pitchFamily="18" charset="0"/>
              </a:rPr>
              <a:t>150 mL</a:t>
            </a:r>
            <a:r>
              <a:rPr lang="zh-CN" altLang="zh-CN" kern="100" dirty="0">
                <a:latin typeface="Times New Roman" panose="02020603050405020304" pitchFamily="18" charset="0"/>
              </a:rPr>
              <a:t>锥形瓶中，加入</a:t>
            </a:r>
            <a:r>
              <a:rPr lang="en-GB" altLang="zh-CN" kern="100" dirty="0">
                <a:latin typeface="Times New Roman" panose="02020603050405020304" pitchFamily="18" charset="0"/>
              </a:rPr>
              <a:t>1~2</a:t>
            </a:r>
            <a:r>
              <a:rPr lang="zh-CN" altLang="zh-CN" kern="100" dirty="0">
                <a:latin typeface="Times New Roman" panose="02020603050405020304" pitchFamily="18" charset="0"/>
              </a:rPr>
              <a:t>滴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酚酞指示剂</a:t>
            </a:r>
            <a:r>
              <a:rPr lang="zh-CN" altLang="zh-CN" kern="100" dirty="0">
                <a:latin typeface="Times New Roman" panose="02020603050405020304" pitchFamily="18" charset="0"/>
              </a:rPr>
              <a:t>。用标准</a:t>
            </a:r>
            <a:r>
              <a:rPr lang="en-GB" altLang="zh-CN" kern="100" dirty="0" err="1">
                <a:latin typeface="Times New Roman" panose="02020603050405020304" pitchFamily="18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</a:rPr>
              <a:t>溶液滴定至溶液呈现微红色，放置半分钟内不褪色，即为滴定点，记下所用</a:t>
            </a:r>
            <a:r>
              <a:rPr lang="en-GB" altLang="zh-CN" kern="100" dirty="0" err="1">
                <a:latin typeface="Times New Roman" panose="02020603050405020304" pitchFamily="18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</a:rPr>
              <a:t>溶液的毫升数。</a:t>
            </a:r>
            <a:r>
              <a:rPr lang="zh-CN" altLang="zh-CN" dirty="0">
                <a:solidFill>
                  <a:srgbClr val="002060"/>
                </a:solidFill>
              </a:rPr>
              <a:t>读数时，身体要站正，滴定管要垂直，视线与凹液面最低处保持水平。</a:t>
            </a:r>
            <a:r>
              <a:rPr lang="zh-CN" altLang="zh-CN" kern="100" dirty="0">
                <a:latin typeface="Times New Roman" panose="02020603050405020304" pitchFamily="18" charset="0"/>
              </a:rPr>
              <a:t>平行滴定三次，取平均值，要求滴定误差在±</a:t>
            </a:r>
            <a:r>
              <a:rPr lang="en-GB" altLang="zh-CN" kern="100" dirty="0">
                <a:latin typeface="Times New Roman" panose="02020603050405020304" pitchFamily="18" charset="0"/>
              </a:rPr>
              <a:t>0.02 mL</a:t>
            </a:r>
            <a:r>
              <a:rPr lang="zh-CN" altLang="zh-CN" kern="100" dirty="0">
                <a:latin typeface="Times New Roman" panose="02020603050405020304" pitchFamily="18" charset="0"/>
              </a:rPr>
              <a:t>以内，计算出</a:t>
            </a:r>
            <a:r>
              <a:rPr lang="en-GB" altLang="zh-CN" kern="100" dirty="0" err="1">
                <a:latin typeface="Times New Roman" panose="02020603050405020304" pitchFamily="18" charset="0"/>
              </a:rPr>
              <a:t>HAc</a:t>
            </a:r>
            <a:r>
              <a:rPr lang="zh-CN" altLang="zh-CN" kern="100" dirty="0">
                <a:latin typeface="Times New Roman" panose="02020603050405020304" pitchFamily="18" charset="0"/>
              </a:rPr>
              <a:t>的浓度，结果填入表</a:t>
            </a:r>
            <a:r>
              <a:rPr lang="zh-CN" altLang="en-US" kern="100" dirty="0">
                <a:latin typeface="Times New Roman" panose="02020603050405020304" pitchFamily="18" charset="0"/>
              </a:rPr>
              <a:t>下中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432151"/>
              </p:ext>
            </p:extLst>
          </p:nvPr>
        </p:nvGraphicFramePr>
        <p:xfrm>
          <a:off x="2577102" y="4380614"/>
          <a:ext cx="7143369" cy="16226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29905">
                  <a:extLst>
                    <a:ext uri="{9D8B030D-6E8A-4147-A177-3AD203B41FA5}">
                      <a16:colId xmlns="" xmlns:a16="http://schemas.microsoft.com/office/drawing/2014/main" val="1175177451"/>
                    </a:ext>
                  </a:extLst>
                </a:gridCol>
                <a:gridCol w="1209877">
                  <a:extLst>
                    <a:ext uri="{9D8B030D-6E8A-4147-A177-3AD203B41FA5}">
                      <a16:colId xmlns="" xmlns:a16="http://schemas.microsoft.com/office/drawing/2014/main" val="2913985672"/>
                    </a:ext>
                  </a:extLst>
                </a:gridCol>
                <a:gridCol w="1023865">
                  <a:extLst>
                    <a:ext uri="{9D8B030D-6E8A-4147-A177-3AD203B41FA5}">
                      <a16:colId xmlns="" xmlns:a16="http://schemas.microsoft.com/office/drawing/2014/main" val="2876670111"/>
                    </a:ext>
                  </a:extLst>
                </a:gridCol>
                <a:gridCol w="1164141">
                  <a:extLst>
                    <a:ext uri="{9D8B030D-6E8A-4147-A177-3AD203B41FA5}">
                      <a16:colId xmlns="" xmlns:a16="http://schemas.microsoft.com/office/drawing/2014/main" val="3127397978"/>
                    </a:ext>
                  </a:extLst>
                </a:gridCol>
                <a:gridCol w="1315581">
                  <a:extLst>
                    <a:ext uri="{9D8B030D-6E8A-4147-A177-3AD203B41FA5}">
                      <a16:colId xmlns="" xmlns:a16="http://schemas.microsoft.com/office/drawing/2014/main" val="1079673939"/>
                    </a:ext>
                  </a:extLst>
                </a:gridCol>
              </a:tblGrid>
              <a:tr h="528568">
                <a:tc>
                  <a:txBody>
                    <a:bodyPr/>
                    <a:lstStyle/>
                    <a:p>
                      <a:pPr indent="114935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滴定次数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平均值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287618"/>
                  </a:ext>
                </a:extLst>
              </a:tr>
              <a:tr h="5470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zh-CN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用量</a:t>
                      </a: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/mL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90291225"/>
                  </a:ext>
                </a:extLst>
              </a:tr>
              <a:tr h="5470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HAc</a:t>
                      </a:r>
                      <a:r>
                        <a:rPr lang="zh-CN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浓度</a:t>
                      </a: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/mol·L</a:t>
                      </a:r>
                      <a:r>
                        <a:rPr lang="en-GB" sz="1600" b="0" kern="100" baseline="30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6157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962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="" xmlns:a16="http://schemas.microsoft.com/office/drawing/2014/main" id="{901BA826-F3B7-40E4-828D-81FCCE9BCA30}"/>
              </a:ext>
            </a:extLst>
          </p:cNvPr>
          <p:cNvSpPr txBox="1">
            <a:spLocks/>
          </p:cNvSpPr>
          <p:nvPr/>
        </p:nvSpPr>
        <p:spPr>
          <a:xfrm>
            <a:off x="595865" y="462581"/>
            <a:ext cx="3715327" cy="728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zh-CN" altLang="en-US" dirty="0">
                <a:solidFill>
                  <a:srgbClr val="0070C0"/>
                </a:solidFill>
              </a:rPr>
              <a:t>滴定管的使用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941" y="2113471"/>
            <a:ext cx="5897822" cy="329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5238" y="1092949"/>
            <a:ext cx="3362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95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dihtvp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874</Words>
  <Application>Microsoft Office PowerPoint</Application>
  <PresentationFormat>自定义</PresentationFormat>
  <Paragraphs>128</Paragraphs>
  <Slides>12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Manager>第一PPT，www.1ppt.com</Manager>
  <Company>第一PPT，www.1ppt.com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蓝色简洁商务</dc:title>
  <dc:creator>第一PPT</dc:creator>
  <cp:keywords>www.1ppt.com</cp:keywords>
  <dc:description>www.1ppt.com</dc:description>
  <cp:lastModifiedBy>Sky123.Org</cp:lastModifiedBy>
  <cp:revision>185</cp:revision>
  <dcterms:created xsi:type="dcterms:W3CDTF">2020-05-13T03:24:09Z</dcterms:created>
  <dcterms:modified xsi:type="dcterms:W3CDTF">2023-07-27T01:55:23Z</dcterms:modified>
</cp:coreProperties>
</file>