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302" r:id="rId2"/>
    <p:sldId id="290" r:id="rId3"/>
    <p:sldId id="291" r:id="rId4"/>
    <p:sldId id="292" r:id="rId5"/>
    <p:sldId id="296" r:id="rId6"/>
    <p:sldId id="303" r:id="rId7"/>
    <p:sldId id="304" r:id="rId8"/>
    <p:sldId id="295" r:id="rId9"/>
    <p:sldId id="301" r:id="rId10"/>
    <p:sldId id="293" r:id="rId1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8DED"/>
    <a:srgbClr val="18478F"/>
    <a:srgbClr val="E2E2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DBED569-4797-4DF1-A0F4-6AAB3CD982D8}" styleName="浅色样式 3 - 强调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27F97BB-C833-4FB7-BDE5-3F7075034690}" styleName="主题样式 2 - 强调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主题样式 2 - 强调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A111915-BE36-4E01-A7E5-04B1672EAD32}" styleName="浅色样式 2 - 强调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85" autoAdjust="0"/>
    <p:restoredTop sz="96314" autoAdjust="0"/>
  </p:normalViewPr>
  <p:slideViewPr>
    <p:cSldViewPr snapToGrid="0">
      <p:cViewPr varScale="1">
        <p:scale>
          <a:sx n="60" d="100"/>
          <a:sy n="60" d="100"/>
        </p:scale>
        <p:origin x="796" y="52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8" d="100"/>
        <a:sy n="13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微软雅黑" panose="020B0503020204020204" pitchFamily="34" charset="-122"/>
              </a:defRPr>
            </a:lvl1pPr>
          </a:lstStyle>
          <a:p>
            <a:fld id="{44EDEE6A-9D62-4247-8CF9-7784EA346A54}" type="datetimeFigureOut">
              <a:rPr lang="zh-CN" altLang="en-US" smtClean="0"/>
              <a:pPr/>
              <a:t>2021/10/16</a:t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微软雅黑" panose="020B0503020204020204" pitchFamily="34" charset="-122"/>
              </a:defRPr>
            </a:lvl1pPr>
          </a:lstStyle>
          <a:p>
            <a:fld id="{6045634E-706A-4B84-AA1C-111029EEACCE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686792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45634E-706A-4B84-AA1C-111029EEACCE}" type="slidenum">
              <a:rPr lang="zh-CN" altLang="en-US" smtClean="0"/>
              <a:pPr/>
              <a:t>2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469238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5790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直接连接符 22"/>
          <p:cNvCxnSpPr/>
          <p:nvPr userDrawn="1"/>
        </p:nvCxnSpPr>
        <p:spPr>
          <a:xfrm>
            <a:off x="0" y="6637610"/>
            <a:ext cx="12192000" cy="0"/>
          </a:xfrm>
          <a:prstGeom prst="line">
            <a:avLst/>
          </a:prstGeom>
          <a:ln w="12700">
            <a:solidFill>
              <a:srgbClr val="238DED">
                <a:alpha val="7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圆角矩形 20"/>
          <p:cNvSpPr/>
          <p:nvPr/>
        </p:nvSpPr>
        <p:spPr>
          <a:xfrm>
            <a:off x="11397926" y="6553624"/>
            <a:ext cx="422628" cy="159863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238DED"/>
              </a:gs>
              <a:gs pos="100000">
                <a:srgbClr val="18478F"/>
              </a:gs>
            </a:gsLst>
            <a:lin ang="5400000" scaled="1"/>
          </a:gradFill>
          <a:ln>
            <a:noFill/>
          </a:ln>
          <a:effectLst>
            <a:outerShdw blurRad="76200" dist="38100" dir="8100000" algn="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TextBox 19"/>
          <p:cNvSpPr txBox="1"/>
          <p:nvPr userDrawn="1"/>
        </p:nvSpPr>
        <p:spPr>
          <a:xfrm>
            <a:off x="11367964" y="6494619"/>
            <a:ext cx="49321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33E7C02-82D1-42DA-AA8B-2AEC9E450366}" type="slidenum">
              <a:rPr lang="zh-CN" altLang="en-US" sz="1000" smtClean="0">
                <a:solidFill>
                  <a:srgbClr val="F8F8F8"/>
                </a:solidFill>
                <a:latin typeface="+mj-ea"/>
                <a:ea typeface="+mj-ea"/>
              </a:rPr>
              <a:t>‹#›</a:t>
            </a:fld>
            <a:endParaRPr lang="zh-CN" altLang="en-US" sz="1000" dirty="0">
              <a:solidFill>
                <a:srgbClr val="F8F8F8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4137649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1211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024846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041850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940732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4" name="矩形 3"/>
          <p:cNvSpPr/>
          <p:nvPr userDrawn="1"/>
        </p:nvSpPr>
        <p:spPr>
          <a:xfrm>
            <a:off x="8325228" y="6545425"/>
            <a:ext cx="77513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www.1ppt.com/moban/        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www.1ppt.com/hangye/ 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www.1ppt.com/jieri/    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素材：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www.1ppt.com/sucai/</a:t>
            </a:r>
          </a:p>
          <a:p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背景图片：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www.1ppt.com/beijing/  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图表：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www.1ppt.com/tubiao/      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精美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   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www.1ppt.com/powerpoint/      </a:t>
            </a:r>
          </a:p>
          <a:p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课件：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www.1ppt.com/kejian/           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字体下载：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www.1ppt.com/ziti/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工作总结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www.1ppt.com/xiazai/zongjie/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工作计划：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www.1ppt.com/xiazai/jihua/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商务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www.1ppt.com/moban/shangwu/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个人简历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www.1ppt.com/xiazai/jianli/  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毕业答辩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www.1ppt.com/xiazai/dabian/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工作汇报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www.1ppt.com/xiazai/huibao/    </a:t>
            </a:r>
          </a:p>
          <a:p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48987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28082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23356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 userDrawn="1"/>
        </p:nvGrpSpPr>
        <p:grpSpPr bwMode="auto">
          <a:xfrm>
            <a:off x="9632743" y="116430"/>
            <a:ext cx="2439987" cy="369888"/>
            <a:chOff x="2113" y="3968"/>
            <a:chExt cx="1537" cy="233"/>
          </a:xfrm>
        </p:grpSpPr>
        <p:pic>
          <p:nvPicPr>
            <p:cNvPr id="3" name="Picture 5" descr="校名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2426" y="3968"/>
              <a:ext cx="1224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" name="Picture 6" descr="aabb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2113" y="3974"/>
              <a:ext cx="268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129170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11" Type="http://schemas.openxmlformats.org/officeDocument/2006/relationships/image" Target="../media/image7.png"/><Relationship Id="rId5" Type="http://schemas.openxmlformats.org/officeDocument/2006/relationships/oleObject" Target="../embeddings/oleObject2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97126" y="1618459"/>
            <a:ext cx="11797747" cy="3883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sz="3200" b="1" dirty="0"/>
              <a:t>进入教室的同学请尽快整理好个人用品准备实验！</a:t>
            </a:r>
            <a:endParaRPr lang="en-US" altLang="zh-CN" sz="3200" b="1" dirty="0"/>
          </a:p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sz="3200" b="1" dirty="0"/>
              <a:t>到实验室左侧边台取（每两个同学）：</a:t>
            </a:r>
            <a:r>
              <a:rPr lang="en-US" altLang="zh-CN" sz="3200" b="1" dirty="0"/>
              <a:t>5</a:t>
            </a:r>
            <a:r>
              <a:rPr lang="zh-CN" altLang="en-US" sz="3200" b="1" dirty="0"/>
              <a:t>个小烧杯、</a:t>
            </a:r>
            <a:r>
              <a:rPr lang="en-US" altLang="zh-CN" sz="3200" b="1" dirty="0"/>
              <a:t>1</a:t>
            </a:r>
            <a:r>
              <a:rPr lang="zh-CN" altLang="en-US" sz="3200" b="1" dirty="0"/>
              <a:t>个锥形瓶；</a:t>
            </a:r>
            <a:endParaRPr lang="en-US" altLang="zh-CN" sz="3200" b="1" dirty="0"/>
          </a:p>
          <a:p>
            <a:pPr marL="457200" indent="-4572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sz="3200" b="1" dirty="0"/>
              <a:t>洗涤实验所需玻璃仪器：小烧杯、锥形瓶、滴定管。</a:t>
            </a:r>
            <a:endParaRPr lang="en-US" altLang="zh-CN" sz="3200" b="1" dirty="0"/>
          </a:p>
          <a:p>
            <a:pPr>
              <a:lnSpc>
                <a:spcPct val="200000"/>
              </a:lnSpc>
            </a:pPr>
            <a:r>
              <a:rPr lang="zh-CN" altLang="en-US" sz="3200" b="1" dirty="0">
                <a:solidFill>
                  <a:srgbClr val="FF0000"/>
                </a:solidFill>
              </a:rPr>
              <a:t>*小烧杯需要清洗干净后擦干使用。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558672" y="586793"/>
            <a:ext cx="323021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b="1" dirty="0">
                <a:solidFill>
                  <a:srgbClr val="FF0000"/>
                </a:solidFill>
                <a:latin typeface="华文彩云" panose="02010800040101010101" pitchFamily="2" charset="-122"/>
                <a:ea typeface="华文彩云" panose="02010800040101010101" pitchFamily="2" charset="-122"/>
              </a:rPr>
              <a:t>请 注 意 ！</a:t>
            </a:r>
          </a:p>
        </p:txBody>
      </p:sp>
    </p:spTree>
    <p:extLst>
      <p:ext uri="{BB962C8B-B14F-4D97-AF65-F5344CB8AC3E}">
        <p14:creationId xmlns:p14="http://schemas.microsoft.com/office/powerpoint/2010/main" val="42222834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1"/>
          <p:cNvSpPr txBox="1">
            <a:spLocks/>
          </p:cNvSpPr>
          <p:nvPr/>
        </p:nvSpPr>
        <p:spPr>
          <a:xfrm>
            <a:off x="838200" y="365126"/>
            <a:ext cx="4439478" cy="62878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zh-CN" sz="3200" kern="100" dirty="0">
                <a:solidFill>
                  <a:srgbClr val="002060"/>
                </a:solidFill>
                <a:latin typeface="Times New Roman" panose="02020603050405020304" pitchFamily="18" charset="0"/>
              </a:rPr>
              <a:t>五、思考题</a:t>
            </a:r>
            <a:r>
              <a:rPr lang="en-GB" altLang="zh-CN" sz="3200" kern="100" dirty="0">
                <a:solidFill>
                  <a:srgbClr val="002060"/>
                </a:solidFill>
                <a:latin typeface="Times New Roman" panose="02020603050405020304" pitchFamily="18" charset="0"/>
              </a:rPr>
              <a:t>   </a:t>
            </a:r>
            <a:br>
              <a:rPr lang="zh-CN" altLang="zh-CN" dirty="0"/>
            </a:br>
            <a:endParaRPr lang="zh-CN" altLang="en-US" dirty="0"/>
          </a:p>
        </p:txBody>
      </p:sp>
      <p:sp>
        <p:nvSpPr>
          <p:cNvPr id="4" name="内容占位符 2"/>
          <p:cNvSpPr txBox="1">
            <a:spLocks/>
          </p:cNvSpPr>
          <p:nvPr/>
        </p:nvSpPr>
        <p:spPr>
          <a:xfrm>
            <a:off x="838200" y="1825625"/>
            <a:ext cx="10515600" cy="275561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GB" altLang="zh-CN" sz="2400" dirty="0"/>
              <a:t>1</a:t>
            </a:r>
            <a:r>
              <a:rPr lang="zh-CN" altLang="zh-CN" sz="2400" dirty="0"/>
              <a:t>．</a:t>
            </a:r>
            <a:r>
              <a:rPr lang="en-GB" altLang="zh-CN" sz="2400" dirty="0"/>
              <a:t>25℃</a:t>
            </a:r>
            <a:r>
              <a:rPr lang="zh-CN" altLang="zh-CN" sz="2400" dirty="0"/>
              <a:t>时，醋酸的解离常数为</a:t>
            </a:r>
            <a:r>
              <a:rPr lang="en-GB" altLang="zh-CN" sz="2400" dirty="0"/>
              <a:t>1.76×10</a:t>
            </a:r>
            <a:r>
              <a:rPr lang="en-GB" altLang="zh-CN" sz="2400" baseline="30000" dirty="0"/>
              <a:t>-5</a:t>
            </a:r>
            <a:r>
              <a:rPr lang="zh-CN" altLang="zh-CN" sz="2400" dirty="0"/>
              <a:t>，实验温度下所测的解离常数和其比较有何不同？</a:t>
            </a:r>
          </a:p>
          <a:p>
            <a:pPr>
              <a:lnSpc>
                <a:spcPct val="150000"/>
              </a:lnSpc>
            </a:pPr>
            <a:r>
              <a:rPr lang="en-GB" altLang="zh-CN" sz="2400" dirty="0"/>
              <a:t>2</a:t>
            </a:r>
            <a:r>
              <a:rPr lang="zh-CN" altLang="zh-CN" sz="2400" dirty="0"/>
              <a:t>．测定</a:t>
            </a:r>
            <a:r>
              <a:rPr lang="en-GB" altLang="zh-CN" sz="2400" dirty="0" err="1"/>
              <a:t>HAc</a:t>
            </a:r>
            <a:r>
              <a:rPr lang="zh-CN" altLang="zh-CN" sz="2400" dirty="0"/>
              <a:t>溶液的</a:t>
            </a:r>
            <a:r>
              <a:rPr lang="en-GB" altLang="zh-CN" sz="2400" dirty="0"/>
              <a:t>pH</a:t>
            </a:r>
            <a:r>
              <a:rPr lang="zh-CN" altLang="zh-CN" sz="2400" dirty="0"/>
              <a:t>值时，为什么要采取浓度由稀到浓的顺序进行</a:t>
            </a:r>
            <a:r>
              <a:rPr lang="en-GB" altLang="zh-CN" sz="2400" dirty="0"/>
              <a:t>?</a:t>
            </a:r>
            <a:endParaRPr lang="zh-CN" altLang="zh-CN" sz="2400" dirty="0"/>
          </a:p>
          <a:p>
            <a:pPr>
              <a:lnSpc>
                <a:spcPct val="150000"/>
              </a:lnSpc>
            </a:pPr>
            <a:r>
              <a:rPr lang="en-GB" altLang="zh-CN" sz="2400" dirty="0"/>
              <a:t>3</a:t>
            </a:r>
            <a:r>
              <a:rPr lang="zh-CN" altLang="zh-CN" sz="2400" dirty="0"/>
              <a:t>．不同浓度</a:t>
            </a:r>
            <a:r>
              <a:rPr lang="en-GB" altLang="zh-CN" sz="2400" dirty="0" err="1"/>
              <a:t>HAc</a:t>
            </a:r>
            <a:r>
              <a:rPr lang="zh-CN" altLang="zh-CN" sz="2400" dirty="0"/>
              <a:t>其解离度是否相同</a:t>
            </a:r>
            <a:r>
              <a:rPr lang="en-GB" altLang="zh-CN" sz="2400" dirty="0"/>
              <a:t>?</a:t>
            </a:r>
            <a:r>
              <a:rPr lang="zh-CN" altLang="zh-CN" sz="2400" dirty="0"/>
              <a:t>解离常数是否相同</a:t>
            </a:r>
            <a:r>
              <a:rPr lang="en-GB" altLang="zh-CN" sz="2400" dirty="0"/>
              <a:t>?</a:t>
            </a:r>
            <a:endParaRPr lang="zh-CN" altLang="zh-CN" sz="2400" dirty="0"/>
          </a:p>
        </p:txBody>
      </p:sp>
    </p:spTree>
    <p:extLst>
      <p:ext uri="{BB962C8B-B14F-4D97-AF65-F5344CB8AC3E}">
        <p14:creationId xmlns:p14="http://schemas.microsoft.com/office/powerpoint/2010/main" val="4244857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弧形 4"/>
          <p:cNvSpPr/>
          <p:nvPr/>
        </p:nvSpPr>
        <p:spPr>
          <a:xfrm rot="10800000">
            <a:off x="985089" y="-3859307"/>
            <a:ext cx="10209908" cy="5222465"/>
          </a:xfrm>
          <a:prstGeom prst="arc">
            <a:avLst>
              <a:gd name="adj1" fmla="val 11687977"/>
              <a:gd name="adj2" fmla="val 20691439"/>
            </a:avLst>
          </a:prstGeom>
          <a:ln>
            <a:solidFill>
              <a:schemeClr val="accent1">
                <a:alpha val="2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6" name="弧形 5"/>
          <p:cNvSpPr/>
          <p:nvPr/>
        </p:nvSpPr>
        <p:spPr>
          <a:xfrm rot="10800000">
            <a:off x="-987274" y="-9506051"/>
            <a:ext cx="14154634" cy="12593783"/>
          </a:xfrm>
          <a:prstGeom prst="arc">
            <a:avLst>
              <a:gd name="adj1" fmla="val 12484089"/>
              <a:gd name="adj2" fmla="val 19947265"/>
            </a:avLst>
          </a:prstGeom>
          <a:ln>
            <a:solidFill>
              <a:schemeClr val="accent1">
                <a:alpha val="2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7" name="弧形 6"/>
          <p:cNvSpPr/>
          <p:nvPr/>
        </p:nvSpPr>
        <p:spPr>
          <a:xfrm rot="10800000">
            <a:off x="-987274" y="-4529101"/>
            <a:ext cx="14154634" cy="8591651"/>
          </a:xfrm>
          <a:prstGeom prst="arc">
            <a:avLst>
              <a:gd name="adj1" fmla="val 11985777"/>
              <a:gd name="adj2" fmla="val 20414400"/>
            </a:avLst>
          </a:prstGeom>
          <a:ln>
            <a:solidFill>
              <a:schemeClr val="accent1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8" name="弧形 7"/>
          <p:cNvSpPr/>
          <p:nvPr/>
        </p:nvSpPr>
        <p:spPr>
          <a:xfrm rot="10800000">
            <a:off x="-987274" y="-2741348"/>
            <a:ext cx="14154634" cy="6830021"/>
          </a:xfrm>
          <a:prstGeom prst="arc">
            <a:avLst>
              <a:gd name="adj1" fmla="val 11746970"/>
              <a:gd name="adj2" fmla="val 20652581"/>
            </a:avLst>
          </a:prstGeom>
          <a:ln>
            <a:solidFill>
              <a:schemeClr val="accent1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9" name="弧形 8"/>
          <p:cNvSpPr/>
          <p:nvPr/>
        </p:nvSpPr>
        <p:spPr>
          <a:xfrm rot="10800000">
            <a:off x="-987274" y="-1824497"/>
            <a:ext cx="14154634" cy="5997916"/>
          </a:xfrm>
          <a:prstGeom prst="arc">
            <a:avLst>
              <a:gd name="adj1" fmla="val 11640061"/>
              <a:gd name="adj2" fmla="val 20767946"/>
            </a:avLst>
          </a:prstGeom>
          <a:ln>
            <a:solidFill>
              <a:schemeClr val="accent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0" name="弧形 9"/>
          <p:cNvSpPr/>
          <p:nvPr/>
        </p:nvSpPr>
        <p:spPr>
          <a:xfrm rot="10800000">
            <a:off x="-987274" y="-774551"/>
            <a:ext cx="14154634" cy="5029090"/>
          </a:xfrm>
          <a:prstGeom prst="arc">
            <a:avLst>
              <a:gd name="adj1" fmla="val 11501349"/>
              <a:gd name="adj2" fmla="val 20899245"/>
            </a:avLst>
          </a:prstGeom>
          <a:ln w="12700">
            <a:gradFill>
              <a:gsLst>
                <a:gs pos="0">
                  <a:srgbClr val="238DED"/>
                </a:gs>
                <a:gs pos="100000">
                  <a:srgbClr val="18478F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1" name="弧形 10"/>
          <p:cNvSpPr/>
          <p:nvPr/>
        </p:nvSpPr>
        <p:spPr>
          <a:xfrm rot="10800000">
            <a:off x="-987274" y="172118"/>
            <a:ext cx="14154634" cy="4093175"/>
          </a:xfrm>
          <a:prstGeom prst="arc">
            <a:avLst>
              <a:gd name="adj1" fmla="val 11372673"/>
              <a:gd name="adj2" fmla="val 21014737"/>
            </a:avLst>
          </a:prstGeom>
          <a:ln>
            <a:solidFill>
              <a:schemeClr val="accent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2" name="弧形 11"/>
          <p:cNvSpPr/>
          <p:nvPr/>
        </p:nvSpPr>
        <p:spPr>
          <a:xfrm rot="10800000">
            <a:off x="-987274" y="1065002"/>
            <a:ext cx="14154634" cy="3211805"/>
          </a:xfrm>
          <a:prstGeom prst="arc">
            <a:avLst>
              <a:gd name="adj1" fmla="val 11254937"/>
              <a:gd name="adj2" fmla="val 21140759"/>
            </a:avLst>
          </a:prstGeom>
          <a:ln>
            <a:solidFill>
              <a:schemeClr val="accent1">
                <a:alpha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3" name="弧形 12"/>
          <p:cNvSpPr/>
          <p:nvPr/>
        </p:nvSpPr>
        <p:spPr>
          <a:xfrm rot="10800000">
            <a:off x="-987274" y="1818042"/>
            <a:ext cx="14154634" cy="2449891"/>
          </a:xfrm>
          <a:prstGeom prst="arc">
            <a:avLst>
              <a:gd name="adj1" fmla="val 11151706"/>
              <a:gd name="adj2" fmla="val 21256969"/>
            </a:avLst>
          </a:prstGeom>
          <a:ln>
            <a:solidFill>
              <a:schemeClr val="accent1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4" name="弧形 13"/>
          <p:cNvSpPr/>
          <p:nvPr/>
        </p:nvSpPr>
        <p:spPr>
          <a:xfrm rot="10800000">
            <a:off x="-987274" y="2445378"/>
            <a:ext cx="14154634" cy="1855175"/>
          </a:xfrm>
          <a:prstGeom prst="arc">
            <a:avLst>
              <a:gd name="adj1" fmla="val 11059918"/>
              <a:gd name="adj2" fmla="val 21341481"/>
            </a:avLst>
          </a:prstGeom>
          <a:ln>
            <a:solidFill>
              <a:schemeClr val="accent1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5" name="弧形 14"/>
          <p:cNvSpPr/>
          <p:nvPr/>
        </p:nvSpPr>
        <p:spPr>
          <a:xfrm rot="10800000">
            <a:off x="-987274" y="3442444"/>
            <a:ext cx="14154634" cy="1030607"/>
          </a:xfrm>
          <a:prstGeom prst="arc">
            <a:avLst>
              <a:gd name="adj1" fmla="val 10949731"/>
              <a:gd name="adj2" fmla="val 21450868"/>
            </a:avLst>
          </a:prstGeom>
          <a:ln>
            <a:solidFill>
              <a:schemeClr val="accent1">
                <a:alpha val="2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6" name="弧形 15"/>
          <p:cNvSpPr/>
          <p:nvPr/>
        </p:nvSpPr>
        <p:spPr>
          <a:xfrm rot="10800000" flipV="1">
            <a:off x="-901213" y="4601844"/>
            <a:ext cx="14154634" cy="906072"/>
          </a:xfrm>
          <a:prstGeom prst="arc">
            <a:avLst>
              <a:gd name="adj1" fmla="val 10937291"/>
              <a:gd name="adj2" fmla="val 21475095"/>
            </a:avLst>
          </a:prstGeom>
          <a:ln>
            <a:solidFill>
              <a:schemeClr val="accent1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7" name="弧形 16"/>
          <p:cNvSpPr/>
          <p:nvPr/>
        </p:nvSpPr>
        <p:spPr>
          <a:xfrm rot="10800000" flipV="1">
            <a:off x="-901213" y="4682441"/>
            <a:ext cx="14154634" cy="2185043"/>
          </a:xfrm>
          <a:prstGeom prst="arc">
            <a:avLst>
              <a:gd name="adj1" fmla="val 11128348"/>
              <a:gd name="adj2" fmla="val 21303215"/>
            </a:avLst>
          </a:prstGeom>
          <a:ln>
            <a:solidFill>
              <a:schemeClr val="accent1">
                <a:alpha val="2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8" name="弧形 17"/>
          <p:cNvSpPr/>
          <p:nvPr/>
        </p:nvSpPr>
        <p:spPr>
          <a:xfrm rot="10800000" flipV="1">
            <a:off x="-901213" y="4747685"/>
            <a:ext cx="14154634" cy="4148889"/>
          </a:xfrm>
          <a:prstGeom prst="arc">
            <a:avLst>
              <a:gd name="adj1" fmla="val 11397289"/>
              <a:gd name="adj2" fmla="val 21057630"/>
            </a:avLst>
          </a:prstGeom>
          <a:ln>
            <a:solidFill>
              <a:schemeClr val="accent1">
                <a:alpha val="2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1846842" y="2169813"/>
            <a:ext cx="849463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zh-CN" sz="7200" dirty="0">
                <a:solidFill>
                  <a:schemeClr val="accent5">
                    <a:lumMod val="50000"/>
                  </a:schemeClr>
                </a:solidFill>
                <a:latin typeface="+mn-ea"/>
              </a:rPr>
              <a:t>醋酸解离常数的测定</a:t>
            </a:r>
            <a:br>
              <a:rPr lang="en-US" altLang="zh-CN" sz="7200" dirty="0">
                <a:solidFill>
                  <a:schemeClr val="accent5">
                    <a:lumMod val="50000"/>
                  </a:schemeClr>
                </a:solidFill>
                <a:latin typeface="+mn-ea"/>
              </a:rPr>
            </a:br>
            <a:r>
              <a:rPr lang="en-GB" altLang="zh-CN" sz="7200" dirty="0">
                <a:solidFill>
                  <a:schemeClr val="accent5">
                    <a:lumMod val="50000"/>
                  </a:schemeClr>
                </a:solidFill>
                <a:latin typeface="+mn-ea"/>
                <a:cs typeface="Times New Roman" panose="02020603050405020304" pitchFamily="18" charset="0"/>
              </a:rPr>
              <a:t>pH</a:t>
            </a:r>
            <a:r>
              <a:rPr lang="zh-CN" altLang="zh-CN" sz="7200" dirty="0">
                <a:solidFill>
                  <a:schemeClr val="accent5">
                    <a:lumMod val="50000"/>
                  </a:schemeClr>
                </a:solidFill>
                <a:latin typeface="+mn-ea"/>
                <a:cs typeface="Times New Roman" panose="02020603050405020304" pitchFamily="18" charset="0"/>
              </a:rPr>
              <a:t>值测定法</a:t>
            </a:r>
            <a:endParaRPr lang="zh-CN" altLang="en-US" sz="7200" dirty="0">
              <a:gradFill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100000">
                    <a:schemeClr val="tx1">
                      <a:lumMod val="95000"/>
                      <a:lumOff val="5000"/>
                    </a:schemeClr>
                  </a:gs>
                </a:gsLst>
                <a:lin ang="5400000" scaled="1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+mn-ea"/>
              <a:sym typeface="+mn-lt"/>
            </a:endParaRPr>
          </a:p>
        </p:txBody>
      </p:sp>
      <p:sp>
        <p:nvSpPr>
          <p:cNvPr id="19" name="副标题 2"/>
          <p:cNvSpPr txBox="1">
            <a:spLocks/>
          </p:cNvSpPr>
          <p:nvPr/>
        </p:nvSpPr>
        <p:spPr>
          <a:xfrm>
            <a:off x="4933755" y="5020974"/>
            <a:ext cx="2809461" cy="424730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dirty="0">
                <a:solidFill>
                  <a:srgbClr val="0070C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化学实验中心</a:t>
            </a:r>
          </a:p>
        </p:txBody>
      </p:sp>
      <p:grpSp>
        <p:nvGrpSpPr>
          <p:cNvPr id="21" name="Group 4"/>
          <p:cNvGrpSpPr>
            <a:grpSpLocks/>
          </p:cNvGrpSpPr>
          <p:nvPr/>
        </p:nvGrpSpPr>
        <p:grpSpPr bwMode="auto">
          <a:xfrm>
            <a:off x="4870049" y="5620712"/>
            <a:ext cx="2439987" cy="369888"/>
            <a:chOff x="2113" y="3968"/>
            <a:chExt cx="1537" cy="233"/>
          </a:xfrm>
        </p:grpSpPr>
        <p:pic>
          <p:nvPicPr>
            <p:cNvPr id="22" name="Picture 5" descr="校名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426" y="3968"/>
              <a:ext cx="1224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" name="Picture 6" descr="aabb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113" y="3974"/>
              <a:ext cx="268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3005686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 txBox="1">
            <a:spLocks/>
          </p:cNvSpPr>
          <p:nvPr/>
        </p:nvSpPr>
        <p:spPr>
          <a:xfrm>
            <a:off x="392129" y="201901"/>
            <a:ext cx="3546377" cy="759991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zh-CN" sz="3200" dirty="0">
                <a:solidFill>
                  <a:srgbClr val="0070C0"/>
                </a:solidFill>
              </a:rPr>
              <a:t>一、实验目的</a:t>
            </a:r>
            <a:endParaRPr lang="zh-CN" altLang="en-US" sz="3200" dirty="0">
              <a:solidFill>
                <a:srgbClr val="0070C0"/>
              </a:solidFill>
            </a:endParaRPr>
          </a:p>
        </p:txBody>
      </p:sp>
      <p:sp>
        <p:nvSpPr>
          <p:cNvPr id="3" name="内容占位符 2"/>
          <p:cNvSpPr txBox="1">
            <a:spLocks/>
          </p:cNvSpPr>
          <p:nvPr/>
        </p:nvSpPr>
        <p:spPr>
          <a:xfrm>
            <a:off x="382956" y="700409"/>
            <a:ext cx="6732577" cy="144861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altLang="zh-CN" sz="2200" dirty="0">
                <a:solidFill>
                  <a:schemeClr val="bg2">
                    <a:lumMod val="25000"/>
                  </a:schemeClr>
                </a:solidFill>
              </a:rPr>
              <a:t>1</a:t>
            </a:r>
            <a:r>
              <a:rPr lang="zh-CN" altLang="zh-CN" sz="2200" dirty="0">
                <a:solidFill>
                  <a:schemeClr val="bg2">
                    <a:lumMod val="25000"/>
                  </a:schemeClr>
                </a:solidFill>
              </a:rPr>
              <a:t>．了解弱酸电离常数的测定方法。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zh-CN" sz="2200" dirty="0">
                <a:solidFill>
                  <a:schemeClr val="bg2">
                    <a:lumMod val="25000"/>
                  </a:schemeClr>
                </a:solidFill>
              </a:rPr>
              <a:t>2</a:t>
            </a:r>
            <a:r>
              <a:rPr lang="zh-CN" altLang="zh-CN" sz="2200" dirty="0">
                <a:solidFill>
                  <a:schemeClr val="bg2">
                    <a:lumMod val="25000"/>
                  </a:schemeClr>
                </a:solidFill>
              </a:rPr>
              <a:t>．了解酸度计的使用方法。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altLang="zh-CN" sz="2200" dirty="0">
                <a:solidFill>
                  <a:schemeClr val="bg2">
                    <a:lumMod val="25000"/>
                  </a:schemeClr>
                </a:solidFill>
              </a:rPr>
              <a:t>3</a:t>
            </a:r>
            <a:r>
              <a:rPr lang="zh-CN" altLang="zh-CN" sz="2200" dirty="0">
                <a:solidFill>
                  <a:schemeClr val="bg2">
                    <a:lumMod val="25000"/>
                  </a:schemeClr>
                </a:solidFill>
              </a:rPr>
              <a:t>．加深解离平衡基本概念的理解。</a:t>
            </a:r>
          </a:p>
        </p:txBody>
      </p:sp>
      <p:sp>
        <p:nvSpPr>
          <p:cNvPr id="4" name="矩形 3"/>
          <p:cNvSpPr/>
          <p:nvPr/>
        </p:nvSpPr>
        <p:spPr>
          <a:xfrm>
            <a:off x="382956" y="1996169"/>
            <a:ext cx="265649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zh-CN" altLang="zh-CN" sz="3200" dirty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二、实验原理</a:t>
            </a:r>
          </a:p>
        </p:txBody>
      </p:sp>
      <p:sp>
        <p:nvSpPr>
          <p:cNvPr id="5" name="矩形 4"/>
          <p:cNvSpPr/>
          <p:nvPr/>
        </p:nvSpPr>
        <p:spPr>
          <a:xfrm>
            <a:off x="382956" y="2693600"/>
            <a:ext cx="751359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200" dirty="0"/>
              <a:t>醋酸（</a:t>
            </a:r>
            <a:r>
              <a:rPr lang="en-GB" altLang="zh-CN" sz="2200" dirty="0" err="1"/>
              <a:t>HAc</a:t>
            </a:r>
            <a:r>
              <a:rPr lang="zh-CN" altLang="zh-CN" sz="2200" dirty="0"/>
              <a:t>）是一元弱酸，在水溶液中存在下列电离平衡：</a:t>
            </a:r>
            <a:endParaRPr lang="zh-CN" altLang="en-US" sz="2200" dirty="0"/>
          </a:p>
        </p:txBody>
      </p:sp>
      <p:sp>
        <p:nvSpPr>
          <p:cNvPr id="8" name="矩形 7"/>
          <p:cNvSpPr/>
          <p:nvPr/>
        </p:nvSpPr>
        <p:spPr>
          <a:xfrm>
            <a:off x="5439410" y="3274479"/>
            <a:ext cx="131318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zh-CN" altLang="zh-CN" sz="2200" dirty="0"/>
              <a:t>则平衡时</a:t>
            </a:r>
          </a:p>
        </p:txBody>
      </p:sp>
      <p:graphicFrame>
        <p:nvGraphicFramePr>
          <p:cNvPr id="9" name="对象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5953958"/>
              </p:ext>
            </p:extLst>
          </p:nvPr>
        </p:nvGraphicFramePr>
        <p:xfrm>
          <a:off x="4048280" y="3756984"/>
          <a:ext cx="3154161" cy="4585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6" r:id="rId3" imgW="1104900" imgH="228600" progId="Equation.DSMT4">
                  <p:embed/>
                </p:oleObj>
              </mc:Choice>
              <mc:Fallback>
                <p:oleObj r:id="rId3" imgW="1104900" imgH="228600" progId="Equation.DSMT4">
                  <p:embed/>
                  <p:pic>
                    <p:nvPicPr>
                      <p:cNvPr id="26" name="对象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8280" y="3756984"/>
                        <a:ext cx="3154161" cy="45859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对象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6984687"/>
              </p:ext>
            </p:extLst>
          </p:nvPr>
        </p:nvGraphicFramePr>
        <p:xfrm>
          <a:off x="501903" y="3783218"/>
          <a:ext cx="3008621" cy="4536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7" r:id="rId5" imgW="1193800" imgH="228600" progId="Equation.DSMT4">
                  <p:embed/>
                </p:oleObj>
              </mc:Choice>
              <mc:Fallback>
                <p:oleObj r:id="rId5" imgW="1193800" imgH="228600" progId="Equation.DSMT4">
                  <p:embed/>
                  <p:pic>
                    <p:nvPicPr>
                      <p:cNvPr id="28" name="对象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903" y="3783218"/>
                        <a:ext cx="3008621" cy="45368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2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3" name="对象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9251399"/>
              </p:ext>
            </p:extLst>
          </p:nvPr>
        </p:nvGraphicFramePr>
        <p:xfrm>
          <a:off x="3039452" y="4291263"/>
          <a:ext cx="2638425" cy="842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8" r:id="rId7" imgW="1155700" imgH="457200" progId="Equation.DSMT4">
                  <p:embed/>
                </p:oleObj>
              </mc:Choice>
              <mc:Fallback>
                <p:oleObj r:id="rId7" imgW="1155700" imgH="457200" progId="Equation.DSMT4">
                  <p:embed/>
                  <p:pic>
                    <p:nvPicPr>
                      <p:cNvPr id="30" name="对象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9452" y="4291263"/>
                        <a:ext cx="2638425" cy="842962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rgbClr val="C0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矩形 13"/>
          <p:cNvSpPr/>
          <p:nvPr/>
        </p:nvSpPr>
        <p:spPr>
          <a:xfrm>
            <a:off x="324355" y="5231227"/>
            <a:ext cx="861991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zh-CN" altLang="zh-CN" sz="2200" dirty="0"/>
              <a:t>在一定温度下，用酸度计测定一系列已知浓度的</a:t>
            </a:r>
            <a:r>
              <a:rPr lang="en-GB" altLang="zh-CN" sz="2200" dirty="0" err="1"/>
              <a:t>HAc</a:t>
            </a:r>
            <a:r>
              <a:rPr lang="zh-CN" altLang="zh-CN" sz="2200" dirty="0"/>
              <a:t>的</a:t>
            </a:r>
            <a:r>
              <a:rPr lang="en-GB" altLang="zh-CN" sz="2200" dirty="0"/>
              <a:t>pH</a:t>
            </a:r>
            <a:r>
              <a:rPr lang="zh-CN" altLang="zh-CN" sz="2200" dirty="0"/>
              <a:t>值，根据</a:t>
            </a:r>
            <a:endParaRPr lang="zh-CN" altLang="en-US" sz="2200" dirty="0"/>
          </a:p>
        </p:txBody>
      </p:sp>
      <p:sp>
        <p:nvSpPr>
          <p:cNvPr id="15" name="Rectangle 2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6" name="对象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0456684"/>
              </p:ext>
            </p:extLst>
          </p:nvPr>
        </p:nvGraphicFramePr>
        <p:xfrm>
          <a:off x="8704783" y="5202622"/>
          <a:ext cx="2604244" cy="45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9" r:id="rId9" imgW="1320800" imgH="228600" progId="Equation.DSMT4">
                  <p:embed/>
                </p:oleObj>
              </mc:Choice>
              <mc:Fallback>
                <p:oleObj r:id="rId9" imgW="1320800" imgH="228600" progId="Equation.DSMT4">
                  <p:embed/>
                  <p:pic>
                    <p:nvPicPr>
                      <p:cNvPr id="33" name="对象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04783" y="5202622"/>
                        <a:ext cx="2604244" cy="4529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矩形 16"/>
          <p:cNvSpPr/>
          <p:nvPr/>
        </p:nvSpPr>
        <p:spPr>
          <a:xfrm>
            <a:off x="318917" y="5749985"/>
            <a:ext cx="11554165" cy="4641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zh-CN" altLang="zh-CN" sz="2200" dirty="0"/>
              <a:t>计算出</a:t>
            </a:r>
            <a:r>
              <a:rPr lang="en-GB" altLang="zh-CN" sz="2200" dirty="0"/>
              <a:t>c(H</a:t>
            </a:r>
            <a:r>
              <a:rPr lang="en-GB" altLang="zh-CN" sz="2200" baseline="30000" dirty="0"/>
              <a:t>+</a:t>
            </a:r>
            <a:r>
              <a:rPr lang="en-GB" altLang="zh-CN" sz="2200" dirty="0"/>
              <a:t>)</a:t>
            </a:r>
            <a:r>
              <a:rPr lang="zh-CN" altLang="zh-CN" sz="2200" dirty="0"/>
              <a:t>代入上式，可求得一系列对应的</a:t>
            </a:r>
            <a:r>
              <a:rPr lang="en-GB" altLang="zh-CN" sz="2200" dirty="0"/>
              <a:t>K</a:t>
            </a:r>
            <a:r>
              <a:rPr lang="en-GB" altLang="zh-CN" sz="2200" baseline="30000" dirty="0"/>
              <a:t>Θ</a:t>
            </a:r>
            <a:r>
              <a:rPr lang="zh-CN" altLang="zh-CN" sz="2200" dirty="0"/>
              <a:t>值，取平均值，即为该温度</a:t>
            </a:r>
            <a:r>
              <a:rPr lang="en-GB" altLang="zh-CN" sz="2200" dirty="0" err="1"/>
              <a:t>HAc</a:t>
            </a:r>
            <a:r>
              <a:rPr lang="zh-CN" altLang="zh-CN" sz="2200" dirty="0"/>
              <a:t>的解离常数。</a:t>
            </a:r>
          </a:p>
        </p:txBody>
      </p:sp>
      <p:sp>
        <p:nvSpPr>
          <p:cNvPr id="18" name="矩形 17"/>
          <p:cNvSpPr/>
          <p:nvPr/>
        </p:nvSpPr>
        <p:spPr>
          <a:xfrm>
            <a:off x="382956" y="3283294"/>
            <a:ext cx="499203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200" dirty="0"/>
              <a:t>设醋酸的起始浓度为</a:t>
            </a:r>
            <a:r>
              <a:rPr lang="en-GB" altLang="zh-CN" sz="2200" dirty="0"/>
              <a:t>c</a:t>
            </a:r>
            <a:r>
              <a:rPr lang="en-GB" altLang="zh-CN" sz="2200" baseline="-25000" dirty="0"/>
              <a:t>0</a:t>
            </a:r>
            <a:r>
              <a:rPr lang="zh-CN" altLang="zh-CN" sz="2200" dirty="0"/>
              <a:t>，忽略水的解离</a:t>
            </a:r>
            <a:r>
              <a:rPr lang="zh-CN" altLang="en-US" sz="2200" dirty="0"/>
              <a:t>，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矩形 21"/>
              <p:cNvSpPr/>
              <p:nvPr/>
            </p:nvSpPr>
            <p:spPr>
              <a:xfrm>
                <a:off x="7915154" y="2683775"/>
                <a:ext cx="2604244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zh-CN" altLang="en-US" sz="2400">
                          <a:latin typeface="Cambria Math" panose="02040503050406030204" pitchFamily="18" charset="0"/>
                        </a:rPr>
                        <m:t>H</m:t>
                      </m:r>
                      <m:r>
                        <m:rPr>
                          <m:sty m:val="p"/>
                        </m:rPr>
                        <a:rPr lang="zh-CN" altLang="en-US" sz="2400" i="0">
                          <a:latin typeface="Cambria Math" panose="02040503050406030204" pitchFamily="18" charset="0"/>
                        </a:rPr>
                        <m:t>Ac</m:t>
                      </m:r>
                      <m:r>
                        <a:rPr lang="zh-CN" altLang="en-US" sz="2400" i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zh-CN" alt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zh-CN" altLang="en-US" sz="2400" i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p>
                          <m:r>
                            <a:rPr lang="zh-CN" altLang="en-US" sz="2400" i="0"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p>
                      <m:r>
                        <a:rPr lang="zh-CN" altLang="en-US" sz="2400" i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zh-CN" alt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zh-CN" altLang="en-US" sz="2400" i="0">
                              <a:latin typeface="Cambria Math" panose="02040503050406030204" pitchFamily="18" charset="0"/>
                            </a:rPr>
                            <m:t>Ac</m:t>
                          </m:r>
                        </m:e>
                        <m:sup>
                          <m:r>
                            <a:rPr lang="zh-CN" altLang="en-US" sz="2400" i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zh-CN" altLang="en-US" sz="2400" dirty="0"/>
              </a:p>
            </p:txBody>
          </p:sp>
        </mc:Choice>
        <mc:Fallback xmlns="">
          <p:sp>
            <p:nvSpPr>
              <p:cNvPr id="22" name="矩形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5154" y="2683775"/>
                <a:ext cx="2604244" cy="46166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文本框 19">
            <a:extLst>
              <a:ext uri="{FF2B5EF4-FFF2-40B4-BE49-F238E27FC236}">
                <a16:creationId xmlns:a16="http://schemas.microsoft.com/office/drawing/2014/main" id="{B28A1A69-BFDE-4F61-9F86-7D1736A2F242}"/>
              </a:ext>
            </a:extLst>
          </p:cNvPr>
          <p:cNvSpPr txBox="1"/>
          <p:nvPr/>
        </p:nvSpPr>
        <p:spPr>
          <a:xfrm>
            <a:off x="8120093" y="3260053"/>
            <a:ext cx="8082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zh-CN" sz="2000" baseline="-25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zh-CN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zh-CN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DDB40637-0E27-4372-A481-5D29C4F8EDBA}"/>
              </a:ext>
            </a:extLst>
          </p:cNvPr>
          <p:cNvSpPr txBox="1"/>
          <p:nvPr/>
        </p:nvSpPr>
        <p:spPr>
          <a:xfrm>
            <a:off x="9824273" y="3264088"/>
            <a:ext cx="5437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9B1C0B0D-228D-4059-B7BC-58F2151A8F35}"/>
              </a:ext>
            </a:extLst>
          </p:cNvPr>
          <p:cNvSpPr txBox="1"/>
          <p:nvPr/>
        </p:nvSpPr>
        <p:spPr>
          <a:xfrm>
            <a:off x="9045712" y="3264088"/>
            <a:ext cx="5437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589627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4" grpId="0"/>
      <p:bldP spid="17" grpId="0"/>
      <p:bldP spid="18" grpId="0"/>
      <p:bldP spid="20" grpId="0"/>
      <p:bldP spid="21" grpId="0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dirty="0">
                <a:solidFill>
                  <a:srgbClr val="0070C0"/>
                </a:solidFill>
              </a:rPr>
              <a:t>四</a:t>
            </a:r>
            <a:r>
              <a:rPr lang="zh-CN" altLang="zh-CN" dirty="0">
                <a:solidFill>
                  <a:srgbClr val="0070C0"/>
                </a:solidFill>
              </a:rPr>
              <a:t>、仪器及试剂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3" name="内容占位符 2"/>
          <p:cNvSpPr txBox="1">
            <a:spLocks/>
          </p:cNvSpPr>
          <p:nvPr/>
        </p:nvSpPr>
        <p:spPr>
          <a:xfrm>
            <a:off x="838200" y="1477756"/>
            <a:ext cx="10015330" cy="458511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</a:pPr>
            <a:r>
              <a:rPr lang="zh-CN" altLang="zh-CN" dirty="0">
                <a:solidFill>
                  <a:srgbClr val="002060"/>
                </a:solidFill>
              </a:rPr>
              <a:t>仪器：</a:t>
            </a:r>
            <a:endParaRPr lang="en-US" altLang="zh-CN" dirty="0">
              <a:solidFill>
                <a:srgbClr val="002060"/>
              </a:solidFill>
            </a:endParaRPr>
          </a:p>
          <a:p>
            <a:pPr>
              <a:lnSpc>
                <a:spcPct val="200000"/>
              </a:lnSpc>
            </a:pPr>
            <a:r>
              <a:rPr lang="en-GB" altLang="zh-CN" dirty="0"/>
              <a:t>pHS-3C</a:t>
            </a:r>
            <a:r>
              <a:rPr lang="zh-CN" altLang="zh-CN" dirty="0"/>
              <a:t>型酸度计，酸式滴定管，碱式滴定管，烧杯</a:t>
            </a:r>
            <a:r>
              <a:rPr lang="en-GB" altLang="zh-CN" dirty="0"/>
              <a:t>(100 mL)</a:t>
            </a:r>
          </a:p>
          <a:p>
            <a:pPr>
              <a:lnSpc>
                <a:spcPct val="200000"/>
              </a:lnSpc>
            </a:pPr>
            <a:r>
              <a:rPr lang="zh-CN" altLang="zh-CN" dirty="0">
                <a:solidFill>
                  <a:srgbClr val="002060"/>
                </a:solidFill>
              </a:rPr>
              <a:t>试剂：</a:t>
            </a:r>
            <a:endParaRPr lang="en-US" altLang="zh-CN" dirty="0">
              <a:solidFill>
                <a:srgbClr val="002060"/>
              </a:solidFill>
            </a:endParaRPr>
          </a:p>
          <a:p>
            <a:pPr>
              <a:lnSpc>
                <a:spcPct val="200000"/>
              </a:lnSpc>
            </a:pPr>
            <a:r>
              <a:rPr lang="en-GB" altLang="zh-CN" sz="2400" dirty="0" err="1"/>
              <a:t>NaOH</a:t>
            </a:r>
            <a:r>
              <a:rPr lang="en-GB" altLang="zh-CN" sz="2400" dirty="0"/>
              <a:t>(</a:t>
            </a:r>
            <a:r>
              <a:rPr lang="zh-CN" altLang="zh-CN" sz="2400" dirty="0"/>
              <a:t>已知准确浓度</a:t>
            </a:r>
            <a:r>
              <a:rPr lang="en-GB" altLang="zh-CN" sz="2400" dirty="0"/>
              <a:t>)</a:t>
            </a:r>
            <a:r>
              <a:rPr lang="zh-CN" altLang="zh-CN" sz="2400" dirty="0"/>
              <a:t>，酚酞酒精溶液，</a:t>
            </a:r>
            <a:r>
              <a:rPr lang="en-GB" altLang="zh-CN" sz="2400" dirty="0" err="1"/>
              <a:t>HAc</a:t>
            </a:r>
            <a:r>
              <a:rPr lang="en-GB" altLang="zh-CN" sz="2400" dirty="0"/>
              <a:t>(</a:t>
            </a:r>
            <a:r>
              <a:rPr lang="zh-CN" altLang="zh-CN" sz="2400" dirty="0"/>
              <a:t>约</a:t>
            </a:r>
            <a:r>
              <a:rPr lang="en-GB" altLang="zh-CN" sz="2400" dirty="0"/>
              <a:t>0.1000 mol·L</a:t>
            </a:r>
            <a:r>
              <a:rPr lang="en-GB" altLang="zh-CN" sz="2400" baseline="30000" dirty="0"/>
              <a:t>-1</a:t>
            </a:r>
            <a:r>
              <a:rPr lang="zh-CN" altLang="zh-CN" sz="2400" dirty="0"/>
              <a:t>，实验室标定浓度</a:t>
            </a:r>
            <a:r>
              <a:rPr lang="en-GB" altLang="zh-CN" sz="2400" dirty="0"/>
              <a:t>)</a:t>
            </a:r>
            <a:r>
              <a:rPr lang="zh-CN" altLang="zh-CN" sz="2400" dirty="0"/>
              <a:t>标准溶液</a:t>
            </a:r>
            <a:br>
              <a:rPr lang="zh-CN" altLang="zh-CN" dirty="0"/>
            </a:br>
            <a:endParaRPr lang="zh-CN" altLang="en-US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9632743" y="116430"/>
            <a:ext cx="2439987" cy="369888"/>
            <a:chOff x="2113" y="3968"/>
            <a:chExt cx="1537" cy="233"/>
          </a:xfrm>
        </p:grpSpPr>
        <p:pic>
          <p:nvPicPr>
            <p:cNvPr id="5" name="Picture 5" descr="校名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426" y="3968"/>
              <a:ext cx="1224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6" descr="aabb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113" y="3974"/>
              <a:ext cx="268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2625893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 txBox="1">
            <a:spLocks/>
          </p:cNvSpPr>
          <p:nvPr/>
        </p:nvSpPr>
        <p:spPr>
          <a:xfrm>
            <a:off x="838200" y="260563"/>
            <a:ext cx="3715327" cy="72837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zh-CN" altLang="en-US" dirty="0">
                <a:solidFill>
                  <a:srgbClr val="0070C0"/>
                </a:solidFill>
              </a:rPr>
              <a:t>三</a:t>
            </a:r>
            <a:r>
              <a:rPr lang="zh-CN" altLang="zh-CN" dirty="0">
                <a:solidFill>
                  <a:srgbClr val="0070C0"/>
                </a:solidFill>
              </a:rPr>
              <a:t>、实验内容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3" name="内容占位符 2"/>
          <p:cNvSpPr txBox="1">
            <a:spLocks/>
          </p:cNvSpPr>
          <p:nvPr/>
        </p:nvSpPr>
        <p:spPr>
          <a:xfrm>
            <a:off x="708891" y="1059007"/>
            <a:ext cx="10389037" cy="2887351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GB" altLang="zh-CN" sz="3400" kern="100" dirty="0">
                <a:solidFill>
                  <a:srgbClr val="002060"/>
                </a:solidFill>
                <a:latin typeface="Times New Roman" panose="02020603050405020304" pitchFamily="18" charset="0"/>
              </a:rPr>
              <a:t>1</a:t>
            </a:r>
            <a:r>
              <a:rPr lang="zh-CN" altLang="zh-CN" sz="3400" kern="100" dirty="0">
                <a:solidFill>
                  <a:srgbClr val="002060"/>
                </a:solidFill>
                <a:latin typeface="Times New Roman" panose="02020603050405020304" pitchFamily="18" charset="0"/>
              </a:rPr>
              <a:t>．用</a:t>
            </a:r>
            <a:r>
              <a:rPr lang="en-GB" altLang="zh-CN" sz="3400" kern="1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NaOH</a:t>
            </a:r>
            <a:r>
              <a:rPr lang="zh-CN" altLang="zh-CN" sz="3400" kern="100" dirty="0">
                <a:solidFill>
                  <a:srgbClr val="002060"/>
                </a:solidFill>
                <a:latin typeface="Times New Roman" panose="02020603050405020304" pitchFamily="18" charset="0"/>
              </a:rPr>
              <a:t>标准溶液测定</a:t>
            </a:r>
            <a:r>
              <a:rPr lang="en-GB" altLang="zh-CN" sz="3400" kern="100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HAc</a:t>
            </a:r>
            <a:r>
              <a:rPr lang="zh-CN" altLang="zh-CN" sz="3400" kern="100" dirty="0">
                <a:solidFill>
                  <a:srgbClr val="002060"/>
                </a:solidFill>
                <a:latin typeface="Times New Roman" panose="02020603050405020304" pitchFamily="18" charset="0"/>
              </a:rPr>
              <a:t>溶液的浓度（准确至四位有效数字）</a:t>
            </a:r>
          </a:p>
          <a:p>
            <a:pPr indent="0" algn="just">
              <a:lnSpc>
                <a:spcPct val="170000"/>
              </a:lnSpc>
              <a:buFont typeface="Arial" panose="020B0604020202020204" pitchFamily="34" charset="0"/>
              <a:buNone/>
            </a:pPr>
            <a:r>
              <a:rPr lang="zh-CN" altLang="zh-CN" kern="100" dirty="0">
                <a:latin typeface="Times New Roman" panose="02020603050405020304" pitchFamily="18" charset="0"/>
              </a:rPr>
              <a:t>在酸式滴定管中装满</a:t>
            </a:r>
            <a:r>
              <a:rPr lang="en-GB" altLang="zh-CN" kern="100" dirty="0" err="1">
                <a:latin typeface="Times New Roman" panose="02020603050405020304" pitchFamily="18" charset="0"/>
              </a:rPr>
              <a:t>HAc</a:t>
            </a:r>
            <a:r>
              <a:rPr lang="zh-CN" altLang="zh-CN" kern="100" dirty="0">
                <a:latin typeface="Times New Roman" panose="02020603050405020304" pitchFamily="18" charset="0"/>
              </a:rPr>
              <a:t>，碱式滴定管中装满已知浓度的</a:t>
            </a:r>
            <a:r>
              <a:rPr lang="en-GB" altLang="zh-CN" kern="100" dirty="0" err="1">
                <a:latin typeface="Times New Roman" panose="02020603050405020304" pitchFamily="18" charset="0"/>
              </a:rPr>
              <a:t>NaOH</a:t>
            </a:r>
            <a:r>
              <a:rPr lang="zh-CN" altLang="zh-CN" kern="100" dirty="0">
                <a:latin typeface="Times New Roman" panose="02020603050405020304" pitchFamily="18" charset="0"/>
              </a:rPr>
              <a:t>溶液。用酸式滴定管准确量取</a:t>
            </a:r>
            <a:r>
              <a:rPr lang="en-GB" altLang="zh-CN" kern="100" dirty="0">
                <a:latin typeface="Times New Roman" panose="02020603050405020304" pitchFamily="18" charset="0"/>
              </a:rPr>
              <a:t>20.00 </a:t>
            </a:r>
            <a:r>
              <a:rPr lang="en-GB" altLang="zh-CN" kern="100" dirty="0" err="1">
                <a:latin typeface="Times New Roman" panose="02020603050405020304" pitchFamily="18" charset="0"/>
              </a:rPr>
              <a:t>mLHAc</a:t>
            </a:r>
            <a:r>
              <a:rPr lang="zh-CN" altLang="zh-CN" kern="100" dirty="0">
                <a:latin typeface="Times New Roman" panose="02020603050405020304" pitchFamily="18" charset="0"/>
              </a:rPr>
              <a:t>溶液于</a:t>
            </a:r>
            <a:r>
              <a:rPr lang="en-GB" altLang="zh-CN" kern="100" dirty="0">
                <a:latin typeface="Times New Roman" panose="02020603050405020304" pitchFamily="18" charset="0"/>
              </a:rPr>
              <a:t>150 mL</a:t>
            </a:r>
            <a:r>
              <a:rPr lang="zh-CN" altLang="zh-CN" kern="100" dirty="0">
                <a:latin typeface="Times New Roman" panose="02020603050405020304" pitchFamily="18" charset="0"/>
              </a:rPr>
              <a:t>锥形瓶中，加入</a:t>
            </a:r>
            <a:r>
              <a:rPr lang="en-GB" altLang="zh-CN" kern="100" dirty="0">
                <a:latin typeface="Times New Roman" panose="02020603050405020304" pitchFamily="18" charset="0"/>
              </a:rPr>
              <a:t>1~2</a:t>
            </a:r>
            <a:r>
              <a:rPr lang="zh-CN" altLang="zh-CN" kern="100" dirty="0">
                <a:latin typeface="Times New Roman" panose="02020603050405020304" pitchFamily="18" charset="0"/>
              </a:rPr>
              <a:t>滴</a:t>
            </a:r>
            <a:r>
              <a:rPr lang="zh-CN" altLang="zh-CN" kern="100" dirty="0">
                <a:solidFill>
                  <a:srgbClr val="FF0000"/>
                </a:solidFill>
                <a:latin typeface="Times New Roman" panose="02020603050405020304" pitchFamily="18" charset="0"/>
              </a:rPr>
              <a:t>酚酞指示剂</a:t>
            </a:r>
            <a:r>
              <a:rPr lang="zh-CN" altLang="zh-CN" kern="100" dirty="0">
                <a:latin typeface="Times New Roman" panose="02020603050405020304" pitchFamily="18" charset="0"/>
              </a:rPr>
              <a:t>。用标准</a:t>
            </a:r>
            <a:r>
              <a:rPr lang="en-GB" altLang="zh-CN" kern="100" dirty="0" err="1">
                <a:latin typeface="Times New Roman" panose="02020603050405020304" pitchFamily="18" charset="0"/>
              </a:rPr>
              <a:t>NaOH</a:t>
            </a:r>
            <a:r>
              <a:rPr lang="zh-CN" altLang="zh-CN" kern="100" dirty="0">
                <a:latin typeface="Times New Roman" panose="02020603050405020304" pitchFamily="18" charset="0"/>
              </a:rPr>
              <a:t>溶液滴定至溶液呈现微红色，放置半分钟内不褪色，即为滴定点，记下所用</a:t>
            </a:r>
            <a:r>
              <a:rPr lang="en-GB" altLang="zh-CN" kern="100" dirty="0" err="1">
                <a:latin typeface="Times New Roman" panose="02020603050405020304" pitchFamily="18" charset="0"/>
              </a:rPr>
              <a:t>NaOH</a:t>
            </a:r>
            <a:r>
              <a:rPr lang="zh-CN" altLang="zh-CN" kern="100" dirty="0">
                <a:latin typeface="Times New Roman" panose="02020603050405020304" pitchFamily="18" charset="0"/>
              </a:rPr>
              <a:t>溶液的毫升数。</a:t>
            </a:r>
            <a:r>
              <a:rPr lang="zh-CN" altLang="zh-CN" dirty="0">
                <a:solidFill>
                  <a:srgbClr val="002060"/>
                </a:solidFill>
              </a:rPr>
              <a:t>读数时，身体要站正，滴定管要垂直，视线与凹液面最低处保持水平。</a:t>
            </a:r>
            <a:r>
              <a:rPr lang="zh-CN" altLang="zh-CN" kern="100" dirty="0">
                <a:latin typeface="Times New Roman" panose="02020603050405020304" pitchFamily="18" charset="0"/>
              </a:rPr>
              <a:t>平行滴定三次，取平均值，要求滴定误差在±</a:t>
            </a:r>
            <a:r>
              <a:rPr lang="en-GB" altLang="zh-CN" kern="100" dirty="0">
                <a:latin typeface="Times New Roman" panose="02020603050405020304" pitchFamily="18" charset="0"/>
              </a:rPr>
              <a:t>0.02 mL</a:t>
            </a:r>
            <a:r>
              <a:rPr lang="zh-CN" altLang="zh-CN" kern="100" dirty="0">
                <a:latin typeface="Times New Roman" panose="02020603050405020304" pitchFamily="18" charset="0"/>
              </a:rPr>
              <a:t>以内，计算出</a:t>
            </a:r>
            <a:r>
              <a:rPr lang="en-GB" altLang="zh-CN" kern="100" dirty="0" err="1">
                <a:latin typeface="Times New Roman" panose="02020603050405020304" pitchFamily="18" charset="0"/>
              </a:rPr>
              <a:t>HAc</a:t>
            </a:r>
            <a:r>
              <a:rPr lang="zh-CN" altLang="zh-CN" kern="100" dirty="0">
                <a:latin typeface="Times New Roman" panose="02020603050405020304" pitchFamily="18" charset="0"/>
              </a:rPr>
              <a:t>的浓度，结果填入表</a:t>
            </a:r>
            <a:r>
              <a:rPr lang="zh-CN" altLang="en-US" kern="100" dirty="0">
                <a:latin typeface="Times New Roman" panose="02020603050405020304" pitchFamily="18" charset="0"/>
              </a:rPr>
              <a:t>下中</a:t>
            </a:r>
            <a:r>
              <a:rPr lang="zh-CN" altLang="zh-CN" kern="100" dirty="0">
                <a:latin typeface="Times New Roman" panose="02020603050405020304" pitchFamily="18" charset="0"/>
              </a:rPr>
              <a:t>。</a:t>
            </a:r>
          </a:p>
          <a:p>
            <a:endParaRPr lang="zh-CN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432151"/>
              </p:ext>
            </p:extLst>
          </p:nvPr>
        </p:nvGraphicFramePr>
        <p:xfrm>
          <a:off x="2577102" y="4380614"/>
          <a:ext cx="7143369" cy="1622620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2429905">
                  <a:extLst>
                    <a:ext uri="{9D8B030D-6E8A-4147-A177-3AD203B41FA5}">
                      <a16:colId xmlns:a16="http://schemas.microsoft.com/office/drawing/2014/main" val="1175177451"/>
                    </a:ext>
                  </a:extLst>
                </a:gridCol>
                <a:gridCol w="1209877">
                  <a:extLst>
                    <a:ext uri="{9D8B030D-6E8A-4147-A177-3AD203B41FA5}">
                      <a16:colId xmlns:a16="http://schemas.microsoft.com/office/drawing/2014/main" val="2913985672"/>
                    </a:ext>
                  </a:extLst>
                </a:gridCol>
                <a:gridCol w="1023865">
                  <a:extLst>
                    <a:ext uri="{9D8B030D-6E8A-4147-A177-3AD203B41FA5}">
                      <a16:colId xmlns:a16="http://schemas.microsoft.com/office/drawing/2014/main" val="2876670111"/>
                    </a:ext>
                  </a:extLst>
                </a:gridCol>
                <a:gridCol w="1164141">
                  <a:extLst>
                    <a:ext uri="{9D8B030D-6E8A-4147-A177-3AD203B41FA5}">
                      <a16:colId xmlns:a16="http://schemas.microsoft.com/office/drawing/2014/main" val="3127397978"/>
                    </a:ext>
                  </a:extLst>
                </a:gridCol>
                <a:gridCol w="1315581">
                  <a:extLst>
                    <a:ext uri="{9D8B030D-6E8A-4147-A177-3AD203B41FA5}">
                      <a16:colId xmlns:a16="http://schemas.microsoft.com/office/drawing/2014/main" val="1079673939"/>
                    </a:ext>
                  </a:extLst>
                </a:gridCol>
              </a:tblGrid>
              <a:tr h="528568">
                <a:tc>
                  <a:txBody>
                    <a:bodyPr/>
                    <a:lstStyle/>
                    <a:p>
                      <a:pPr indent="114935"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CN" sz="1600" b="0" kern="1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滴定次数</a:t>
                      </a:r>
                      <a:endParaRPr lang="zh-CN" sz="1600" b="0" kern="100" dirty="0">
                        <a:effectLst/>
                        <a:latin typeface="+mn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0" kern="1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</a:t>
                      </a:r>
                      <a:endParaRPr lang="zh-CN" sz="1600" b="0" kern="100" dirty="0">
                        <a:effectLst/>
                        <a:latin typeface="+mn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0" kern="1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</a:t>
                      </a:r>
                      <a:endParaRPr lang="zh-CN" sz="1600" b="0" kern="100" dirty="0">
                        <a:effectLst/>
                        <a:latin typeface="+mn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0" kern="1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3</a:t>
                      </a:r>
                      <a:endParaRPr lang="zh-CN" sz="1600" b="0" kern="100" dirty="0">
                        <a:effectLst/>
                        <a:latin typeface="+mn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600" b="0" kern="1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平均值</a:t>
                      </a:r>
                      <a:endParaRPr lang="zh-CN" sz="1600" b="0" kern="100" dirty="0">
                        <a:effectLst/>
                        <a:latin typeface="+mn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287618"/>
                  </a:ext>
                </a:extLst>
              </a:tr>
              <a:tr h="547026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600" b="0" kern="100" dirty="0" err="1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NaOH</a:t>
                      </a:r>
                      <a:r>
                        <a:rPr lang="zh-CN" sz="1600" b="0" kern="1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用量</a:t>
                      </a:r>
                      <a:r>
                        <a:rPr lang="en-GB" sz="1600" b="0" kern="1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/mL</a:t>
                      </a:r>
                      <a:endParaRPr lang="zh-CN" sz="1600" b="0" kern="100" dirty="0">
                        <a:effectLst/>
                        <a:latin typeface="+mn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600" b="0" kern="1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zh-CN" sz="1600" b="0" kern="100" dirty="0">
                        <a:effectLst/>
                        <a:latin typeface="+mn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600" b="0" kern="1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zh-CN" sz="1600" b="0" kern="100" dirty="0">
                        <a:effectLst/>
                        <a:latin typeface="+mn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600" b="0" kern="1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zh-CN" sz="1600" b="0" kern="100" dirty="0">
                        <a:effectLst/>
                        <a:latin typeface="+mn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600" b="0" kern="1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zh-CN" sz="1600" b="0" kern="100" dirty="0">
                        <a:effectLst/>
                        <a:latin typeface="+mn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90291225"/>
                  </a:ext>
                </a:extLst>
              </a:tr>
              <a:tr h="547026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600" b="0" kern="100" dirty="0" err="1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HAc</a:t>
                      </a:r>
                      <a:r>
                        <a:rPr lang="zh-CN" sz="1600" b="0" kern="1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浓度</a:t>
                      </a:r>
                      <a:r>
                        <a:rPr lang="en-GB" sz="1600" b="0" kern="1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/mol·L</a:t>
                      </a:r>
                      <a:r>
                        <a:rPr lang="en-GB" sz="1600" b="0" kern="100" baseline="300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-1</a:t>
                      </a:r>
                      <a:endParaRPr lang="zh-CN" sz="1600" b="0" kern="100" dirty="0">
                        <a:effectLst/>
                        <a:latin typeface="+mn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600" b="0" kern="1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zh-CN" sz="1600" b="0" kern="100" dirty="0">
                        <a:effectLst/>
                        <a:latin typeface="+mn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600" b="0" kern="1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zh-CN" sz="1600" b="0" kern="100" dirty="0">
                        <a:effectLst/>
                        <a:latin typeface="+mn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600" b="0" kern="1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zh-CN" sz="1600" b="0" kern="100" dirty="0">
                        <a:effectLst/>
                        <a:latin typeface="+mn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600" b="0" kern="1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zh-CN" sz="1600" b="0" kern="100" dirty="0">
                        <a:effectLst/>
                        <a:latin typeface="+mn-lt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361578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9623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B62D2743-E2B5-412F-A43B-79A597EF83E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89" t="6017" r="5482" b="16529"/>
          <a:stretch/>
        </p:blipFill>
        <p:spPr>
          <a:xfrm>
            <a:off x="802978" y="1662116"/>
            <a:ext cx="5113819" cy="331065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7A95FA95-A3C4-4000-943F-EC3F8940A5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8209" y="1662116"/>
            <a:ext cx="5479312" cy="334238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8" name="标题 1">
            <a:extLst>
              <a:ext uri="{FF2B5EF4-FFF2-40B4-BE49-F238E27FC236}">
                <a16:creationId xmlns:a16="http://schemas.microsoft.com/office/drawing/2014/main" id="{901BA826-F3B7-40E4-828D-81FCCE9BCA30}"/>
              </a:ext>
            </a:extLst>
          </p:cNvPr>
          <p:cNvSpPr txBox="1">
            <a:spLocks/>
          </p:cNvSpPr>
          <p:nvPr/>
        </p:nvSpPr>
        <p:spPr>
          <a:xfrm>
            <a:off x="468275" y="245438"/>
            <a:ext cx="3715327" cy="72837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zh-CN" altLang="en-US" dirty="0">
                <a:solidFill>
                  <a:srgbClr val="0070C0"/>
                </a:solidFill>
              </a:rPr>
              <a:t>滴定管的使用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99F0C529-6950-4208-8A1A-B2973D040C0B}"/>
              </a:ext>
            </a:extLst>
          </p:cNvPr>
          <p:cNvSpPr txBox="1"/>
          <p:nvPr/>
        </p:nvSpPr>
        <p:spPr>
          <a:xfrm>
            <a:off x="7910181" y="5514855"/>
            <a:ext cx="2636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/>
              <a:t>碱式滴定管的使用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1BF64DE1-2A61-4EFC-922E-D906182CBBBB}"/>
              </a:ext>
            </a:extLst>
          </p:cNvPr>
          <p:cNvSpPr txBox="1"/>
          <p:nvPr/>
        </p:nvSpPr>
        <p:spPr>
          <a:xfrm>
            <a:off x="1954840" y="5514855"/>
            <a:ext cx="26368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/>
              <a:t>酸式滴定管的使用</a:t>
            </a:r>
          </a:p>
        </p:txBody>
      </p:sp>
    </p:spTree>
    <p:extLst>
      <p:ext uri="{BB962C8B-B14F-4D97-AF65-F5344CB8AC3E}">
        <p14:creationId xmlns:p14="http://schemas.microsoft.com/office/powerpoint/2010/main" val="3400419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1">
            <a:extLst>
              <a:ext uri="{FF2B5EF4-FFF2-40B4-BE49-F238E27FC236}">
                <a16:creationId xmlns:a16="http://schemas.microsoft.com/office/drawing/2014/main" id="{901BA826-F3B7-40E4-828D-81FCCE9BCA30}"/>
              </a:ext>
            </a:extLst>
          </p:cNvPr>
          <p:cNvSpPr txBox="1">
            <a:spLocks/>
          </p:cNvSpPr>
          <p:nvPr/>
        </p:nvSpPr>
        <p:spPr>
          <a:xfrm>
            <a:off x="595865" y="462581"/>
            <a:ext cx="3715327" cy="72837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zh-CN" altLang="en-US" dirty="0">
                <a:solidFill>
                  <a:srgbClr val="0070C0"/>
                </a:solidFill>
              </a:rPr>
              <a:t>滴定管的使用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78F307FA-ED1E-459F-8B4B-05018B6F3C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4204" y="1467294"/>
            <a:ext cx="5940417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439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 txBox="1">
            <a:spLocks/>
          </p:cNvSpPr>
          <p:nvPr/>
        </p:nvSpPr>
        <p:spPr>
          <a:xfrm>
            <a:off x="838200" y="192900"/>
            <a:ext cx="6566452" cy="61476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zh-CN" sz="3200" kern="100" dirty="0">
                <a:solidFill>
                  <a:srgbClr val="0070C0"/>
                </a:solidFill>
                <a:latin typeface="Times New Roman" panose="02020603050405020304" pitchFamily="18" charset="0"/>
              </a:rPr>
              <a:t>2</a:t>
            </a:r>
            <a:r>
              <a:rPr lang="zh-CN" altLang="zh-CN" sz="3200" kern="100" dirty="0">
                <a:solidFill>
                  <a:srgbClr val="0070C0"/>
                </a:solidFill>
                <a:latin typeface="Times New Roman" panose="02020603050405020304" pitchFamily="18" charset="0"/>
              </a:rPr>
              <a:t>．测定不同浓度</a:t>
            </a:r>
            <a:r>
              <a:rPr lang="en-GB" altLang="zh-CN" sz="3200" kern="1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HAc</a:t>
            </a:r>
            <a:r>
              <a:rPr lang="zh-CN" altLang="zh-CN" sz="3200" kern="100" dirty="0">
                <a:solidFill>
                  <a:srgbClr val="0070C0"/>
                </a:solidFill>
                <a:latin typeface="Times New Roman" panose="02020603050405020304" pitchFamily="18" charset="0"/>
              </a:rPr>
              <a:t>溶液的</a:t>
            </a:r>
            <a:r>
              <a:rPr lang="en-GB" altLang="zh-CN" sz="3200" kern="100" dirty="0">
                <a:solidFill>
                  <a:srgbClr val="0070C0"/>
                </a:solidFill>
                <a:latin typeface="Times New Roman" panose="02020603050405020304" pitchFamily="18" charset="0"/>
              </a:rPr>
              <a:t>pH</a:t>
            </a:r>
            <a:r>
              <a:rPr lang="zh-CN" altLang="zh-CN" sz="3200" kern="100" dirty="0">
                <a:solidFill>
                  <a:srgbClr val="0070C0"/>
                </a:solidFill>
                <a:latin typeface="Times New Roman" panose="02020603050405020304" pitchFamily="18" charset="0"/>
              </a:rPr>
              <a:t>值</a:t>
            </a:r>
            <a:endParaRPr lang="zh-CN" altLang="en-US" sz="3200" dirty="0">
              <a:solidFill>
                <a:srgbClr val="0070C0"/>
              </a:solidFill>
            </a:endParaRPr>
          </a:p>
        </p:txBody>
      </p:sp>
      <p:graphicFrame>
        <p:nvGraphicFramePr>
          <p:cNvPr id="3" name="内容占位符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8070938"/>
              </p:ext>
            </p:extLst>
          </p:nvPr>
        </p:nvGraphicFramePr>
        <p:xfrm>
          <a:off x="992988" y="4439445"/>
          <a:ext cx="10499035" cy="1735463"/>
        </p:xfrm>
        <a:graphic>
          <a:graphicData uri="http://schemas.openxmlformats.org/drawingml/2006/table">
            <a:tbl>
              <a:tblPr firstRow="1" firstCol="1" lastCol="1" bandRow="1" bandCol="1">
                <a:tableStyleId>{5A111915-BE36-4E01-A7E5-04B1672EAD32}</a:tableStyleId>
              </a:tblPr>
              <a:tblGrid>
                <a:gridCol w="887101">
                  <a:extLst>
                    <a:ext uri="{9D8B030D-6E8A-4147-A177-3AD203B41FA5}">
                      <a16:colId xmlns:a16="http://schemas.microsoft.com/office/drawing/2014/main" val="32047266"/>
                    </a:ext>
                  </a:extLst>
                </a:gridCol>
                <a:gridCol w="2047919">
                  <a:extLst>
                    <a:ext uri="{9D8B030D-6E8A-4147-A177-3AD203B41FA5}">
                      <a16:colId xmlns:a16="http://schemas.microsoft.com/office/drawing/2014/main" val="3537670944"/>
                    </a:ext>
                  </a:extLst>
                </a:gridCol>
                <a:gridCol w="1541452">
                  <a:extLst>
                    <a:ext uri="{9D8B030D-6E8A-4147-A177-3AD203B41FA5}">
                      <a16:colId xmlns:a16="http://schemas.microsoft.com/office/drawing/2014/main" val="4218790596"/>
                    </a:ext>
                  </a:extLst>
                </a:gridCol>
                <a:gridCol w="2165283">
                  <a:extLst>
                    <a:ext uri="{9D8B030D-6E8A-4147-A177-3AD203B41FA5}">
                      <a16:colId xmlns:a16="http://schemas.microsoft.com/office/drawing/2014/main" val="1242928298"/>
                    </a:ext>
                  </a:extLst>
                </a:gridCol>
                <a:gridCol w="1120965">
                  <a:extLst>
                    <a:ext uri="{9D8B030D-6E8A-4147-A177-3AD203B41FA5}">
                      <a16:colId xmlns:a16="http://schemas.microsoft.com/office/drawing/2014/main" val="4153450282"/>
                    </a:ext>
                  </a:extLst>
                </a:gridCol>
                <a:gridCol w="2007439">
                  <a:extLst>
                    <a:ext uri="{9D8B030D-6E8A-4147-A177-3AD203B41FA5}">
                      <a16:colId xmlns:a16="http://schemas.microsoft.com/office/drawing/2014/main" val="4134434978"/>
                    </a:ext>
                  </a:extLst>
                </a:gridCol>
                <a:gridCol w="728876">
                  <a:extLst>
                    <a:ext uri="{9D8B030D-6E8A-4147-A177-3AD203B41FA5}">
                      <a16:colId xmlns:a16="http://schemas.microsoft.com/office/drawing/2014/main" val="1467772005"/>
                    </a:ext>
                  </a:extLst>
                </a:gridCol>
              </a:tblGrid>
              <a:tr h="38658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600" b="0" kern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编 号</a:t>
                      </a:r>
                      <a:endParaRPr lang="zh-CN" sz="1600" b="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62125" marR="16212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0" kern="0" dirty="0" err="1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HAc</a:t>
                      </a:r>
                      <a:r>
                        <a:rPr lang="en-GB" sz="1600" b="0" kern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zh-CN" sz="1600" b="0" kern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体积</a:t>
                      </a:r>
                      <a:r>
                        <a:rPr lang="en-GB" sz="1600" b="0" kern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/mL</a:t>
                      </a:r>
                      <a:endParaRPr lang="zh-CN" sz="1600" b="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62125" marR="16212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0" kern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en-GB" sz="1600" b="0" kern="0" baseline="-250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GB" sz="1600" b="0" kern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O/mL</a:t>
                      </a:r>
                      <a:endParaRPr lang="zh-CN" sz="1600" b="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62125" marR="16212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0" kern="0" dirty="0" err="1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HAc</a:t>
                      </a:r>
                      <a:r>
                        <a:rPr lang="zh-CN" sz="1600" b="0" kern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浓度</a:t>
                      </a:r>
                      <a:r>
                        <a:rPr lang="en-GB" sz="1600" b="0" kern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/mol·L</a:t>
                      </a:r>
                      <a:r>
                        <a:rPr lang="en-GB" sz="1600" b="0" kern="0" baseline="300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-1</a:t>
                      </a:r>
                      <a:endParaRPr lang="zh-CN" sz="1600" b="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62125" marR="16212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0" kern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pH</a:t>
                      </a:r>
                      <a:r>
                        <a:rPr lang="zh-CN" sz="1600" b="0" kern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值</a:t>
                      </a:r>
                      <a:endParaRPr lang="zh-CN" sz="1600" b="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62125" marR="16212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0" kern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en-GB" sz="1600" b="0" kern="0" baseline="300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+  </a:t>
                      </a:r>
                      <a:r>
                        <a:rPr lang="zh-CN" sz="1600" b="0" kern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浓度</a:t>
                      </a:r>
                      <a:r>
                        <a:rPr lang="en-GB" sz="1600" b="0" kern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/mol·L</a:t>
                      </a:r>
                      <a:r>
                        <a:rPr lang="en-GB" sz="1600" b="0" kern="0" baseline="300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-1</a:t>
                      </a:r>
                      <a:endParaRPr lang="zh-CN" sz="1600" b="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62125" marR="16212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0" kern="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en-GB" sz="1600" b="0" kern="0" baseline="300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Θ</a:t>
                      </a:r>
                      <a:endParaRPr lang="zh-CN" sz="1600" b="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62125" marR="162125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7596563"/>
                  </a:ext>
                </a:extLst>
              </a:tr>
              <a:tr h="2818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0" kern="0">
                          <a:effectLst/>
                          <a:latin typeface="+mn-ea"/>
                          <a:ea typeface="+mn-ea"/>
                        </a:rPr>
                        <a:t>1</a:t>
                      </a:r>
                      <a:endParaRPr lang="zh-CN" sz="1600" b="0" kern="100">
                        <a:effectLst/>
                        <a:latin typeface="+mn-ea"/>
                        <a:ea typeface="+mn-ea"/>
                      </a:endParaRPr>
                    </a:p>
                  </a:txBody>
                  <a:tcPr marL="162125" marR="162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0" kern="0" dirty="0">
                          <a:effectLst/>
                          <a:latin typeface="+mn-ea"/>
                          <a:ea typeface="+mn-ea"/>
                        </a:rPr>
                        <a:t>48.00</a:t>
                      </a:r>
                      <a:endParaRPr lang="zh-CN" sz="1600" b="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162125" marR="162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0" kern="0" dirty="0">
                          <a:effectLst/>
                          <a:latin typeface="+mn-ea"/>
                          <a:ea typeface="+mn-ea"/>
                        </a:rPr>
                        <a:t>0.00</a:t>
                      </a:r>
                      <a:endParaRPr lang="zh-CN" sz="1600" b="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162125" marR="1621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b="0" kern="0" dirty="0"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zh-CN" sz="1600" b="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162125" marR="1621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b="0" kern="0"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zh-CN" sz="1600" b="0" kern="100">
                        <a:effectLst/>
                        <a:latin typeface="+mn-ea"/>
                        <a:ea typeface="+mn-ea"/>
                      </a:endParaRPr>
                    </a:p>
                  </a:txBody>
                  <a:tcPr marL="162125" marR="1621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b="0" kern="0" dirty="0"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zh-CN" sz="1600" b="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162125" marR="1621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b="0" kern="0" dirty="0"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zh-CN" sz="1600" b="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162125" marR="162125" marT="0" marB="0"/>
                </a:tc>
                <a:extLst>
                  <a:ext uri="{0D108BD9-81ED-4DB2-BD59-A6C34878D82A}">
                    <a16:rowId xmlns:a16="http://schemas.microsoft.com/office/drawing/2014/main" val="2277670858"/>
                  </a:ext>
                </a:extLst>
              </a:tr>
              <a:tr h="2667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0" kern="0">
                          <a:effectLst/>
                          <a:latin typeface="+mn-ea"/>
                          <a:ea typeface="+mn-ea"/>
                        </a:rPr>
                        <a:t>2</a:t>
                      </a:r>
                      <a:endParaRPr lang="zh-CN" sz="1600" b="0" kern="100">
                        <a:effectLst/>
                        <a:latin typeface="+mn-ea"/>
                        <a:ea typeface="+mn-ea"/>
                      </a:endParaRPr>
                    </a:p>
                  </a:txBody>
                  <a:tcPr marL="162125" marR="162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0" kern="0">
                          <a:effectLst/>
                          <a:latin typeface="+mn-ea"/>
                          <a:ea typeface="+mn-ea"/>
                        </a:rPr>
                        <a:t>24.00</a:t>
                      </a:r>
                      <a:endParaRPr lang="zh-CN" sz="1600" b="0" kern="100">
                        <a:effectLst/>
                        <a:latin typeface="+mn-ea"/>
                        <a:ea typeface="+mn-ea"/>
                      </a:endParaRPr>
                    </a:p>
                  </a:txBody>
                  <a:tcPr marL="162125" marR="162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0" kern="0" dirty="0">
                          <a:effectLst/>
                          <a:latin typeface="+mn-ea"/>
                          <a:ea typeface="+mn-ea"/>
                        </a:rPr>
                        <a:t>24.00</a:t>
                      </a:r>
                      <a:endParaRPr lang="zh-CN" sz="1600" b="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162125" marR="1621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b="0" kern="0" dirty="0"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zh-CN" sz="1600" b="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162125" marR="1621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b="0" kern="0"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zh-CN" sz="1600" b="0" kern="100">
                        <a:effectLst/>
                        <a:latin typeface="+mn-ea"/>
                        <a:ea typeface="+mn-ea"/>
                      </a:endParaRPr>
                    </a:p>
                  </a:txBody>
                  <a:tcPr marL="162125" marR="1621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b="0" kern="0"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zh-CN" sz="1600" b="0" kern="100">
                        <a:effectLst/>
                        <a:latin typeface="+mn-ea"/>
                        <a:ea typeface="+mn-ea"/>
                      </a:endParaRPr>
                    </a:p>
                  </a:txBody>
                  <a:tcPr marL="162125" marR="1621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b="0" kern="0"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zh-CN" sz="1600" b="0" kern="100">
                        <a:effectLst/>
                        <a:latin typeface="+mn-ea"/>
                        <a:ea typeface="+mn-ea"/>
                      </a:endParaRPr>
                    </a:p>
                  </a:txBody>
                  <a:tcPr marL="162125" marR="162125" marT="0" marB="0"/>
                </a:tc>
                <a:extLst>
                  <a:ext uri="{0D108BD9-81ED-4DB2-BD59-A6C34878D82A}">
                    <a16:rowId xmlns:a16="http://schemas.microsoft.com/office/drawing/2014/main" val="885353970"/>
                  </a:ext>
                </a:extLst>
              </a:tr>
              <a:tr h="2667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0" kern="0">
                          <a:effectLst/>
                          <a:latin typeface="+mn-ea"/>
                          <a:ea typeface="+mn-ea"/>
                        </a:rPr>
                        <a:t>3</a:t>
                      </a:r>
                      <a:endParaRPr lang="zh-CN" sz="1600" b="0" kern="100">
                        <a:effectLst/>
                        <a:latin typeface="+mn-ea"/>
                        <a:ea typeface="+mn-ea"/>
                      </a:endParaRPr>
                    </a:p>
                  </a:txBody>
                  <a:tcPr marL="162125" marR="162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0" kern="0">
                          <a:effectLst/>
                          <a:latin typeface="+mn-ea"/>
                          <a:ea typeface="+mn-ea"/>
                        </a:rPr>
                        <a:t>12.00</a:t>
                      </a:r>
                      <a:endParaRPr lang="zh-CN" sz="1600" b="0" kern="100">
                        <a:effectLst/>
                        <a:latin typeface="+mn-ea"/>
                        <a:ea typeface="+mn-ea"/>
                      </a:endParaRPr>
                    </a:p>
                  </a:txBody>
                  <a:tcPr marL="162125" marR="162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0" kern="0" dirty="0">
                          <a:effectLst/>
                          <a:latin typeface="+mn-ea"/>
                          <a:ea typeface="+mn-ea"/>
                        </a:rPr>
                        <a:t>36.00</a:t>
                      </a:r>
                      <a:endParaRPr lang="zh-CN" sz="1600" b="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162125" marR="1621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b="0" kern="0" dirty="0"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zh-CN" sz="1600" b="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162125" marR="1621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b="0" kern="0"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zh-CN" sz="1600" b="0" kern="100">
                        <a:effectLst/>
                        <a:latin typeface="+mn-ea"/>
                        <a:ea typeface="+mn-ea"/>
                      </a:endParaRPr>
                    </a:p>
                  </a:txBody>
                  <a:tcPr marL="162125" marR="1621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b="0" kern="0" dirty="0"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zh-CN" sz="1600" b="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162125" marR="1621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b="0" kern="0"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zh-CN" sz="1600" b="0" kern="100">
                        <a:effectLst/>
                        <a:latin typeface="+mn-ea"/>
                        <a:ea typeface="+mn-ea"/>
                      </a:endParaRPr>
                    </a:p>
                  </a:txBody>
                  <a:tcPr marL="162125" marR="162125" marT="0" marB="0"/>
                </a:tc>
                <a:extLst>
                  <a:ext uri="{0D108BD9-81ED-4DB2-BD59-A6C34878D82A}">
                    <a16:rowId xmlns:a16="http://schemas.microsoft.com/office/drawing/2014/main" val="2798072696"/>
                  </a:ext>
                </a:extLst>
              </a:tr>
              <a:tr h="2667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0" kern="0">
                          <a:effectLst/>
                          <a:latin typeface="+mn-ea"/>
                          <a:ea typeface="+mn-ea"/>
                        </a:rPr>
                        <a:t>4</a:t>
                      </a:r>
                      <a:endParaRPr lang="zh-CN" sz="1600" b="0" kern="100">
                        <a:effectLst/>
                        <a:latin typeface="+mn-ea"/>
                        <a:ea typeface="+mn-ea"/>
                      </a:endParaRPr>
                    </a:p>
                  </a:txBody>
                  <a:tcPr marL="162125" marR="162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0" kern="0">
                          <a:effectLst/>
                          <a:latin typeface="+mn-ea"/>
                          <a:ea typeface="+mn-ea"/>
                        </a:rPr>
                        <a:t>6.00</a:t>
                      </a:r>
                      <a:endParaRPr lang="zh-CN" sz="1600" b="0" kern="100">
                        <a:effectLst/>
                        <a:latin typeface="+mn-ea"/>
                        <a:ea typeface="+mn-ea"/>
                      </a:endParaRPr>
                    </a:p>
                  </a:txBody>
                  <a:tcPr marL="162125" marR="162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0" kern="0">
                          <a:effectLst/>
                          <a:latin typeface="+mn-ea"/>
                          <a:ea typeface="+mn-ea"/>
                        </a:rPr>
                        <a:t>42.00</a:t>
                      </a:r>
                      <a:endParaRPr lang="zh-CN" sz="1600" b="0" kern="100">
                        <a:effectLst/>
                        <a:latin typeface="+mn-ea"/>
                        <a:ea typeface="+mn-ea"/>
                      </a:endParaRPr>
                    </a:p>
                  </a:txBody>
                  <a:tcPr marL="162125" marR="1621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b="0" kern="0" dirty="0"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zh-CN" sz="1600" b="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162125" marR="1621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b="0" kern="0" dirty="0"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zh-CN" sz="1600" b="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162125" marR="1621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b="0" kern="0" dirty="0"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zh-CN" sz="1600" b="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162125" marR="1621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b="0" kern="0"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zh-CN" sz="1600" b="0" kern="100">
                        <a:effectLst/>
                        <a:latin typeface="+mn-ea"/>
                        <a:ea typeface="+mn-ea"/>
                      </a:endParaRPr>
                    </a:p>
                  </a:txBody>
                  <a:tcPr marL="162125" marR="162125" marT="0" marB="0"/>
                </a:tc>
                <a:extLst>
                  <a:ext uri="{0D108BD9-81ED-4DB2-BD59-A6C34878D82A}">
                    <a16:rowId xmlns:a16="http://schemas.microsoft.com/office/drawing/2014/main" val="3244461794"/>
                  </a:ext>
                </a:extLst>
              </a:tr>
              <a:tr h="2667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0" kern="0">
                          <a:effectLst/>
                          <a:latin typeface="+mn-ea"/>
                          <a:ea typeface="+mn-ea"/>
                        </a:rPr>
                        <a:t>5</a:t>
                      </a:r>
                      <a:endParaRPr lang="zh-CN" sz="1600" b="0" kern="100">
                        <a:effectLst/>
                        <a:latin typeface="+mn-ea"/>
                        <a:ea typeface="+mn-ea"/>
                      </a:endParaRPr>
                    </a:p>
                  </a:txBody>
                  <a:tcPr marL="162125" marR="162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0" kern="0">
                          <a:effectLst/>
                          <a:latin typeface="+mn-ea"/>
                          <a:ea typeface="+mn-ea"/>
                        </a:rPr>
                        <a:t>3.00</a:t>
                      </a:r>
                      <a:endParaRPr lang="zh-CN" sz="1600" b="0" kern="100">
                        <a:effectLst/>
                        <a:latin typeface="+mn-ea"/>
                        <a:ea typeface="+mn-ea"/>
                      </a:endParaRPr>
                    </a:p>
                  </a:txBody>
                  <a:tcPr marL="162125" marR="16212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0" kern="0">
                          <a:effectLst/>
                          <a:latin typeface="+mn-ea"/>
                          <a:ea typeface="+mn-ea"/>
                        </a:rPr>
                        <a:t>45.00</a:t>
                      </a:r>
                      <a:endParaRPr lang="zh-CN" sz="1600" b="0" kern="100">
                        <a:effectLst/>
                        <a:latin typeface="+mn-ea"/>
                        <a:ea typeface="+mn-ea"/>
                      </a:endParaRPr>
                    </a:p>
                  </a:txBody>
                  <a:tcPr marL="162125" marR="1621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b="0" kern="0"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zh-CN" sz="1600" b="0" kern="100">
                        <a:effectLst/>
                        <a:latin typeface="+mn-ea"/>
                        <a:ea typeface="+mn-ea"/>
                      </a:endParaRPr>
                    </a:p>
                  </a:txBody>
                  <a:tcPr marL="162125" marR="1621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b="0" kern="0" dirty="0"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zh-CN" sz="1600" b="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162125" marR="1621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b="0" kern="0" dirty="0"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zh-CN" sz="1600" b="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162125" marR="1621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600" b="0" kern="0" dirty="0">
                          <a:effectLst/>
                          <a:latin typeface="+mn-ea"/>
                          <a:ea typeface="+mn-ea"/>
                        </a:rPr>
                        <a:t> </a:t>
                      </a:r>
                      <a:endParaRPr lang="zh-CN" sz="1600" b="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162125" marR="162125" marT="0" marB="0"/>
                </a:tc>
                <a:extLst>
                  <a:ext uri="{0D108BD9-81ED-4DB2-BD59-A6C34878D82A}">
                    <a16:rowId xmlns:a16="http://schemas.microsoft.com/office/drawing/2014/main" val="1771334446"/>
                  </a:ext>
                </a:extLst>
              </a:tr>
            </a:tbl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143000" y="5411596"/>
            <a:ext cx="63754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838200" y="916605"/>
            <a:ext cx="10653823" cy="3118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zh-CN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将</a:t>
            </a:r>
            <a:r>
              <a:rPr lang="en-GB" altLang="zh-CN" sz="2000" dirty="0">
                <a:latin typeface="Times New Roman" panose="02020603050405020304" pitchFamily="18" charset="0"/>
              </a:rPr>
              <a:t>5</a:t>
            </a:r>
            <a:r>
              <a:rPr lang="zh-CN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只</a:t>
            </a:r>
            <a:r>
              <a:rPr lang="zh-CN" altLang="zh-CN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洁净、干燥</a:t>
            </a:r>
            <a:r>
              <a:rPr lang="zh-CN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的</a:t>
            </a:r>
            <a:r>
              <a:rPr lang="en-GB" altLang="zh-CN" sz="2000" dirty="0">
                <a:latin typeface="Times New Roman" panose="02020603050405020304" pitchFamily="18" charset="0"/>
              </a:rPr>
              <a:t>50 mL</a:t>
            </a:r>
            <a:r>
              <a:rPr lang="zh-CN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烧杯编成</a:t>
            </a:r>
            <a:r>
              <a:rPr lang="en-GB" altLang="zh-CN" sz="2000" dirty="0">
                <a:latin typeface="Times New Roman" panose="02020603050405020304" pitchFamily="18" charset="0"/>
              </a:rPr>
              <a:t>1-5</a:t>
            </a:r>
            <a:r>
              <a:rPr lang="zh-CN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号。在</a:t>
            </a:r>
            <a:r>
              <a:rPr lang="en-GB" altLang="zh-CN" sz="2000" dirty="0">
                <a:latin typeface="Times New Roman" panose="02020603050405020304" pitchFamily="18" charset="0"/>
              </a:rPr>
              <a:t>l</a:t>
            </a:r>
            <a:r>
              <a:rPr lang="zh-CN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号烧杯中，从滴定管准确放入</a:t>
            </a:r>
            <a:r>
              <a:rPr lang="en-GB" altLang="zh-CN" sz="2000" dirty="0">
                <a:latin typeface="Times New Roman" panose="02020603050405020304" pitchFamily="18" charset="0"/>
              </a:rPr>
              <a:t>48.00 mL </a:t>
            </a:r>
            <a:r>
              <a:rPr lang="en-GB" altLang="zh-CN" sz="2000" dirty="0" err="1">
                <a:latin typeface="Times New Roman" panose="02020603050405020304" pitchFamily="18" charset="0"/>
              </a:rPr>
              <a:t>HAc</a:t>
            </a:r>
            <a:r>
              <a:rPr lang="zh-CN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溶液</a:t>
            </a:r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zh-CN" alt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原液</a:t>
            </a:r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r>
              <a:rPr lang="zh-CN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。在</a:t>
            </a:r>
            <a:r>
              <a:rPr lang="en-GB" altLang="zh-CN" sz="2000" dirty="0">
                <a:latin typeface="Times New Roman" panose="02020603050405020304" pitchFamily="18" charset="0"/>
              </a:rPr>
              <a:t>2</a:t>
            </a:r>
            <a:r>
              <a:rPr lang="zh-CN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号烧杯中，放入</a:t>
            </a:r>
            <a:r>
              <a:rPr lang="en-GB" altLang="zh-CN" sz="2000" dirty="0">
                <a:latin typeface="Times New Roman" panose="02020603050405020304" pitchFamily="18" charset="0"/>
              </a:rPr>
              <a:t>24.00 mL </a:t>
            </a:r>
            <a:r>
              <a:rPr lang="en-GB" altLang="zh-CN" sz="2000" dirty="0" err="1">
                <a:latin typeface="Times New Roman" panose="02020603050405020304" pitchFamily="18" charset="0"/>
              </a:rPr>
              <a:t>HAc</a:t>
            </a:r>
            <a:r>
              <a:rPr lang="zh-CN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溶液，再从另一滴定管放入</a:t>
            </a:r>
            <a:r>
              <a:rPr lang="en-GB" altLang="zh-CN" sz="2000" dirty="0">
                <a:latin typeface="Times New Roman" panose="02020603050405020304" pitchFamily="18" charset="0"/>
              </a:rPr>
              <a:t>24.00 mL</a:t>
            </a:r>
            <a:r>
              <a:rPr lang="zh-CN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蒸馏水</a:t>
            </a:r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en-US" sz="2000" dirty="0"/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zh-CN" alt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用同样的方法按表</a:t>
            </a:r>
            <a:r>
              <a:rPr lang="en-GB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2-11</a:t>
            </a:r>
            <a:r>
              <a:rPr lang="zh-CN" alt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配制不同浓度的</a:t>
            </a:r>
            <a:r>
              <a:rPr lang="en-GB" altLang="zh-CN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HAc</a:t>
            </a:r>
            <a:r>
              <a:rPr lang="zh-CN" alt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溶液。</a:t>
            </a:r>
            <a:endParaRPr lang="zh-CN" altLang="en-GB" sz="2000" dirty="0"/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zh-CN" alt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用酸度计测定溶液的</a:t>
            </a:r>
            <a:r>
              <a:rPr lang="en-GB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</a:t>
            </a:r>
            <a:r>
              <a:rPr lang="zh-CN" alt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值，记入表</a:t>
            </a:r>
            <a:r>
              <a:rPr lang="en-GB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2-11</a:t>
            </a:r>
            <a:r>
              <a:rPr lang="zh-CN" alt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中，根据所测定的</a:t>
            </a:r>
            <a:r>
              <a:rPr lang="en-GB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</a:t>
            </a:r>
            <a:r>
              <a:rPr lang="zh-CN" alt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值计算出</a:t>
            </a:r>
            <a:r>
              <a:rPr lang="en-GB" altLang="zh-CN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GB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(H</a:t>
            </a:r>
            <a:r>
              <a:rPr lang="en-GB" altLang="zh-CN" sz="20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GB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alt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2200"/>
              </a:lnSpc>
            </a:pPr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2200"/>
              </a:lnSpc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zh-CN" alt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再</a:t>
            </a:r>
            <a:r>
              <a:rPr lang="zh-CN" altLang="en-GB" sz="2000" dirty="0">
                <a:latin typeface="宋体" panose="02010600030101010101" pitchFamily="2" charset="-122"/>
                <a:cs typeface="Times New Roman" panose="02020603050405020304" pitchFamily="18" charset="0"/>
              </a:rPr>
              <a:t>根据                    计算出</a:t>
            </a:r>
            <a:r>
              <a:rPr lang="en-GB" altLang="zh-CN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GB" altLang="zh-CN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zh-CN" altLang="en-GB" sz="2000" dirty="0">
                <a:latin typeface="宋体" panose="02010600030101010101" pitchFamily="2" charset="-122"/>
                <a:cs typeface="Times New Roman" panose="02020603050405020304" pitchFamily="18" charset="0"/>
              </a:rPr>
              <a:t>值，最后计算</a:t>
            </a:r>
            <a:r>
              <a:rPr lang="en-GB" altLang="zh-CN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GB" altLang="zh-CN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zh-CN" altLang="en-GB" sz="2000" dirty="0">
                <a:latin typeface="宋体" panose="02010600030101010101" pitchFamily="2" charset="-122"/>
                <a:cs typeface="Times New Roman" panose="02020603050405020304" pitchFamily="18" charset="0"/>
              </a:rPr>
              <a:t>的平均值。</a:t>
            </a:r>
            <a:r>
              <a:rPr lang="zh-CN" altLang="en-GB" sz="2000" dirty="0"/>
              <a:t> </a:t>
            </a:r>
            <a:endParaRPr lang="en-US" altLang="zh-CN" sz="2000" dirty="0">
              <a:latin typeface="宋体" panose="02010600030101010101" pitchFamily="2" charset="-122"/>
              <a:cs typeface="Times New Roman" panose="02020603050405020304" pitchFamily="18" charset="0"/>
            </a:endParaRPr>
          </a:p>
          <a:p>
            <a:endParaRPr lang="en-US" altLang="zh-CN" sz="2000" dirty="0">
              <a:latin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altLang="en-GB" sz="2000" dirty="0">
                <a:latin typeface="宋体" panose="02010600030101010101" pitchFamily="2" charset="-122"/>
                <a:cs typeface="Times New Roman" panose="02020603050405020304" pitchFamily="18" charset="0"/>
              </a:rPr>
              <a:t>   </a:t>
            </a:r>
            <a:endParaRPr lang="zh-CN" altLang="en-GB" sz="2000" dirty="0">
              <a:latin typeface="Arial" panose="020B0604020202020204" pitchFamily="34" charset="0"/>
            </a:endParaRPr>
          </a:p>
        </p:txBody>
      </p:sp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0178353"/>
              </p:ext>
            </p:extLst>
          </p:nvPr>
        </p:nvGraphicFramePr>
        <p:xfrm>
          <a:off x="2162704" y="2847072"/>
          <a:ext cx="2296777" cy="7404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6" r:id="rId3" imgW="1155700" imgH="457200" progId="Equation.DSMT4">
                  <p:embed/>
                </p:oleObj>
              </mc:Choice>
              <mc:Fallback>
                <p:oleObj r:id="rId3" imgW="1155700" imgH="457200" progId="Equation.DSMT4">
                  <p:embed/>
                  <p:pic>
                    <p:nvPicPr>
                      <p:cNvPr id="13" name="对象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2704" y="2847072"/>
                        <a:ext cx="2296777" cy="74049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矩形 6"/>
          <p:cNvSpPr/>
          <p:nvPr/>
        </p:nvSpPr>
        <p:spPr>
          <a:xfrm>
            <a:off x="1143000" y="3736129"/>
            <a:ext cx="45448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dirty="0">
                <a:solidFill>
                  <a:srgbClr val="C0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注意：</a:t>
            </a:r>
            <a:r>
              <a:rPr lang="zh-CN" altLang="zh-CN" sz="2000" dirty="0">
                <a:solidFill>
                  <a:srgbClr val="C0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要采取浓度由稀到浓的顺序</a:t>
            </a:r>
            <a:r>
              <a:rPr lang="zh-CN" altLang="en-US" sz="2000" dirty="0">
                <a:solidFill>
                  <a:srgbClr val="C0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测量</a:t>
            </a:r>
          </a:p>
        </p:txBody>
      </p:sp>
    </p:spTree>
    <p:extLst>
      <p:ext uri="{BB962C8B-B14F-4D97-AF65-F5344CB8AC3E}">
        <p14:creationId xmlns:p14="http://schemas.microsoft.com/office/powerpoint/2010/main" val="26634657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1" t="21003" r="2263" b="2334"/>
          <a:stretch/>
        </p:blipFill>
        <p:spPr>
          <a:xfrm>
            <a:off x="53006" y="702123"/>
            <a:ext cx="5804453" cy="5212379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198783" y="178904"/>
            <a:ext cx="35880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/>
              <a:t>酸度计的使用 </a:t>
            </a:r>
          </a:p>
        </p:txBody>
      </p:sp>
      <p:sp>
        <p:nvSpPr>
          <p:cNvPr id="4" name="矩形 3"/>
          <p:cNvSpPr/>
          <p:nvPr/>
        </p:nvSpPr>
        <p:spPr>
          <a:xfrm>
            <a:off x="6168889" y="702123"/>
            <a:ext cx="5844209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  <a:spcAft>
                <a:spcPts val="0"/>
              </a:spcAft>
            </a:pPr>
            <a:r>
              <a:rPr lang="en-US" altLang="zh-CN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1. </a:t>
            </a:r>
            <a:r>
              <a:rPr lang="zh-CN" altLang="en-US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链接电源，预热</a:t>
            </a:r>
            <a:r>
              <a:rPr lang="en-US" altLang="zh-CN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20</a:t>
            </a:r>
            <a:r>
              <a:rPr lang="zh-CN" altLang="en-US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分钟；</a:t>
            </a:r>
            <a:endParaRPr lang="en-US" altLang="zh-CN" kern="100" dirty="0"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2800"/>
              </a:lnSpc>
              <a:spcAft>
                <a:spcPts val="0"/>
              </a:spcAft>
            </a:pPr>
            <a:r>
              <a:rPr lang="en-US" altLang="zh-CN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2. </a:t>
            </a:r>
            <a:r>
              <a:rPr lang="zh-CN" altLang="zh-CN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按</a:t>
            </a:r>
            <a:r>
              <a:rPr lang="en-US" altLang="zh-CN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Mode</a:t>
            </a:r>
            <a:r>
              <a:rPr lang="zh-CN" altLang="zh-CN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键，直至显示出所需要的</a:t>
            </a:r>
            <a:r>
              <a:rPr lang="en-US" altLang="zh-CN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pH</a:t>
            </a:r>
            <a:r>
              <a:rPr lang="zh-CN" altLang="zh-CN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测量方式。</a:t>
            </a:r>
          </a:p>
          <a:p>
            <a:pPr algn="just">
              <a:lnSpc>
                <a:spcPts val="2800"/>
              </a:lnSpc>
              <a:spcAft>
                <a:spcPts val="0"/>
              </a:spcAft>
            </a:pPr>
            <a:r>
              <a:rPr lang="en-US" altLang="zh-CN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3. </a:t>
            </a:r>
            <a:r>
              <a:rPr lang="zh-CN" altLang="zh-CN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按</a:t>
            </a:r>
            <a:r>
              <a:rPr lang="en-US" altLang="zh-CN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Setup</a:t>
            </a:r>
            <a:r>
              <a:rPr lang="zh-CN" altLang="zh-CN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键，</a:t>
            </a:r>
            <a:r>
              <a:rPr lang="zh-CN" altLang="en-US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至</a:t>
            </a:r>
            <a:r>
              <a:rPr lang="zh-CN" altLang="zh-CN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出现</a:t>
            </a:r>
            <a:r>
              <a:rPr lang="en-US" altLang="zh-CN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Clear</a:t>
            </a:r>
            <a:r>
              <a:rPr lang="zh-CN" altLang="zh-CN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图标，在按</a:t>
            </a:r>
            <a:r>
              <a:rPr lang="en-US" altLang="zh-CN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Enter</a:t>
            </a:r>
            <a:r>
              <a:rPr lang="zh-CN" altLang="zh-CN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键清除之前已存储的缓冲溶液数据。</a:t>
            </a:r>
            <a:endParaRPr lang="en-US" altLang="zh-CN" kern="100" dirty="0"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ts val="2800"/>
              </a:lnSpc>
              <a:spcAft>
                <a:spcPts val="0"/>
              </a:spcAft>
            </a:pPr>
            <a:r>
              <a:rPr lang="en-US" altLang="zh-CN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4. </a:t>
            </a:r>
            <a:r>
              <a:rPr lang="zh-CN" altLang="en-US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按</a:t>
            </a:r>
            <a:r>
              <a:rPr lang="en-US" altLang="zh-CN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Setup</a:t>
            </a:r>
            <a:r>
              <a:rPr lang="zh-CN" altLang="en-US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键至显示</a:t>
            </a:r>
            <a:r>
              <a:rPr lang="en-US" altLang="zh-CN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en-US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lang="en-US" altLang="zh-CN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zh-CN" altLang="en-US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lang="en-US" altLang="zh-CN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7</a:t>
            </a:r>
            <a:r>
              <a:rPr lang="zh-CN" altLang="en-US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lang="en-US" altLang="zh-CN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10</a:t>
            </a:r>
            <a:r>
              <a:rPr lang="zh-CN" altLang="en-US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lang="en-US" altLang="zh-CN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12</a:t>
            </a:r>
            <a:r>
              <a:rPr lang="zh-CN" altLang="en-US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，按</a:t>
            </a:r>
            <a:r>
              <a:rPr lang="en-US" altLang="zh-CN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Enter</a:t>
            </a:r>
            <a:r>
              <a:rPr lang="zh-CN" altLang="en-US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键确认。</a:t>
            </a:r>
            <a:endParaRPr lang="zh-CN" altLang="zh-CN" kern="100" dirty="0"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ts val="2800"/>
              </a:lnSpc>
              <a:spcAft>
                <a:spcPts val="0"/>
              </a:spcAft>
            </a:pPr>
            <a:r>
              <a:rPr lang="en-US" altLang="zh-CN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5. </a:t>
            </a:r>
            <a:r>
              <a:rPr lang="zh-CN" altLang="en-US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取下电极保护罩，去离子水清洗，滤纸吸干后置于缓冲溶液中，待数稳定显示“</a:t>
            </a:r>
            <a:r>
              <a:rPr lang="en-US" altLang="zh-CN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S</a:t>
            </a:r>
            <a:r>
              <a:rPr lang="zh-CN" altLang="en-US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”时</a:t>
            </a:r>
            <a:r>
              <a:rPr lang="zh-CN" altLang="zh-CN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按</a:t>
            </a:r>
            <a:r>
              <a:rPr lang="en-US" altLang="zh-CN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Standardize</a:t>
            </a:r>
            <a:r>
              <a:rPr lang="zh-CN" altLang="zh-CN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键，</a:t>
            </a:r>
            <a:r>
              <a:rPr lang="en-US" altLang="zh-CN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pH</a:t>
            </a:r>
            <a:r>
              <a:rPr lang="zh-CN" altLang="zh-CN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计识别出缓冲液并闪烁显示缓冲液</a:t>
            </a:r>
            <a:r>
              <a:rPr lang="en-US" altLang="zh-CN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pH</a:t>
            </a:r>
            <a:r>
              <a:rPr lang="zh-CN" altLang="zh-CN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值。同时显示电极斜率值。达到稳定状态后，按</a:t>
            </a:r>
            <a:r>
              <a:rPr lang="en-US" altLang="zh-CN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Enter</a:t>
            </a:r>
            <a:r>
              <a:rPr lang="zh-CN" altLang="zh-CN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键，存储测量值。</a:t>
            </a:r>
          </a:p>
          <a:p>
            <a:pPr algn="just">
              <a:lnSpc>
                <a:spcPts val="2800"/>
              </a:lnSpc>
              <a:spcAft>
                <a:spcPts val="0"/>
              </a:spcAft>
            </a:pPr>
            <a:r>
              <a:rPr lang="en-US" altLang="zh-CN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5. </a:t>
            </a:r>
            <a:r>
              <a:rPr lang="zh-CN" altLang="zh-CN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完成</a:t>
            </a:r>
            <a:r>
              <a:rPr lang="en-US" altLang="zh-CN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pH</a:t>
            </a:r>
            <a:r>
              <a:rPr lang="zh-CN" altLang="zh-CN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计校正</a:t>
            </a:r>
            <a:r>
              <a:rPr lang="zh-CN" altLang="en-US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开始测试</a:t>
            </a:r>
            <a:r>
              <a:rPr lang="zh-CN" altLang="zh-CN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。</a:t>
            </a:r>
          </a:p>
          <a:p>
            <a:pPr algn="just">
              <a:lnSpc>
                <a:spcPts val="2800"/>
              </a:lnSpc>
              <a:spcAft>
                <a:spcPts val="0"/>
              </a:spcAft>
            </a:pPr>
            <a:r>
              <a:rPr lang="zh-CN" altLang="en-US" kern="100" dirty="0">
                <a:solidFill>
                  <a:srgbClr val="FF0000"/>
                </a:solidFill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注意：</a:t>
            </a:r>
            <a:endParaRPr lang="en-US" altLang="zh-CN" kern="100" dirty="0">
              <a:solidFill>
                <a:srgbClr val="FF0000"/>
              </a:solidFill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ts val="2800"/>
              </a:lnSpc>
              <a:spcAft>
                <a:spcPts val="0"/>
              </a:spcAft>
            </a:pPr>
            <a:r>
              <a:rPr lang="zh-CN" altLang="zh-CN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在各次测量之间都要用蒸馏水清洗电极，并用滤纸吸干。</a:t>
            </a:r>
          </a:p>
          <a:p>
            <a:pPr algn="just">
              <a:lnSpc>
                <a:spcPts val="2800"/>
              </a:lnSpc>
              <a:spcAft>
                <a:spcPts val="0"/>
              </a:spcAft>
            </a:pPr>
            <a:r>
              <a:rPr lang="zh-CN" altLang="zh-CN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电极斜率应在</a:t>
            </a:r>
            <a:r>
              <a:rPr lang="en-US" altLang="zh-CN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90%</a:t>
            </a:r>
            <a:r>
              <a:rPr lang="zh-CN" altLang="zh-CN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和</a:t>
            </a:r>
            <a:r>
              <a:rPr lang="en-US" altLang="zh-CN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105%</a:t>
            </a:r>
            <a:r>
              <a:rPr lang="zh-CN" altLang="zh-CN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之间，出现</a:t>
            </a:r>
            <a:r>
              <a:rPr lang="en-US" altLang="zh-CN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Slope Error</a:t>
            </a:r>
            <a:r>
              <a:rPr lang="zh-CN" altLang="zh-CN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表示电极有故障。</a:t>
            </a:r>
            <a:endParaRPr lang="en-US" altLang="zh-CN" kern="100" dirty="0"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ts val="2800"/>
              </a:lnSpc>
              <a:spcAft>
                <a:spcPts val="0"/>
              </a:spcAft>
            </a:pPr>
            <a:r>
              <a:rPr lang="zh-CN" altLang="en-US" kern="100" dirty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缓冲溶液：</a:t>
            </a:r>
            <a:r>
              <a:rPr lang="en-US" altLang="zh-CN" kern="100" dirty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pH=6.86</a:t>
            </a:r>
            <a:r>
              <a:rPr lang="zh-CN" altLang="en-US" kern="100" dirty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lang="en-US" altLang="zh-CN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pH=</a:t>
            </a:r>
            <a:r>
              <a:rPr lang="en-US" altLang="zh-CN" kern="100" dirty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4.00</a:t>
            </a:r>
            <a:r>
              <a:rPr lang="zh-CN" altLang="en-US" kern="100" dirty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lang="en-US" altLang="zh-CN" kern="100" dirty="0"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pH=</a:t>
            </a:r>
            <a:r>
              <a:rPr lang="en-US" altLang="zh-CN" kern="100" dirty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9.18</a:t>
            </a:r>
            <a:endParaRPr lang="zh-CN" altLang="zh-CN" kern="100" dirty="0">
              <a:effectLst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cxnSp>
        <p:nvCxnSpPr>
          <p:cNvPr id="6" name="直接连接符 5"/>
          <p:cNvCxnSpPr/>
          <p:nvPr/>
        </p:nvCxnSpPr>
        <p:spPr>
          <a:xfrm flipH="1">
            <a:off x="6003235" y="864704"/>
            <a:ext cx="19878" cy="52180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277170"/>
      </p:ext>
    </p:extLst>
  </p:cSld>
  <p:clrMapOvr>
    <a:masterClrMapping/>
  </p:clrMapOvr>
</p:sld>
</file>

<file path=ppt/theme/theme1.xml><?xml version="1.0" encoding="utf-8"?>
<a:theme xmlns:a="http://schemas.openxmlformats.org/drawingml/2006/main" name="第一PPT，www.1ppt.com">
  <a:themeElements>
    <a:clrScheme name="Office">
      <a:dk1>
        <a:sysClr val="windowText" lastClr="000000"/>
      </a:dk1>
      <a:lt1>
        <a:sysClr val="window" lastClr="CCE8C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2dihtvp5">
      <a:majorFont>
        <a:latin typeface="微软雅黑" panose="020F0302020204030204"/>
        <a:ea typeface="微软雅黑"/>
        <a:cs typeface=""/>
      </a:majorFont>
      <a:minorFont>
        <a:latin typeface="微软雅黑" panose="020F0502020204030204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CCE8C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1277</TotalTime>
  <Words>850</Words>
  <Application>Microsoft Office PowerPoint</Application>
  <PresentationFormat>宽屏</PresentationFormat>
  <Paragraphs>115</Paragraphs>
  <Slides>10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1" baseType="lpstr">
      <vt:lpstr>等线</vt:lpstr>
      <vt:lpstr>华文彩云</vt:lpstr>
      <vt:lpstr>华文行楷</vt:lpstr>
      <vt:lpstr>宋体</vt:lpstr>
      <vt:lpstr>微软雅黑</vt:lpstr>
      <vt:lpstr>Arial</vt:lpstr>
      <vt:lpstr>Calibri</vt:lpstr>
      <vt:lpstr>Cambria Math</vt:lpstr>
      <vt:lpstr>Times New Roman</vt:lpstr>
      <vt:lpstr>第一PPT，www.1ppt.com</vt:lpstr>
      <vt:lpstr>Equation.DSMT4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>第一PPT，www.1ppt.com</Manager>
  <Company>第一PPT，www.1ppt.com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蓝色简洁商务</dc:title>
  <dc:creator>第一PPT</dc:creator>
  <cp:keywords>www.1ppt.com</cp:keywords>
  <dc:description>www.1ppt.com</dc:description>
  <cp:lastModifiedBy>Administrator</cp:lastModifiedBy>
  <cp:revision>170</cp:revision>
  <dcterms:created xsi:type="dcterms:W3CDTF">2020-05-13T03:24:09Z</dcterms:created>
  <dcterms:modified xsi:type="dcterms:W3CDTF">2021-10-15T23:12:55Z</dcterms:modified>
</cp:coreProperties>
</file>