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256" r:id="rId3"/>
    <p:sldId id="257" r:id="rId4"/>
    <p:sldId id="258" r:id="rId5"/>
    <p:sldId id="259" r:id="rId6"/>
    <p:sldId id="264" r:id="rId7"/>
    <p:sldId id="265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18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中度样式 3 - 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浅色样式 3 - 强调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62" d="100"/>
          <a:sy n="62" d="100"/>
        </p:scale>
        <p:origin x="-84" y="-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pPr/>
              <a:t>2021/11/13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6795366"/>
            <a:ext cx="12192000" cy="136525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12192000" cy="33250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044833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pPr/>
              <a:t>2021/11/13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93255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pPr/>
              <a:t>2021/11/13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07822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163975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pPr/>
              <a:t>2021/11/13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7" name="Group 4"/>
          <p:cNvGrpSpPr>
            <a:grpSpLocks/>
          </p:cNvGrpSpPr>
          <p:nvPr userDrawn="1"/>
        </p:nvGrpSpPr>
        <p:grpSpPr bwMode="auto">
          <a:xfrm>
            <a:off x="9632743" y="112713"/>
            <a:ext cx="2439987" cy="369888"/>
            <a:chOff x="2113" y="3968"/>
            <a:chExt cx="1537" cy="233"/>
          </a:xfrm>
        </p:grpSpPr>
        <p:pic>
          <p:nvPicPr>
            <p:cNvPr id="8" name="Picture 5" descr="校名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26" y="3968"/>
              <a:ext cx="1224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6" descr="aabb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13" y="3974"/>
              <a:ext cx="268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矩形 9"/>
          <p:cNvSpPr/>
          <p:nvPr userDrawn="1"/>
        </p:nvSpPr>
        <p:spPr>
          <a:xfrm>
            <a:off x="0" y="6788727"/>
            <a:ext cx="12192000" cy="57148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平行四边形 10"/>
          <p:cNvSpPr/>
          <p:nvPr userDrawn="1"/>
        </p:nvSpPr>
        <p:spPr>
          <a:xfrm>
            <a:off x="0" y="11185"/>
            <a:ext cx="415637" cy="563418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754224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pPr/>
              <a:t>2021/11/13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323313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pPr/>
              <a:t>2021/11/13 Saturday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542222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pPr/>
              <a:t>2021/11/13 Saturday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670870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pPr/>
              <a:t>2021/11/13 Saturday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32855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pPr/>
              <a:t>2021/11/13 Saturday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63258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pPr/>
              <a:t>2021/11/13 Saturday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25662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pPr/>
              <a:t>2021/11/13 Saturday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48822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E3589-BC73-4159-9231-C1F40D7FCEB3}" type="datetimeFigureOut">
              <a:rPr lang="zh-CN" altLang="en-US" smtClean="0"/>
              <a:pPr/>
              <a:t>2021/11/13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74340-21BD-4C75-AD3E-B8103D8170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7623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3071" y="1529006"/>
            <a:ext cx="1074585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进入教室的同学请尽快整理好个人用品准备实验！</a:t>
            </a:r>
            <a:endParaRPr lang="en-US" altLang="zh-CN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到实验室左侧边台取（每人）：</a:t>
            </a: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个小烧杯、</a:t>
            </a: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根玻璃棒、</a:t>
            </a: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个蒸发皿、</a:t>
            </a: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个量杯、</a:t>
            </a: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支比色管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支试管、</a:t>
            </a:r>
            <a:r>
              <a:rPr lang="en-US" altLang="zh-CN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个表面皿。</a:t>
            </a:r>
            <a:endParaRPr lang="en-US" altLang="zh-CN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58672" y="586793"/>
            <a:ext cx="32302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>
                <a:solidFill>
                  <a:srgbClr val="FF0000"/>
                </a:solidFill>
                <a:latin typeface="华文彩云" panose="02010800040101010101" pitchFamily="2" charset="-122"/>
                <a:ea typeface="华文彩云" panose="02010800040101010101" pitchFamily="2" charset="-122"/>
              </a:rPr>
              <a:t>请 注 意 ！</a:t>
            </a:r>
          </a:p>
        </p:txBody>
      </p:sp>
    </p:spTree>
    <p:extLst>
      <p:ext uri="{BB962C8B-B14F-4D97-AF65-F5344CB8AC3E}">
        <p14:creationId xmlns="" xmlns:p14="http://schemas.microsoft.com/office/powerpoint/2010/main" val="422228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96291" y="2650836"/>
            <a:ext cx="9282545" cy="1126982"/>
          </a:xfrm>
        </p:spPr>
        <p:txBody>
          <a:bodyPr>
            <a:normAutofit/>
          </a:bodyPr>
          <a:lstStyle/>
          <a:p>
            <a:r>
              <a:rPr lang="zh-CN" altLang="zh-CN" sz="7200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硫酸亚铁铵的制备</a:t>
            </a:r>
            <a:endParaRPr lang="zh-CN" altLang="en-US" sz="7200" dirty="0">
              <a:solidFill>
                <a:schemeClr val="accent5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691269" y="4335682"/>
            <a:ext cx="2809461" cy="424730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化学实验中心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4876006" y="5595655"/>
            <a:ext cx="2439987" cy="369888"/>
            <a:chOff x="2113" y="3968"/>
            <a:chExt cx="1537" cy="233"/>
          </a:xfrm>
        </p:grpSpPr>
        <p:pic>
          <p:nvPicPr>
            <p:cNvPr id="5" name="Picture 5" descr="校名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26" y="3968"/>
              <a:ext cx="1224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6" descr="aabb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13" y="3974"/>
              <a:ext cx="268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="" xmlns:p14="http://schemas.microsoft.com/office/powerpoint/2010/main" val="170395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"/>
          <p:cNvSpPr txBox="1">
            <a:spLocks/>
          </p:cNvSpPr>
          <p:nvPr/>
        </p:nvSpPr>
        <p:spPr>
          <a:xfrm>
            <a:off x="501903" y="159555"/>
            <a:ext cx="3546377" cy="75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zh-CN" sz="32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一、实验目的</a:t>
            </a:r>
            <a:endParaRPr lang="zh-CN" altLang="en-US" sz="32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内容占位符 2"/>
          <p:cNvSpPr txBox="1">
            <a:spLocks/>
          </p:cNvSpPr>
          <p:nvPr/>
        </p:nvSpPr>
        <p:spPr>
          <a:xfrm>
            <a:off x="702554" y="883423"/>
            <a:ext cx="8875555" cy="845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zh-CN" altLang="zh-CN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了解摩尔盐硫酸亚铁铵的制备方法及主要性质。</a:t>
            </a:r>
          </a:p>
          <a:p>
            <a:pPr marL="0" indent="0">
              <a:buNone/>
            </a:pPr>
            <a:r>
              <a:rPr lang="en-GB" altLang="zh-CN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zh-CN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．熟练掌握加热、蒸发、结晶和减压过滤等基本操作。</a:t>
            </a:r>
          </a:p>
        </p:txBody>
      </p:sp>
      <p:sp>
        <p:nvSpPr>
          <p:cNvPr id="16" name="矩形 15"/>
          <p:cNvSpPr/>
          <p:nvPr/>
        </p:nvSpPr>
        <p:spPr>
          <a:xfrm>
            <a:off x="456467" y="1777611"/>
            <a:ext cx="26564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sz="32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二、实验原理</a:t>
            </a: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175650" y="1931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7" name="Rectangle 8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410451" y="2481898"/>
            <a:ext cx="11371098" cy="1317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ts val="33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硫酸亚铁是浅绿色晶体</a:t>
            </a:r>
            <a:r>
              <a:rPr lang="zh-CN" altLang="en-US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其应用广泛</a:t>
            </a:r>
            <a:r>
              <a:rPr lang="zh-CN" altLang="en-US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但</a:t>
            </a:r>
            <a:r>
              <a:rPr lang="zh-CN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不稳定。</a:t>
            </a:r>
            <a:endParaRPr lang="en-US" altLang="zh-CN" sz="2000" kern="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algn="just">
              <a:lnSpc>
                <a:spcPts val="33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摩尔盐</a:t>
            </a:r>
            <a:r>
              <a:rPr lang="zh-CN" altLang="en-US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即</a:t>
            </a:r>
            <a:r>
              <a:rPr lang="zh-CN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硫酸亚铁铵复盐</a:t>
            </a:r>
            <a:r>
              <a:rPr lang="en-GB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FeSO</a:t>
            </a:r>
            <a:r>
              <a:rPr lang="en-GB" altLang="zh-CN" sz="2000" kern="1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en-GB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·(NH</a:t>
            </a:r>
            <a:r>
              <a:rPr lang="en-GB" altLang="zh-CN" sz="2000" kern="1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en-GB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en-GB" altLang="zh-CN" sz="2000" kern="1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SO</a:t>
            </a:r>
            <a:r>
              <a:rPr lang="en-GB" altLang="zh-CN" sz="2000" kern="1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en-GB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·6H</a:t>
            </a:r>
            <a:r>
              <a:rPr lang="en-GB" altLang="zh-CN" sz="2000" kern="1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</a:t>
            </a:r>
            <a:r>
              <a:rPr lang="zh-CN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，比硫酸亚铁盐稳定得多。由于价格低廉，制造工艺简单，容易获得较为纯净的晶体，因此应用比硫酸亚铁更广泛。</a:t>
            </a:r>
          </a:p>
        </p:txBody>
      </p:sp>
      <p:sp>
        <p:nvSpPr>
          <p:cNvPr id="3" name="矩形 2"/>
          <p:cNvSpPr/>
          <p:nvPr/>
        </p:nvSpPr>
        <p:spPr>
          <a:xfrm>
            <a:off x="410451" y="3817176"/>
            <a:ext cx="11371098" cy="964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ts val="34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过量的</a:t>
            </a:r>
            <a:r>
              <a:rPr lang="en-GB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Fe</a:t>
            </a:r>
            <a:r>
              <a:rPr lang="zh-CN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与稀</a:t>
            </a:r>
            <a:r>
              <a:rPr lang="en-GB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</a:t>
            </a:r>
            <a:r>
              <a:rPr lang="en-GB" altLang="zh-CN" sz="2000" kern="1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SO</a:t>
            </a:r>
            <a:r>
              <a:rPr lang="en-GB" altLang="zh-CN" sz="2000" kern="1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作用可制得</a:t>
            </a:r>
            <a:r>
              <a:rPr lang="en-GB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FeSO</a:t>
            </a:r>
            <a:r>
              <a:rPr lang="en-GB" altLang="zh-CN" sz="2000" kern="1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等摩尔</a:t>
            </a:r>
            <a:r>
              <a:rPr lang="en-GB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FeSO</a:t>
            </a:r>
            <a:r>
              <a:rPr lang="en-GB" altLang="zh-CN" sz="2000" kern="1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与</a:t>
            </a:r>
            <a:r>
              <a:rPr lang="en-GB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en-GB" altLang="zh-CN" sz="20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NH</a:t>
            </a:r>
            <a:r>
              <a:rPr lang="en-GB" altLang="zh-CN" sz="2000" kern="100" baseline="-2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en-GB" altLang="zh-CN" sz="20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en-GB" altLang="zh-CN" sz="2000" kern="100" baseline="-2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altLang="zh-CN" sz="20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SO</a:t>
            </a:r>
            <a:r>
              <a:rPr lang="en-GB" altLang="zh-CN" sz="2000" kern="100" baseline="-2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en-US" altLang="zh-CN" sz="20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(132g/mol)</a:t>
            </a:r>
            <a:r>
              <a:rPr lang="zh-CN" altLang="zh-CN" sz="20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在水溶液</a:t>
            </a:r>
            <a:r>
              <a:rPr lang="zh-CN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中相互作用，可以得到浅蓝绿色单斜晶体</a:t>
            </a:r>
            <a:r>
              <a:rPr lang="en-GB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FeSO</a:t>
            </a:r>
            <a:r>
              <a:rPr lang="en-GB" altLang="zh-CN" sz="2000" kern="1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en-GB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·(</a:t>
            </a:r>
            <a:r>
              <a:rPr lang="en-GB" altLang="zh-CN" sz="20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NH</a:t>
            </a:r>
            <a:r>
              <a:rPr lang="en-GB" altLang="zh-CN" sz="2000" kern="100" baseline="-2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en-GB" altLang="zh-CN" sz="20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en-GB" altLang="zh-CN" sz="2000" kern="100" baseline="-2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altLang="zh-CN" sz="20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SO</a:t>
            </a:r>
            <a:r>
              <a:rPr lang="en-GB" altLang="zh-CN" sz="2000" kern="100" baseline="-2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en-GB" altLang="zh-CN" sz="20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·6H</a:t>
            </a:r>
            <a:r>
              <a:rPr lang="en-GB" altLang="zh-CN" sz="2000" kern="100" baseline="-2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altLang="zh-CN" sz="20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 (392.14g/mol)</a:t>
            </a:r>
            <a:r>
              <a:rPr lang="zh-CN" altLang="zh-CN" sz="2000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zh-CN" sz="2000" kern="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矩形 3"/>
              <p:cNvSpPr/>
              <p:nvPr/>
            </p:nvSpPr>
            <p:spPr>
              <a:xfrm>
                <a:off x="3687824" y="5008847"/>
                <a:ext cx="3895733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2200" smtClean="0">
                          <a:latin typeface="Cambria Math" panose="02040503050406030204" pitchFamily="18" charset="0"/>
                        </a:rPr>
                        <m:t>F</m:t>
                      </m:r>
                      <m:r>
                        <m:rPr>
                          <m:sty m:val="p"/>
                        </m:rPr>
                        <a:rPr lang="zh-CN" altLang="en-US" sz="2200" i="0">
                          <a:latin typeface="Cambria Math" panose="02040503050406030204" pitchFamily="18" charset="0"/>
                        </a:rPr>
                        <m:t>e</m:t>
                      </m:r>
                      <m:r>
                        <a:rPr lang="zh-CN" altLang="en-US" sz="22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zh-CN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zh-CN" altLang="en-US" sz="2200" i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zh-CN" altLang="en-US" sz="22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zh-CN" altLang="en-US" sz="2200" i="0">
                          <a:latin typeface="Cambria Math" panose="02040503050406030204" pitchFamily="18" charset="0"/>
                        </a:rPr>
                        <m:t>S</m:t>
                      </m:r>
                      <m:sSub>
                        <m:sSubPr>
                          <m:ctrlPr>
                            <a:rPr lang="zh-CN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zh-CN" altLang="en-US" sz="2200" i="0">
                              <a:latin typeface="Cambria Math" panose="02040503050406030204" pitchFamily="18" charset="0"/>
                            </a:rPr>
                            <m:t>O</m:t>
                          </m:r>
                        </m:e>
                        <m:sub>
                          <m:r>
                            <a:rPr lang="zh-CN" altLang="en-US" sz="2200" i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altLang="zh-CN" sz="2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2200" i="1">
                          <a:latin typeface="Cambria Math" panose="02040503050406030204" pitchFamily="18" charset="0"/>
                        </a:rPr>
                        <m:t>Fe</m:t>
                      </m:r>
                      <m:r>
                        <m:rPr>
                          <m:sty m:val="p"/>
                        </m:rPr>
                        <a:rPr lang="zh-CN" altLang="en-US" sz="2200">
                          <a:latin typeface="Cambria Math" panose="02040503050406030204" pitchFamily="18" charset="0"/>
                        </a:rPr>
                        <m:t>S</m:t>
                      </m:r>
                      <m:sSub>
                        <m:sSubPr>
                          <m:ctrlPr>
                            <a:rPr lang="zh-CN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zh-CN" altLang="en-US" sz="2200">
                              <a:latin typeface="Cambria Math" panose="02040503050406030204" pitchFamily="18" charset="0"/>
                            </a:rPr>
                            <m:t>O</m:t>
                          </m:r>
                        </m:e>
                        <m:sub>
                          <m:r>
                            <a:rPr lang="zh-CN" altLang="en-US" sz="220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zh-CN" altLang="en-US" sz="22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zh-CN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zh-CN" altLang="en-US" sz="2200" i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zh-CN" altLang="en-US" sz="22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zh-CN" altLang="en-US" sz="2200" i="0">
                          <a:latin typeface="Cambria Math" panose="02040503050406030204" pitchFamily="18" charset="0"/>
                        </a:rPr>
                        <m:t>↑</m:t>
                      </m:r>
                    </m:oMath>
                  </m:oMathPara>
                </a14:m>
                <a:endParaRPr lang="zh-CN" altLang="en-US" sz="2200" dirty="0"/>
              </a:p>
            </p:txBody>
          </p:sp>
        </mc:Choice>
        <mc:Fallback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7824" y="5008847"/>
                <a:ext cx="3895733" cy="430887"/>
              </a:xfrm>
              <a:prstGeom prst="rect">
                <a:avLst/>
              </a:prstGeom>
              <a:blipFill>
                <a:blip r:embed="rId2" cstate="print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矩形 4"/>
          <p:cNvSpPr/>
          <p:nvPr/>
        </p:nvSpPr>
        <p:spPr>
          <a:xfrm>
            <a:off x="2116341" y="5525965"/>
            <a:ext cx="6490945" cy="463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en-GB" altLang="zh-CN" sz="2200" kern="100" dirty="0">
                <a:latin typeface="Times New Roman" panose="02020603050405020304" pitchFamily="18" charset="0"/>
              </a:rPr>
              <a:t>FeSO</a:t>
            </a:r>
            <a:r>
              <a:rPr lang="en-GB" altLang="zh-CN" sz="2200" kern="100" baseline="-25000" dirty="0">
                <a:latin typeface="Times New Roman" panose="02020603050405020304" pitchFamily="18" charset="0"/>
              </a:rPr>
              <a:t>4 </a:t>
            </a:r>
            <a:r>
              <a:rPr lang="en-GB" altLang="zh-CN" sz="2200" kern="100" dirty="0">
                <a:latin typeface="Times New Roman" panose="02020603050405020304" pitchFamily="18" charset="0"/>
              </a:rPr>
              <a:t>+ (NH</a:t>
            </a:r>
            <a:r>
              <a:rPr lang="en-GB" altLang="zh-CN" sz="2200" kern="100" baseline="-25000" dirty="0">
                <a:latin typeface="Times New Roman" panose="02020603050405020304" pitchFamily="18" charset="0"/>
              </a:rPr>
              <a:t>4</a:t>
            </a:r>
            <a:r>
              <a:rPr lang="en-GB" altLang="zh-CN" sz="2200" kern="100" dirty="0">
                <a:latin typeface="Times New Roman" panose="02020603050405020304" pitchFamily="18" charset="0"/>
              </a:rPr>
              <a:t>)</a:t>
            </a:r>
            <a:r>
              <a:rPr lang="en-GB" altLang="zh-CN" sz="2200" kern="100" baseline="-25000" dirty="0">
                <a:latin typeface="Times New Roman" panose="02020603050405020304" pitchFamily="18" charset="0"/>
              </a:rPr>
              <a:t>2</a:t>
            </a:r>
            <a:r>
              <a:rPr lang="en-GB" altLang="zh-CN" sz="2200" kern="100" dirty="0">
                <a:latin typeface="Times New Roman" panose="02020603050405020304" pitchFamily="18" charset="0"/>
              </a:rPr>
              <a:t>SO</a:t>
            </a:r>
            <a:r>
              <a:rPr lang="en-GB" altLang="zh-CN" sz="2200" kern="100" baseline="-25000" dirty="0">
                <a:latin typeface="Times New Roman" panose="02020603050405020304" pitchFamily="18" charset="0"/>
              </a:rPr>
              <a:t>4 </a:t>
            </a:r>
            <a:r>
              <a:rPr lang="en-GB" altLang="zh-CN" sz="2200" kern="100" dirty="0">
                <a:latin typeface="Times New Roman" panose="02020603050405020304" pitchFamily="18" charset="0"/>
              </a:rPr>
              <a:t>+ 6H</a:t>
            </a:r>
            <a:r>
              <a:rPr lang="en-GB" altLang="zh-CN" sz="2200" kern="100" baseline="-25000" dirty="0">
                <a:latin typeface="Times New Roman" panose="02020603050405020304" pitchFamily="18" charset="0"/>
              </a:rPr>
              <a:t>2</a:t>
            </a:r>
            <a:r>
              <a:rPr lang="en-GB" altLang="zh-CN" sz="2200" kern="100" dirty="0">
                <a:latin typeface="Times New Roman" panose="02020603050405020304" pitchFamily="18" charset="0"/>
              </a:rPr>
              <a:t>O </a:t>
            </a:r>
            <a:r>
              <a:rPr lang="en-US" altLang="zh-CN" sz="2200" kern="100" dirty="0">
                <a:latin typeface="Times New Roman" panose="02020603050405020304" pitchFamily="18" charset="0"/>
              </a:rPr>
              <a:t>= </a:t>
            </a:r>
            <a:r>
              <a:rPr lang="en-GB" altLang="zh-CN" sz="2200" kern="100" dirty="0">
                <a:latin typeface="Times New Roman" panose="02020603050405020304" pitchFamily="18" charset="0"/>
              </a:rPr>
              <a:t>FeSO</a:t>
            </a:r>
            <a:r>
              <a:rPr lang="en-GB" altLang="zh-CN" sz="2200" kern="100" baseline="-25000" dirty="0">
                <a:latin typeface="Times New Roman" panose="02020603050405020304" pitchFamily="18" charset="0"/>
              </a:rPr>
              <a:t>4</a:t>
            </a:r>
            <a:r>
              <a:rPr lang="en-GB" altLang="zh-CN" sz="2200" kern="100" dirty="0">
                <a:latin typeface="Times New Roman" panose="02020603050405020304" pitchFamily="18" charset="0"/>
              </a:rPr>
              <a:t>·(NH</a:t>
            </a:r>
            <a:r>
              <a:rPr lang="en-GB" altLang="zh-CN" sz="2200" kern="100" baseline="-25000" dirty="0">
                <a:latin typeface="Times New Roman" panose="02020603050405020304" pitchFamily="18" charset="0"/>
              </a:rPr>
              <a:t>4</a:t>
            </a:r>
            <a:r>
              <a:rPr lang="en-GB" altLang="zh-CN" sz="2200" kern="100" dirty="0">
                <a:latin typeface="Times New Roman" panose="02020603050405020304" pitchFamily="18" charset="0"/>
              </a:rPr>
              <a:t>)</a:t>
            </a:r>
            <a:r>
              <a:rPr lang="en-GB" altLang="zh-CN" sz="2200" kern="100" baseline="-25000" dirty="0">
                <a:latin typeface="Times New Roman" panose="02020603050405020304" pitchFamily="18" charset="0"/>
              </a:rPr>
              <a:t>2</a:t>
            </a:r>
            <a:r>
              <a:rPr lang="en-GB" altLang="zh-CN" sz="2200" kern="100" dirty="0">
                <a:latin typeface="Times New Roman" panose="02020603050405020304" pitchFamily="18" charset="0"/>
              </a:rPr>
              <a:t>SO</a:t>
            </a:r>
            <a:r>
              <a:rPr lang="en-GB" altLang="zh-CN" sz="2200" kern="100" baseline="-25000" dirty="0">
                <a:latin typeface="Times New Roman" panose="02020603050405020304" pitchFamily="18" charset="0"/>
              </a:rPr>
              <a:t>4</a:t>
            </a:r>
            <a:r>
              <a:rPr lang="en-GB" altLang="zh-CN" sz="2200" kern="100" dirty="0">
                <a:latin typeface="Times New Roman" panose="02020603050405020304" pitchFamily="18" charset="0"/>
              </a:rPr>
              <a:t>·6H</a:t>
            </a:r>
            <a:r>
              <a:rPr lang="en-GB" altLang="zh-CN" sz="2200" kern="100" baseline="-25000" dirty="0">
                <a:latin typeface="Times New Roman" panose="02020603050405020304" pitchFamily="18" charset="0"/>
              </a:rPr>
              <a:t>2</a:t>
            </a:r>
            <a:r>
              <a:rPr lang="en-GB" altLang="zh-CN" sz="2200" kern="100" dirty="0">
                <a:latin typeface="Times New Roman" panose="02020603050405020304" pitchFamily="18" charset="0"/>
              </a:rPr>
              <a:t>O</a:t>
            </a:r>
            <a:endParaRPr lang="zh-CN" altLang="zh-CN" sz="2200" kern="100" dirty="0">
              <a:latin typeface="Times New Roman" panose="02020603050405020304" pitchFamily="18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D5486443-A2A6-4417-AE31-AE57774710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1260" y="4815001"/>
            <a:ext cx="1907326" cy="142192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00735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/>
      <p:bldP spid="3" grpId="0"/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69636" y="18255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zh-CN" sz="4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三、仪器及试剂</a:t>
            </a:r>
            <a:endParaRPr lang="zh-CN" altLang="en-US" sz="40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291949" y="1557269"/>
            <a:ext cx="11794034" cy="4351338"/>
          </a:xfrm>
        </p:spPr>
        <p:txBody>
          <a:bodyPr>
            <a:normAutofit/>
          </a:bodyPr>
          <a:lstStyle/>
          <a:p>
            <a:r>
              <a:rPr lang="zh-CN" altLang="zh-CN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仪器</a:t>
            </a:r>
            <a:r>
              <a:rPr lang="zh-CN" altLang="zh-CN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锥形瓶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(150 mL)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，烧杯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(100 mL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500 mL)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，量筒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(50 mL)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，吸滤瓶，布氏漏斗，天平，电炉，水浴，蒸发皿，比色管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(50 mL)</a:t>
            </a:r>
            <a:endParaRPr lang="zh-CN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zh-CN" sz="24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试剂</a:t>
            </a:r>
            <a:r>
              <a:rPr lang="zh-CN" altLang="zh-CN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altLang="zh-CN"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HCl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(2 mol·L</a:t>
            </a:r>
            <a:r>
              <a:rPr lang="en-GB" altLang="zh-CN" sz="2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-1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</a:t>
            </a:r>
            <a:r>
              <a:rPr lang="en-GB" altLang="zh-CN" sz="24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SO</a:t>
            </a:r>
            <a:r>
              <a:rPr lang="en-GB" altLang="zh-CN" sz="24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(3 mol·L</a:t>
            </a:r>
            <a:r>
              <a:rPr lang="en-GB" altLang="zh-CN" sz="2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-1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GB" altLang="zh-CN"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NaOH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(6 mol·L</a:t>
            </a:r>
            <a:r>
              <a:rPr lang="en-GB" altLang="zh-CN" sz="2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-1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BaCl</a:t>
            </a:r>
            <a:r>
              <a:rPr lang="en-GB" altLang="zh-CN" sz="24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(0.5 mol·L</a:t>
            </a:r>
            <a:r>
              <a:rPr lang="en-GB" altLang="zh-CN" sz="2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-1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Fe</a:t>
            </a:r>
            <a:r>
              <a:rPr lang="en-GB" altLang="zh-CN" sz="2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3+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(0.01 mg·mL</a:t>
            </a:r>
            <a:r>
              <a:rPr lang="en-GB" altLang="zh-CN" sz="2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-1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Fe</a:t>
            </a:r>
            <a:r>
              <a:rPr lang="en-GB" altLang="zh-CN" sz="2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3+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的标准溶液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(0.01 mg·mL</a:t>
            </a:r>
            <a:r>
              <a:rPr lang="en-GB" altLang="zh-CN" sz="2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-1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KSCN(1 mol·L</a:t>
            </a:r>
            <a:r>
              <a:rPr lang="en-GB" altLang="zh-CN" sz="24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-1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Na</a:t>
            </a:r>
            <a:r>
              <a:rPr lang="en-GB" altLang="zh-CN" sz="24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</a:t>
            </a:r>
            <a:r>
              <a:rPr lang="en-GB" altLang="zh-CN" sz="24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(1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％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(NH</a:t>
            </a:r>
            <a:r>
              <a:rPr lang="en-GB" altLang="zh-CN" sz="24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en-GB" altLang="zh-CN" sz="24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SO</a:t>
            </a:r>
            <a:r>
              <a:rPr lang="en-GB" altLang="zh-CN" sz="24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BaCl</a:t>
            </a:r>
            <a:r>
              <a:rPr lang="en-GB" altLang="zh-CN" sz="24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</a:t>
            </a:r>
            <a:r>
              <a:rPr lang="en-GB" altLang="zh-CN" sz="24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[Fe(CN)</a:t>
            </a:r>
            <a:r>
              <a:rPr lang="en-GB" altLang="zh-CN" sz="2400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en-GB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]</a:t>
            </a:r>
            <a:r>
              <a:rPr lang="zh-CN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，乙醇</a:t>
            </a:r>
          </a:p>
          <a:p>
            <a:pPr marL="0" indent="0">
              <a:buNone/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538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7446" y="113902"/>
            <a:ext cx="3715327" cy="728375"/>
          </a:xfrm>
        </p:spPr>
        <p:txBody>
          <a:bodyPr>
            <a:normAutofit/>
          </a:bodyPr>
          <a:lstStyle/>
          <a:p>
            <a:r>
              <a:rPr lang="zh-CN" altLang="zh-CN" sz="3200" kern="1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四、实验内容</a:t>
            </a:r>
            <a:endParaRPr lang="zh-CN" altLang="en-US" sz="3200" kern="1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51976" y="960089"/>
            <a:ext cx="3354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1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硫酸亚铁铵的制备</a:t>
            </a:r>
          </a:p>
        </p:txBody>
      </p:sp>
      <p:sp>
        <p:nvSpPr>
          <p:cNvPr id="10" name="矩形 9"/>
          <p:cNvSpPr/>
          <p:nvPr/>
        </p:nvSpPr>
        <p:spPr>
          <a:xfrm>
            <a:off x="706186" y="2990001"/>
            <a:ext cx="3512291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趁热减压过滤，用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1mL 3 mol·L</a:t>
            </a:r>
            <a:r>
              <a:rPr lang="en-US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洗涤未反应完的铁和残渣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直接箭头连接符 22"/>
          <p:cNvCxnSpPr/>
          <p:nvPr/>
        </p:nvCxnSpPr>
        <p:spPr>
          <a:xfrm>
            <a:off x="10739718" y="3958906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4597631" y="3724551"/>
            <a:ext cx="186469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滤液在蒸发皿中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655918" y="2646084"/>
            <a:ext cx="134380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残渣，滤纸吸干后称重</a:t>
            </a:r>
          </a:p>
        </p:txBody>
      </p:sp>
      <p:sp>
        <p:nvSpPr>
          <p:cNvPr id="15" name="矩形 14"/>
          <p:cNvSpPr/>
          <p:nvPr/>
        </p:nvSpPr>
        <p:spPr>
          <a:xfrm>
            <a:off x="6897286" y="3650076"/>
            <a:ext cx="1421766" cy="6462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加入硫酸铵溶液搅拌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直接箭头连接符 24"/>
          <p:cNvCxnSpPr/>
          <p:nvPr/>
        </p:nvCxnSpPr>
        <p:spPr>
          <a:xfrm>
            <a:off x="8339238" y="3958906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>
            <a:off x="6465286" y="3926736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/>
          <p:nvPr/>
        </p:nvCxnSpPr>
        <p:spPr>
          <a:xfrm flipV="1">
            <a:off x="4218477" y="2812423"/>
            <a:ext cx="432000" cy="185557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/>
          <p:nvPr/>
        </p:nvCxnSpPr>
        <p:spPr>
          <a:xfrm>
            <a:off x="4229490" y="3636599"/>
            <a:ext cx="368141" cy="20425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759015" y="1898458"/>
            <a:ext cx="191922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称取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2g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还原铁粉</a:t>
            </a:r>
            <a:endParaRPr lang="zh-CN" altLang="en-US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110239" y="1799066"/>
            <a:ext cx="264561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加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 3 mol·L</a:t>
            </a:r>
            <a:r>
              <a:rPr lang="en-US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盖上表面皿，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加热。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187855" y="1799067"/>
            <a:ext cx="3870296" cy="6509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当溶液体积减小时，不时加入少量水。继续加热至不再有气泡冒出为止。</a:t>
            </a:r>
          </a:p>
        </p:txBody>
      </p:sp>
      <p:cxnSp>
        <p:nvCxnSpPr>
          <p:cNvPr id="22" name="直接箭头连接符 21"/>
          <p:cNvCxnSpPr/>
          <p:nvPr/>
        </p:nvCxnSpPr>
        <p:spPr>
          <a:xfrm>
            <a:off x="5758162" y="2144737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10058151" y="2122231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>
            <a:off x="2678239" y="2098260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矩形 39"/>
          <p:cNvSpPr/>
          <p:nvPr/>
        </p:nvSpPr>
        <p:spPr>
          <a:xfrm>
            <a:off x="6462328" y="2613819"/>
            <a:ext cx="2770034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根据</a:t>
            </a:r>
            <a:r>
              <a:rPr lang="en-GB" altLang="zh-CN" kern="100" dirty="0">
                <a:latin typeface="Times New Roman" panose="02020603050405020304" pitchFamily="18" charset="0"/>
              </a:rPr>
              <a:t>FeSO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4</a:t>
            </a:r>
            <a:r>
              <a:rPr lang="zh-CN" altLang="en-US" kern="100" dirty="0">
                <a:latin typeface="Times New Roman" panose="02020603050405020304" pitchFamily="18" charset="0"/>
              </a:rPr>
              <a:t>理论产量计算出所需固体硫酸铵的用量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9694970" y="2674814"/>
            <a:ext cx="118700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配制成饱和溶液</a:t>
            </a:r>
          </a:p>
        </p:txBody>
      </p:sp>
      <p:sp>
        <p:nvSpPr>
          <p:cNvPr id="45" name="矩形 44"/>
          <p:cNvSpPr/>
          <p:nvPr/>
        </p:nvSpPr>
        <p:spPr>
          <a:xfrm>
            <a:off x="8778267" y="3636332"/>
            <a:ext cx="1961451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mol·L</a:t>
            </a:r>
            <a:r>
              <a:rPr lang="en-US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调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值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1~2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6" name="直接箭头连接符 45"/>
          <p:cNvCxnSpPr/>
          <p:nvPr/>
        </p:nvCxnSpPr>
        <p:spPr>
          <a:xfrm>
            <a:off x="9232362" y="2968430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>
          <a:xfrm>
            <a:off x="6012668" y="5534067"/>
            <a:ext cx="406430" cy="210818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7489997" y="5366208"/>
            <a:ext cx="1698483" cy="7571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用少量乙醇洗涤两次晶体</a:t>
            </a:r>
            <a:r>
              <a:rPr lang="zh-CN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16" name="矩形 15"/>
          <p:cNvSpPr/>
          <p:nvPr/>
        </p:nvSpPr>
        <p:spPr>
          <a:xfrm>
            <a:off x="891195" y="4904543"/>
            <a:ext cx="3065014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小火蒸发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不宜搅动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至表面出现结晶膜时立即停止加热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切不可蒸干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388209" y="5164253"/>
            <a:ext cx="162187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冷却</a:t>
            </a: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  抽滤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405126" y="5523283"/>
            <a:ext cx="648279" cy="4247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晶体</a:t>
            </a:r>
            <a:endParaRPr lang="zh-CN" altLang="zh-CN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直接箭头连接符 33"/>
          <p:cNvCxnSpPr/>
          <p:nvPr/>
        </p:nvCxnSpPr>
        <p:spPr>
          <a:xfrm>
            <a:off x="3956209" y="5366208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>
          <a:xfrm>
            <a:off x="6433785" y="4784439"/>
            <a:ext cx="15696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母液（除去）</a:t>
            </a:r>
          </a:p>
        </p:txBody>
      </p:sp>
      <p:cxnSp>
        <p:nvCxnSpPr>
          <p:cNvPr id="42" name="直接箭头连接符 41"/>
          <p:cNvCxnSpPr/>
          <p:nvPr/>
        </p:nvCxnSpPr>
        <p:spPr>
          <a:xfrm flipV="1">
            <a:off x="5999720" y="4980365"/>
            <a:ext cx="432000" cy="185557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/>
          <p:nvPr/>
        </p:nvCxnSpPr>
        <p:spPr>
          <a:xfrm>
            <a:off x="7053405" y="5735649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矩形 47"/>
          <p:cNvSpPr/>
          <p:nvPr/>
        </p:nvSpPr>
        <p:spPr>
          <a:xfrm>
            <a:off x="9620480" y="5523283"/>
            <a:ext cx="1961451" cy="4247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称重</a:t>
            </a:r>
            <a:r>
              <a:rPr lang="zh-CN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，计算</a:t>
            </a: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产</a:t>
            </a:r>
            <a:r>
              <a:rPr lang="zh-CN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率。</a:t>
            </a:r>
          </a:p>
        </p:txBody>
      </p:sp>
      <p:cxnSp>
        <p:nvCxnSpPr>
          <p:cNvPr id="49" name="直接箭头连接符 48"/>
          <p:cNvCxnSpPr/>
          <p:nvPr/>
        </p:nvCxnSpPr>
        <p:spPr>
          <a:xfrm>
            <a:off x="9188480" y="5744773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直接箭头连接符 38">
            <a:extLst>
              <a:ext uri="{FF2B5EF4-FFF2-40B4-BE49-F238E27FC236}">
                <a16:creationId xmlns="" xmlns:a16="http://schemas.microsoft.com/office/drawing/2014/main" id="{B09EFA29-9B40-430C-8087-E13C6AFC51AF}"/>
              </a:ext>
            </a:extLst>
          </p:cNvPr>
          <p:cNvCxnSpPr/>
          <p:nvPr/>
        </p:nvCxnSpPr>
        <p:spPr>
          <a:xfrm>
            <a:off x="6010079" y="2968430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直接箭头连接符 40">
            <a:extLst>
              <a:ext uri="{FF2B5EF4-FFF2-40B4-BE49-F238E27FC236}">
                <a16:creationId xmlns="" xmlns:a16="http://schemas.microsoft.com/office/drawing/2014/main" id="{1971993E-196B-4E12-A241-1F7A30DD4C58}"/>
              </a:ext>
            </a:extLst>
          </p:cNvPr>
          <p:cNvCxnSpPr>
            <a:cxnSpLocks/>
          </p:cNvCxnSpPr>
          <p:nvPr/>
        </p:nvCxnSpPr>
        <p:spPr>
          <a:xfrm flipH="1">
            <a:off x="8319052" y="3321145"/>
            <a:ext cx="1375918" cy="30672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9792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  <p:bldP spid="15" grpId="0" animBg="1"/>
      <p:bldP spid="6" grpId="0" animBg="1"/>
      <p:bldP spid="7" grpId="0" animBg="1"/>
      <p:bldP spid="9" grpId="0" animBg="1"/>
      <p:bldP spid="40" grpId="0" animBg="1"/>
      <p:bldP spid="44" grpId="0" animBg="1"/>
      <p:bldP spid="45" grpId="0" animBg="1"/>
      <p:bldP spid="13" grpId="0" animBg="1"/>
      <p:bldP spid="16" grpId="0" animBg="1"/>
      <p:bldP spid="17" grpId="0" animBg="1"/>
      <p:bldP spid="33" grpId="0" animBg="1"/>
      <p:bldP spid="37" grpId="0" animBg="1"/>
      <p:bldP spid="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582091" y="151759"/>
            <a:ext cx="4245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32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产品检验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48707" y="926863"/>
            <a:ext cx="28554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2.1 Fe</a:t>
            </a:r>
            <a:r>
              <a:rPr lang="en-US" altLang="zh-CN" sz="2800" baseline="30000" dirty="0"/>
              <a:t>3+</a:t>
            </a:r>
            <a:r>
              <a:rPr lang="zh-CN" altLang="en-US" sz="2800" dirty="0"/>
              <a:t>的分析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68925" y="1629572"/>
            <a:ext cx="139152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称取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1g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样品</a:t>
            </a:r>
            <a:endParaRPr lang="en-US" altLang="zh-CN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644454" y="1657723"/>
            <a:ext cx="177681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加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15mL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水溶解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862500" y="1528015"/>
            <a:ext cx="249413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加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2mL 2 mol·L</a:t>
            </a:r>
            <a:r>
              <a:rPr lang="en-US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1mL 2 mol·L</a:t>
            </a:r>
            <a:r>
              <a:rPr lang="en-US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KSCN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直接箭头连接符 22"/>
          <p:cNvCxnSpPr/>
          <p:nvPr/>
        </p:nvCxnSpPr>
        <p:spPr>
          <a:xfrm>
            <a:off x="4218333" y="1851181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6430500" y="1842389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>
            <a:off x="11275043" y="1851180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>
            <a:off x="1660448" y="1825079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文本框 39"/>
          <p:cNvSpPr txBox="1"/>
          <p:nvPr/>
        </p:nvSpPr>
        <p:spPr>
          <a:xfrm>
            <a:off x="9788635" y="1501913"/>
            <a:ext cx="147717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dirty="0"/>
              <a:t>再加</a:t>
            </a:r>
            <a:r>
              <a:rPr lang="en-US" altLang="zh-CN" dirty="0"/>
              <a:t>25mL</a:t>
            </a:r>
            <a:r>
              <a:rPr lang="zh-CN" altLang="en-US" dirty="0"/>
              <a:t>水，摇匀</a:t>
            </a:r>
          </a:p>
        </p:txBody>
      </p:sp>
      <p:cxnSp>
        <p:nvCxnSpPr>
          <p:cNvPr id="41" name="直接箭头连接符 40"/>
          <p:cNvCxnSpPr/>
          <p:nvPr/>
        </p:nvCxnSpPr>
        <p:spPr>
          <a:xfrm>
            <a:off x="9356635" y="1825079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2097240" y="1640413"/>
            <a:ext cx="212109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置于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50mL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比色管中</a:t>
            </a:r>
            <a:endParaRPr lang="en-US" altLang="zh-CN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63487" y="2356288"/>
            <a:ext cx="1513683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加水至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50mL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，摇匀</a:t>
            </a:r>
          </a:p>
        </p:txBody>
      </p:sp>
      <p:cxnSp>
        <p:nvCxnSpPr>
          <p:cNvPr id="45" name="直接箭头连接符 44"/>
          <p:cNvCxnSpPr/>
          <p:nvPr/>
        </p:nvCxnSpPr>
        <p:spPr>
          <a:xfrm>
            <a:off x="1877170" y="2704084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2309170" y="2356288"/>
            <a:ext cx="151223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与标准溶液目视比色。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graphicFrame>
            <p:nvGraphicFramePr>
              <p:cNvPr id="32" name="表格 3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99053544"/>
                  </p:ext>
                </p:extLst>
              </p:nvPr>
            </p:nvGraphicFramePr>
            <p:xfrm>
              <a:off x="871011" y="4162848"/>
              <a:ext cx="10100931" cy="229400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37822">
                      <a:extLst>
                        <a:ext uri="{9D8B030D-6E8A-4147-A177-3AD203B41FA5}">
                          <a16:colId xmlns:a16="http://schemas.microsoft.com/office/drawing/2014/main" val="1728731135"/>
                        </a:ext>
                      </a:extLst>
                    </a:gridCol>
                    <a:gridCol w="5185958">
                      <a:extLst>
                        <a:ext uri="{9D8B030D-6E8A-4147-A177-3AD203B41FA5}">
                          <a16:colId xmlns:a16="http://schemas.microsoft.com/office/drawing/2014/main" val="3334539524"/>
                        </a:ext>
                      </a:extLst>
                    </a:gridCol>
                    <a:gridCol w="2022778">
                      <a:extLst>
                        <a:ext uri="{9D8B030D-6E8A-4147-A177-3AD203B41FA5}">
                          <a16:colId xmlns:a16="http://schemas.microsoft.com/office/drawing/2014/main" val="3500835429"/>
                        </a:ext>
                      </a:extLst>
                    </a:gridCol>
                    <a:gridCol w="1754373">
                      <a:extLst>
                        <a:ext uri="{9D8B030D-6E8A-4147-A177-3AD203B41FA5}">
                          <a16:colId xmlns:a16="http://schemas.microsoft.com/office/drawing/2014/main" val="4094776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检验离子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检验方法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实验现象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结论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5844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zh-CN" altLang="zh-CN" sz="180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altLang="zh-CN" sz="1800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NH</m:t>
                                    </m:r>
                                  </m:e>
                                  <m:sub>
                                    <m:r>
                                      <a:rPr lang="en-GB" altLang="zh-CN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en-GB" altLang="zh-CN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CN" altLang="zh-CN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 err="1"/>
                            <a:t>NaOH</a:t>
                          </a:r>
                          <a:r>
                            <a:rPr lang="en-GB" altLang="zh-CN" dirty="0"/>
                            <a:t>(6 mol·L</a:t>
                          </a:r>
                          <a:r>
                            <a:rPr lang="en-GB" altLang="zh-CN" baseline="30000" dirty="0"/>
                            <a:t>-1</a:t>
                          </a:r>
                          <a:r>
                            <a:rPr lang="en-GB" altLang="zh-CN" dirty="0"/>
                            <a:t>)</a:t>
                          </a:r>
                          <a:r>
                            <a:rPr lang="zh-CN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溶液</a:t>
                          </a: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加热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红色的石蕊试纸</a:t>
                          </a:r>
                          <a:endParaRPr lang="en-US" altLang="zh-CN" dirty="0"/>
                        </a:p>
                        <a:p>
                          <a:pPr algn="ctr"/>
                          <a:r>
                            <a:rPr lang="zh-CN" altLang="en-US" dirty="0"/>
                            <a:t>变蓝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有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zh-CN" altLang="zh-CN" sz="18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altLang="zh-CN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NH</m:t>
                                  </m:r>
                                </m:e>
                                <m:sub>
                                  <m:r>
                                    <a:rPr lang="en-GB" altLang="zh-CN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4</m:t>
                                  </m:r>
                                </m:sub>
                                <m:sup>
                                  <m:r>
                                    <a:rPr lang="en-GB" altLang="zh-CN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</m:sup>
                              </m:sSubSup>
                            </m:oMath>
                          </a14:m>
                          <a:r>
                            <a:rPr lang="zh-CN" altLang="en-US" dirty="0"/>
                            <a:t>存在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163333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zh-CN" altLang="zh-CN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altLang="zh-CN" sz="1800">
                                        <a:latin typeface="Cambria Math" panose="02040503050406030204" pitchFamily="18" charset="0"/>
                                      </a:rPr>
                                      <m:t>SO</m:t>
                                    </m:r>
                                  </m:e>
                                  <m:sub>
                                    <m:r>
                                      <a:rPr lang="en-GB" altLang="zh-CN" sz="1800" i="1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en-GB" altLang="zh-CN" sz="1800" i="1">
                                        <a:latin typeface="Cambria Math" panose="02040503050406030204" pitchFamily="18" charset="0"/>
                                      </a:rPr>
                                      <m:t>2−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BaCl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 mol·L</a:t>
                          </a:r>
                          <a:r>
                            <a:rPr lang="en-GB" altLang="zh-CN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zh-CN" altLang="en-US" dirty="0"/>
                            <a:t>溶液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有白色沉淀或</a:t>
                          </a:r>
                          <a:endParaRPr lang="en-US" altLang="zh-CN" dirty="0"/>
                        </a:p>
                        <a:p>
                          <a:pPr algn="ctr"/>
                          <a:r>
                            <a:rPr lang="zh-CN" altLang="en-US" dirty="0"/>
                            <a:t>没有明显变化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/>
                            <a:t>有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zh-CN" altLang="zh-CN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altLang="zh-CN" sz="1800">
                                      <a:latin typeface="Cambria Math" panose="02040503050406030204" pitchFamily="18" charset="0"/>
                                    </a:rPr>
                                    <m:t>SO</m:t>
                                  </m:r>
                                </m:e>
                                <m:sub>
                                  <m:r>
                                    <a:rPr lang="en-GB" altLang="zh-CN" sz="18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  <m:sup>
                                  <m:r>
                                    <a:rPr lang="en-GB" altLang="zh-CN" sz="1800" i="1">
                                      <a:latin typeface="Cambria Math" panose="02040503050406030204" pitchFamily="18" charset="0"/>
                                    </a:rPr>
                                    <m:t>2−</m:t>
                                  </m:r>
                                </m:sup>
                              </m:sSubSup>
                            </m:oMath>
                          </a14:m>
                          <a:r>
                            <a:rPr lang="zh-CN" altLang="en-US" dirty="0"/>
                            <a:t>存在</a:t>
                          </a:r>
                        </a:p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8922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Fe</a:t>
                          </a:r>
                          <a:r>
                            <a:rPr lang="en-GB" altLang="zh-CN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2+</a:t>
                          </a:r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[Fe(CN)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溶液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深蓝色沉淀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/>
                            <a:t>有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altLang="zh-CN" dirty="0" smtClean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Fe</m:t>
                              </m:r>
                              <m:r>
                                <m:rPr>
                                  <m:nor/>
                                </m:rPr>
                                <a:rPr lang="en-GB" altLang="zh-CN" baseline="30000" dirty="0" smtClean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2+</m:t>
                              </m:r>
                            </m:oMath>
                          </a14:m>
                          <a:r>
                            <a:rPr lang="zh-CN" altLang="en-US" dirty="0"/>
                            <a:t>存在</a:t>
                          </a:r>
                        </a:p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625897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2" name="表格 3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a14="http://schemas.microsoft.com/office/drawing/2010/main" xmlns="" xmlns:p14="http://schemas.microsoft.com/office/powerpoint/2010/main" val="1399053544"/>
                  </p:ext>
                </p:extLst>
              </p:nvPr>
            </p:nvGraphicFramePr>
            <p:xfrm>
              <a:off x="871011" y="4162848"/>
              <a:ext cx="10100931" cy="229400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37822">
                      <a:extLst>
                        <a:ext uri="{9D8B030D-6E8A-4147-A177-3AD203B41FA5}">
                          <a16:colId xmlns:a14="http://schemas.microsoft.com/office/drawing/2010/main" xmlns="" xmlns:a16="http://schemas.microsoft.com/office/drawing/2014/main" val="1728731135"/>
                        </a:ext>
                      </a:extLst>
                    </a:gridCol>
                    <a:gridCol w="5185958">
                      <a:extLst>
                        <a:ext uri="{9D8B030D-6E8A-4147-A177-3AD203B41FA5}">
                          <a16:colId xmlns:a14="http://schemas.microsoft.com/office/drawing/2010/main" xmlns="" xmlns:a16="http://schemas.microsoft.com/office/drawing/2014/main" val="3334539524"/>
                        </a:ext>
                      </a:extLst>
                    </a:gridCol>
                    <a:gridCol w="2022778">
                      <a:extLst>
                        <a:ext uri="{9D8B030D-6E8A-4147-A177-3AD203B41FA5}">
                          <a16:colId xmlns:a14="http://schemas.microsoft.com/office/drawing/2010/main" xmlns="" xmlns:a16="http://schemas.microsoft.com/office/drawing/2014/main" val="3500835429"/>
                        </a:ext>
                      </a:extLst>
                    </a:gridCol>
                    <a:gridCol w="1754373">
                      <a:extLst>
                        <a:ext uri="{9D8B030D-6E8A-4147-A177-3AD203B41FA5}">
                          <a16:colId xmlns:a14="http://schemas.microsoft.com/office/drawing/2010/main" xmlns="" xmlns:a16="http://schemas.microsoft.com/office/drawing/2014/main" val="4094776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检验离子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检验方法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实验现象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结论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184584412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35" t="-65094" r="-789305" b="-2009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 err="1"/>
                            <a:t>NaOH</a:t>
                          </a:r>
                          <a:r>
                            <a:rPr lang="en-GB" altLang="zh-CN" dirty="0"/>
                            <a:t>(6 mol·L</a:t>
                          </a:r>
                          <a:r>
                            <a:rPr lang="en-GB" altLang="zh-CN" baseline="30000" dirty="0"/>
                            <a:t>-1</a:t>
                          </a:r>
                          <a:r>
                            <a:rPr lang="en-GB" altLang="zh-CN" dirty="0"/>
                            <a:t>)</a:t>
                          </a:r>
                          <a:r>
                            <a:rPr lang="zh-CN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溶液</a:t>
                          </a: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加热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红色的石蕊试纸</a:t>
                          </a:r>
                          <a:endParaRPr lang="en-US" altLang="zh-CN" dirty="0"/>
                        </a:p>
                        <a:p>
                          <a:pPr algn="ctr"/>
                          <a:r>
                            <a:rPr lang="zh-CN" altLang="en-US" dirty="0"/>
                            <a:t>变蓝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76042" t="-65094" r="-1736" b="-2009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3816333358"/>
                      </a:ext>
                    </a:extLst>
                  </a:tr>
                  <a:tr h="643001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35" t="-165094" r="-789305" b="-1009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BaCl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 mol·L</a:t>
                          </a:r>
                          <a:r>
                            <a:rPr lang="en-GB" altLang="zh-CN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zh-CN" altLang="en-US" dirty="0"/>
                            <a:t>溶液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有白色沉淀或</a:t>
                          </a:r>
                          <a:endParaRPr lang="en-US" altLang="zh-CN" dirty="0"/>
                        </a:p>
                        <a:p>
                          <a:pPr algn="ctr"/>
                          <a:r>
                            <a:rPr lang="zh-CN" altLang="en-US" dirty="0"/>
                            <a:t>没有明显变化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76042" t="-165094" r="-1736" b="-1009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423892279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Fe</a:t>
                          </a:r>
                          <a:r>
                            <a:rPr lang="en-GB" altLang="zh-CN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2+</a:t>
                          </a:r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[Fe(CN)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溶液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深蓝色沉淀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76042" t="-267619" r="-1736" b="-19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365625897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3" name="文本框 32"/>
          <p:cNvSpPr txBox="1"/>
          <p:nvPr/>
        </p:nvSpPr>
        <p:spPr>
          <a:xfrm>
            <a:off x="460374" y="3437653"/>
            <a:ext cx="2926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2.2 </a:t>
            </a:r>
            <a:r>
              <a:rPr lang="zh-CN" altLang="en-US" sz="2800" dirty="0"/>
              <a:t>离子检验</a:t>
            </a:r>
          </a:p>
        </p:txBody>
      </p:sp>
    </p:spTree>
    <p:extLst>
      <p:ext uri="{BB962C8B-B14F-4D97-AF65-F5344CB8AC3E}">
        <p14:creationId xmlns="" xmlns:p14="http://schemas.microsoft.com/office/powerpoint/2010/main" val="3381864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40" grpId="0" animBg="1"/>
      <p:bldP spid="3" grpId="0" animBg="1"/>
      <p:bldP spid="13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43452"/>
            <a:ext cx="4121727" cy="789421"/>
          </a:xfrm>
        </p:spPr>
        <p:txBody>
          <a:bodyPr>
            <a:normAutofit/>
          </a:bodyPr>
          <a:lstStyle/>
          <a:p>
            <a:r>
              <a:rPr lang="zh-CN" altLang="zh-CN" sz="3200" kern="1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五、数据处理</a:t>
            </a:r>
            <a:endParaRPr lang="zh-CN" altLang="en-US" sz="3200" kern="1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970594"/>
            <a:ext cx="9848273" cy="1003817"/>
          </a:xfrm>
        </p:spPr>
        <p:txBody>
          <a:bodyPr>
            <a:normAutofit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zh-CN" altLang="en-US" dirty="0"/>
              <a:t>计算提纯样品的产率并分析提纯后的纯度变化。</a:t>
            </a:r>
            <a:endParaRPr lang="zh-CN" altLang="zh-CN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801255" y="181353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kern="1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六</a:t>
            </a:r>
            <a:r>
              <a:rPr lang="zh-CN" altLang="zh-CN" sz="3200" kern="1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、思考题</a:t>
            </a:r>
            <a:r>
              <a:rPr lang="en-GB" altLang="zh-CN" sz="3200" kern="1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lang="zh-CN" altLang="en-US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内容占位符 2"/>
              <p:cNvSpPr txBox="1">
                <a:spLocks/>
              </p:cNvSpPr>
              <p:nvPr/>
            </p:nvSpPr>
            <p:spPr>
              <a:xfrm>
                <a:off x="801255" y="2918468"/>
                <a:ext cx="10432472" cy="231035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GB" altLang="zh-CN" dirty="0"/>
                  <a:t>1</a:t>
                </a:r>
                <a:r>
                  <a:rPr lang="zh-CN" altLang="zh-CN" dirty="0"/>
                  <a:t>．如何计算</a:t>
                </a:r>
                <a:r>
                  <a:rPr lang="en-GB" altLang="zh-CN" dirty="0"/>
                  <a:t>FeSO</a:t>
                </a:r>
                <a:r>
                  <a:rPr lang="en-GB" altLang="zh-CN" baseline="-25000" dirty="0"/>
                  <a:t>4</a:t>
                </a:r>
                <a:r>
                  <a:rPr lang="zh-CN" altLang="zh-CN" dirty="0"/>
                  <a:t>的理论产量和反应所需</a:t>
                </a:r>
                <a:r>
                  <a:rPr lang="en-GB" altLang="zh-CN" dirty="0"/>
                  <a:t>(NH</a:t>
                </a:r>
                <a:r>
                  <a:rPr lang="en-GB" altLang="zh-CN" baseline="-25000" dirty="0"/>
                  <a:t>4</a:t>
                </a:r>
                <a:r>
                  <a:rPr lang="en-GB" altLang="zh-CN" dirty="0"/>
                  <a:t>)</a:t>
                </a:r>
                <a:r>
                  <a:rPr lang="en-GB" altLang="zh-CN" baseline="-25000" dirty="0"/>
                  <a:t>2</a:t>
                </a:r>
                <a:r>
                  <a:rPr lang="en-GB" altLang="zh-CN" dirty="0"/>
                  <a:t>SO</a:t>
                </a:r>
                <a:r>
                  <a:rPr lang="en-GB" altLang="zh-CN" baseline="-25000" dirty="0"/>
                  <a:t>4</a:t>
                </a:r>
                <a:r>
                  <a:rPr lang="zh-CN" altLang="zh-CN" dirty="0"/>
                  <a:t>的质量</a:t>
                </a:r>
                <a:r>
                  <a:rPr lang="en-GB" altLang="zh-CN" dirty="0"/>
                  <a:t>?</a:t>
                </a:r>
                <a:endParaRPr lang="zh-CN" altLang="zh-CN" dirty="0"/>
              </a:p>
              <a:p>
                <a:pPr>
                  <a:lnSpc>
                    <a:spcPct val="150000"/>
                  </a:lnSpc>
                </a:pPr>
                <a:r>
                  <a:rPr lang="en-GB" altLang="zh-CN" dirty="0"/>
                  <a:t>2</a:t>
                </a:r>
                <a:r>
                  <a:rPr lang="zh-CN" altLang="zh-CN" dirty="0"/>
                  <a:t>．为什么要保持硫酸亚铁溶液和硫酸亚铁铵溶液有较强的酸性</a:t>
                </a:r>
                <a:r>
                  <a:rPr lang="en-GB" altLang="zh-CN" dirty="0"/>
                  <a:t>?</a:t>
                </a:r>
                <a:endParaRPr lang="zh-CN" altLang="zh-CN" dirty="0"/>
              </a:p>
              <a:p>
                <a:pPr>
                  <a:lnSpc>
                    <a:spcPct val="150000"/>
                  </a:lnSpc>
                </a:pPr>
                <a:r>
                  <a:rPr lang="en-GB" altLang="zh-CN" dirty="0"/>
                  <a:t>3.</a:t>
                </a:r>
                <a:r>
                  <a:rPr lang="zh-CN" altLang="zh-CN" dirty="0"/>
                  <a:t>设计出检验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zh-CN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GB" altLang="zh-CN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NH</m:t>
                        </m:r>
                      </m:e>
                      <m:sub>
                        <m:r>
                          <a:rPr lang="en-GB" altLang="zh-CN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GB" altLang="zh-CN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zh-CN" altLang="en-US" dirty="0"/>
                  <a:t>、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Fe</a:t>
                </a:r>
                <a:r>
                  <a:rPr lang="en-GB" altLang="zh-CN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2+</a:t>
                </a:r>
                <a:r>
                  <a:rPr lang="zh-CN" altLang="en-US" dirty="0"/>
                  <a:t>和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GB" altLang="zh-CN">
                            <a:latin typeface="Cambria Math" panose="02040503050406030204" pitchFamily="18" charset="0"/>
                          </a:rPr>
                          <m:t>SO</m:t>
                        </m:r>
                      </m:e>
                      <m:sub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2−</m:t>
                        </m:r>
                      </m:sup>
                    </m:sSubSup>
                    <m:r>
                      <a:rPr lang="zh-CN" altLang="en-US" i="1">
                        <a:latin typeface="Cambria Math" panose="02040503050406030204" pitchFamily="18" charset="0"/>
                      </a:rPr>
                      <m:t>的方法。</m:t>
                    </m:r>
                  </m:oMath>
                </a14:m>
                <a:endParaRPr lang="zh-CN" altLang="zh-CN" dirty="0"/>
              </a:p>
            </p:txBody>
          </p:sp>
        </mc:Choice>
        <mc:Fallback>
          <p:sp>
            <p:nvSpPr>
              <p:cNvPr id="5" name="内容占位符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55" y="2918468"/>
                <a:ext cx="10432472" cy="2310354"/>
              </a:xfrm>
              <a:prstGeom prst="rect">
                <a:avLst/>
              </a:prstGeom>
              <a:blipFill>
                <a:blip r:embed="rId2" cstate="print"/>
                <a:stretch>
                  <a:fillRect l="-1051" r="-234" b="-290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83128" y="247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256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蓝色暖调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</TotalTime>
  <Words>566</Words>
  <Application>Microsoft Office PowerPoint</Application>
  <PresentationFormat>自定义</PresentationFormat>
  <Paragraphs>66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幻灯片 1</vt:lpstr>
      <vt:lpstr>硫酸亚铁铵的制备</vt:lpstr>
      <vt:lpstr>幻灯片 3</vt:lpstr>
      <vt:lpstr>三、仪器及试剂</vt:lpstr>
      <vt:lpstr>四、实验内容</vt:lpstr>
      <vt:lpstr>幻灯片 6</vt:lpstr>
      <vt:lpstr>五、数据处理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醋酸解离常数的测定</dc:title>
  <dc:creator>Xu Ping</dc:creator>
  <cp:lastModifiedBy>SDWM</cp:lastModifiedBy>
  <cp:revision>126</cp:revision>
  <dcterms:created xsi:type="dcterms:W3CDTF">2020-09-20T02:29:12Z</dcterms:created>
  <dcterms:modified xsi:type="dcterms:W3CDTF">2021-11-13T00:53:24Z</dcterms:modified>
</cp:coreProperties>
</file>