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68" r:id="rId4"/>
    <p:sldId id="257" r:id="rId5"/>
    <p:sldId id="267" r:id="rId6"/>
    <p:sldId id="266" r:id="rId7"/>
    <p:sldId id="269" r:id="rId8"/>
    <p:sldId id="270" r:id="rId9"/>
    <p:sldId id="259" r:id="rId10"/>
    <p:sldId id="264" r:id="rId11"/>
    <p:sldId id="265"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018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中度样式 3 - 强调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6" autoAdjust="0"/>
    <p:restoredTop sz="94660"/>
  </p:normalViewPr>
  <p:slideViewPr>
    <p:cSldViewPr snapToGrid="0">
      <p:cViewPr varScale="1">
        <p:scale>
          <a:sx n="62" d="100"/>
          <a:sy n="62" d="100"/>
        </p:scale>
        <p:origin x="-84" y="-29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2EE3589-BC73-4159-9231-C1F40D7FCEB3}" type="datetimeFigureOut">
              <a:rPr lang="zh-CN" altLang="en-US" smtClean="0"/>
              <a:pPr/>
              <a:t>2020/11/19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774340-21BD-4C75-AD3E-B8103D8170A5}" type="slidenum">
              <a:rPr lang="zh-CN" altLang="en-US" smtClean="0"/>
              <a:pPr/>
              <a:t>‹#›</a:t>
            </a:fld>
            <a:endParaRPr lang="zh-CN" altLang="en-US"/>
          </a:p>
        </p:txBody>
      </p:sp>
      <p:sp>
        <p:nvSpPr>
          <p:cNvPr id="7" name="矩形 6"/>
          <p:cNvSpPr/>
          <p:nvPr userDrawn="1"/>
        </p:nvSpPr>
        <p:spPr>
          <a:xfrm>
            <a:off x="0" y="6795366"/>
            <a:ext cx="12192000" cy="136525"/>
          </a:xfrm>
          <a:prstGeom prst="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0" y="0"/>
            <a:ext cx="12192000" cy="33250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p>
        </p:txBody>
      </p:sp>
    </p:spTree>
    <p:extLst>
      <p:ext uri="{BB962C8B-B14F-4D97-AF65-F5344CB8AC3E}">
        <p14:creationId xmlns:p14="http://schemas.microsoft.com/office/powerpoint/2010/main" xmlns="" val="3044833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2EE3589-BC73-4159-9231-C1F40D7FCEB3}" type="datetimeFigureOut">
              <a:rPr lang="zh-CN" altLang="en-US" smtClean="0"/>
              <a:pPr/>
              <a:t>2020/11/19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3932559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2EE3589-BC73-4159-9231-C1F40D7FCEB3}" type="datetimeFigureOut">
              <a:rPr lang="zh-CN" altLang="en-US" smtClean="0"/>
              <a:pPr/>
              <a:t>2020/11/19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107822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0302215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2EE3589-BC73-4159-9231-C1F40D7FCEB3}" type="datetimeFigureOut">
              <a:rPr lang="zh-CN" altLang="en-US" smtClean="0"/>
              <a:pPr/>
              <a:t>2020/11/19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774340-21BD-4C75-AD3E-B8103D8170A5}" type="slidenum">
              <a:rPr lang="zh-CN" altLang="en-US" smtClean="0"/>
              <a:pPr/>
              <a:t>‹#›</a:t>
            </a:fld>
            <a:endParaRPr lang="zh-CN" altLang="en-US"/>
          </a:p>
        </p:txBody>
      </p:sp>
      <p:grpSp>
        <p:nvGrpSpPr>
          <p:cNvPr id="7" name="Group 4"/>
          <p:cNvGrpSpPr>
            <a:grpSpLocks/>
          </p:cNvGrpSpPr>
          <p:nvPr userDrawn="1"/>
        </p:nvGrpSpPr>
        <p:grpSpPr bwMode="auto">
          <a:xfrm>
            <a:off x="9632743" y="112713"/>
            <a:ext cx="2439987" cy="369888"/>
            <a:chOff x="2113" y="3968"/>
            <a:chExt cx="1537" cy="233"/>
          </a:xfrm>
        </p:grpSpPr>
        <p:pic>
          <p:nvPicPr>
            <p:cNvPr id="8" name="Picture 5" descr="校名"/>
            <p:cNvPicPr>
              <a:picLocks noChangeAspect="1" noChangeArrowheads="1"/>
            </p:cNvPicPr>
            <p:nvPr/>
          </p:nvPicPr>
          <p:blipFill>
            <a:blip r:embed="rId2" cstate="print"/>
            <a:srcRect/>
            <a:stretch>
              <a:fillRect/>
            </a:stretch>
          </p:blipFill>
          <p:spPr bwMode="auto">
            <a:xfrm>
              <a:off x="2426" y="3968"/>
              <a:ext cx="1224" cy="227"/>
            </a:xfrm>
            <a:prstGeom prst="rect">
              <a:avLst/>
            </a:prstGeom>
            <a:noFill/>
            <a:ln w="9525">
              <a:noFill/>
              <a:miter lim="800000"/>
              <a:headEnd/>
              <a:tailEnd/>
            </a:ln>
          </p:spPr>
        </p:pic>
        <p:pic>
          <p:nvPicPr>
            <p:cNvPr id="9" name="Picture 6" descr="aabb"/>
            <p:cNvPicPr>
              <a:picLocks noChangeAspect="1" noChangeArrowheads="1"/>
            </p:cNvPicPr>
            <p:nvPr/>
          </p:nvPicPr>
          <p:blipFill>
            <a:blip r:embed="rId3" cstate="print"/>
            <a:srcRect/>
            <a:stretch>
              <a:fillRect/>
            </a:stretch>
          </p:blipFill>
          <p:spPr bwMode="auto">
            <a:xfrm>
              <a:off x="2113" y="3974"/>
              <a:ext cx="268" cy="227"/>
            </a:xfrm>
            <a:prstGeom prst="rect">
              <a:avLst/>
            </a:prstGeom>
            <a:noFill/>
            <a:ln w="9525">
              <a:noFill/>
              <a:miter lim="800000"/>
              <a:headEnd/>
              <a:tailEnd/>
            </a:ln>
          </p:spPr>
        </p:pic>
      </p:grpSp>
      <p:sp>
        <p:nvSpPr>
          <p:cNvPr id="10" name="矩形 9"/>
          <p:cNvSpPr/>
          <p:nvPr userDrawn="1"/>
        </p:nvSpPr>
        <p:spPr>
          <a:xfrm>
            <a:off x="0" y="6788727"/>
            <a:ext cx="12192000" cy="57148"/>
          </a:xfrm>
          <a:prstGeom prst="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平行四边形 10"/>
          <p:cNvSpPr/>
          <p:nvPr userDrawn="1"/>
        </p:nvSpPr>
        <p:spPr>
          <a:xfrm>
            <a:off x="0" y="11185"/>
            <a:ext cx="415637" cy="563418"/>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xmlns="" val="2754224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2EE3589-BC73-4159-9231-C1F40D7FCEB3}" type="datetimeFigureOut">
              <a:rPr lang="zh-CN" altLang="en-US" smtClean="0"/>
              <a:pPr/>
              <a:t>2020/11/19 Thursday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1323313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2EE3589-BC73-4159-9231-C1F40D7FCEB3}" type="datetimeFigureOut">
              <a:rPr lang="zh-CN" altLang="en-US" smtClean="0"/>
              <a:pPr/>
              <a:t>2020/11/19 Thursday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54222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2EE3589-BC73-4159-9231-C1F40D7FCEB3}" type="datetimeFigureOut">
              <a:rPr lang="zh-CN" altLang="en-US" smtClean="0"/>
              <a:pPr/>
              <a:t>2020/11/19 Thursday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3670870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2EE3589-BC73-4159-9231-C1F40D7FCEB3}" type="datetimeFigureOut">
              <a:rPr lang="zh-CN" altLang="en-US" smtClean="0"/>
              <a:pPr/>
              <a:t>2020/11/19 Thursday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432855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2EE3589-BC73-4159-9231-C1F40D7FCEB3}" type="datetimeFigureOut">
              <a:rPr lang="zh-CN" altLang="en-US" smtClean="0"/>
              <a:pPr/>
              <a:t>2020/11/19 Thursday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632589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2EE3589-BC73-4159-9231-C1F40D7FCEB3}" type="datetimeFigureOut">
              <a:rPr lang="zh-CN" altLang="en-US" smtClean="0"/>
              <a:pPr/>
              <a:t>2020/11/19 Thursday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2256624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2EE3589-BC73-4159-9231-C1F40D7FCEB3}" type="datetimeFigureOut">
              <a:rPr lang="zh-CN" altLang="en-US" smtClean="0"/>
              <a:pPr/>
              <a:t>2020/11/19 Thursday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3488226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EE3589-BC73-4159-9231-C1F40D7FCEB3}" type="datetimeFigureOut">
              <a:rPr lang="zh-CN" altLang="en-US" smtClean="0"/>
              <a:pPr/>
              <a:t>2020/11/19 Thursday</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74340-21BD-4C75-AD3E-B8103D8170A5}" type="slidenum">
              <a:rPr lang="zh-CN" altLang="en-US" smtClean="0"/>
              <a:pPr/>
              <a:t>‹#›</a:t>
            </a:fld>
            <a:endParaRPr lang="zh-CN" altLang="en-US"/>
          </a:p>
        </p:txBody>
      </p:sp>
    </p:spTree>
    <p:extLst>
      <p:ext uri="{BB962C8B-B14F-4D97-AF65-F5344CB8AC3E}">
        <p14:creationId xmlns:p14="http://schemas.microsoft.com/office/powerpoint/2010/main" xmlns="" val="476234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08721" y="1948069"/>
            <a:ext cx="11797747" cy="4031873"/>
          </a:xfrm>
          <a:prstGeom prst="rect">
            <a:avLst/>
          </a:prstGeom>
          <a:noFill/>
        </p:spPr>
        <p:txBody>
          <a:bodyPr wrap="square" rtlCol="0">
            <a:spAutoFit/>
          </a:bodyPr>
          <a:lstStyle/>
          <a:p>
            <a:pPr marL="457200" indent="-457200">
              <a:lnSpc>
                <a:spcPct val="200000"/>
              </a:lnSpc>
              <a:buFont typeface="Arial" panose="020B0604020202020204" pitchFamily="34" charset="0"/>
              <a:buChar char="•"/>
            </a:pPr>
            <a:r>
              <a:rPr lang="zh-CN" altLang="en-US" sz="3200" b="1" dirty="0" smtClean="0"/>
              <a:t>进入教室的同学请尽快整理好个人用品准备实验！</a:t>
            </a:r>
            <a:endParaRPr lang="en-US" altLang="zh-CN" sz="3200" b="1" dirty="0" smtClean="0"/>
          </a:p>
          <a:p>
            <a:pPr marL="457200" indent="-457200">
              <a:lnSpc>
                <a:spcPct val="200000"/>
              </a:lnSpc>
              <a:buFont typeface="Arial" panose="020B0604020202020204" pitchFamily="34" charset="0"/>
              <a:buChar char="•"/>
            </a:pPr>
            <a:r>
              <a:rPr lang="zh-CN" altLang="en-US" sz="3200" b="1" dirty="0"/>
              <a:t>到实验室左侧边台</a:t>
            </a:r>
            <a:r>
              <a:rPr lang="zh-CN" altLang="en-US" sz="3200" b="1" dirty="0" smtClean="0"/>
              <a:t>取（每人）：</a:t>
            </a:r>
            <a:r>
              <a:rPr lang="en-US" altLang="zh-CN" sz="3200" b="1" dirty="0" smtClean="0"/>
              <a:t>2</a:t>
            </a:r>
            <a:r>
              <a:rPr lang="zh-CN" altLang="en-US" sz="3200" b="1" dirty="0" smtClean="0"/>
              <a:t>个小烧杯、</a:t>
            </a:r>
            <a:r>
              <a:rPr lang="en-US" altLang="zh-CN" sz="3200" b="1" dirty="0" smtClean="0"/>
              <a:t>1</a:t>
            </a:r>
            <a:r>
              <a:rPr lang="zh-CN" altLang="en-US" sz="3200" b="1" dirty="0" smtClean="0"/>
              <a:t>个量杯、</a:t>
            </a:r>
            <a:r>
              <a:rPr lang="en-US" altLang="zh-CN" sz="3200" b="1" dirty="0" smtClean="0"/>
              <a:t>1</a:t>
            </a:r>
            <a:r>
              <a:rPr lang="zh-CN" altLang="en-US" sz="3200" b="1" dirty="0"/>
              <a:t>支</a:t>
            </a:r>
            <a:r>
              <a:rPr lang="zh-CN" altLang="en-US" sz="3200" b="1" dirty="0" smtClean="0"/>
              <a:t>玻璃棒、</a:t>
            </a:r>
            <a:r>
              <a:rPr lang="en-US" altLang="zh-CN" sz="3200" b="1" dirty="0" smtClean="0"/>
              <a:t>1</a:t>
            </a:r>
            <a:r>
              <a:rPr lang="zh-CN" altLang="en-US" sz="3200" b="1" dirty="0" smtClean="0"/>
              <a:t>个漏斗、</a:t>
            </a:r>
            <a:r>
              <a:rPr lang="en-US" altLang="zh-CN" sz="3200" b="1" dirty="0" smtClean="0"/>
              <a:t>1</a:t>
            </a:r>
            <a:r>
              <a:rPr lang="zh-CN" altLang="en-US" sz="3200" b="1" dirty="0" smtClean="0"/>
              <a:t>个蒸发皿；</a:t>
            </a:r>
            <a:endParaRPr lang="en-US" altLang="zh-CN" sz="3200" b="1" dirty="0" smtClean="0"/>
          </a:p>
          <a:p>
            <a:pPr marL="457200" indent="-457200">
              <a:lnSpc>
                <a:spcPct val="200000"/>
              </a:lnSpc>
              <a:buFont typeface="Arial" panose="020B0604020202020204" pitchFamily="34" charset="0"/>
              <a:buChar char="•"/>
            </a:pPr>
            <a:r>
              <a:rPr lang="zh-CN" altLang="en-US" sz="3200" b="1" dirty="0" smtClean="0"/>
              <a:t>洗涤实验所需</a:t>
            </a:r>
            <a:r>
              <a:rPr lang="zh-CN" altLang="en-US" sz="3200" b="1" smtClean="0"/>
              <a:t>玻璃仪器。</a:t>
            </a:r>
            <a:endParaRPr lang="zh-CN" altLang="en-US" sz="3200" b="1" dirty="0"/>
          </a:p>
        </p:txBody>
      </p:sp>
      <p:sp>
        <p:nvSpPr>
          <p:cNvPr id="3" name="文本框 2"/>
          <p:cNvSpPr txBox="1"/>
          <p:nvPr/>
        </p:nvSpPr>
        <p:spPr>
          <a:xfrm>
            <a:off x="526774" y="834887"/>
            <a:ext cx="3230217" cy="769441"/>
          </a:xfrm>
          <a:prstGeom prst="rect">
            <a:avLst/>
          </a:prstGeom>
          <a:noFill/>
        </p:spPr>
        <p:txBody>
          <a:bodyPr wrap="square" rtlCol="0">
            <a:spAutoFit/>
          </a:bodyPr>
          <a:lstStyle/>
          <a:p>
            <a:r>
              <a:rPr lang="zh-CN" altLang="en-US" sz="4400" b="1" dirty="0" smtClean="0">
                <a:solidFill>
                  <a:srgbClr val="FF0000"/>
                </a:solidFill>
                <a:latin typeface="华文彩云" panose="02010800040101010101" pitchFamily="2" charset="-122"/>
                <a:ea typeface="华文彩云" panose="02010800040101010101" pitchFamily="2" charset="-122"/>
              </a:rPr>
              <a:t>请注意！</a:t>
            </a:r>
            <a:endParaRPr lang="zh-CN" altLang="en-US" sz="4400" b="1" dirty="0">
              <a:solidFill>
                <a:srgbClr val="FF0000"/>
              </a:solidFill>
              <a:latin typeface="华文彩云" panose="02010800040101010101" pitchFamily="2" charset="-122"/>
              <a:ea typeface="华文彩云" panose="02010800040101010101" pitchFamily="2" charset="-122"/>
            </a:endParaRPr>
          </a:p>
        </p:txBody>
      </p:sp>
    </p:spTree>
    <p:extLst>
      <p:ext uri="{BB962C8B-B14F-4D97-AF65-F5344CB8AC3E}">
        <p14:creationId xmlns:p14="http://schemas.microsoft.com/office/powerpoint/2010/main" xmlns="" val="339877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p:cNvSpPr txBox="1"/>
          <p:nvPr/>
        </p:nvSpPr>
        <p:spPr>
          <a:xfrm>
            <a:off x="582091" y="151759"/>
            <a:ext cx="4245089" cy="584775"/>
          </a:xfrm>
          <a:prstGeom prst="rect">
            <a:avLst/>
          </a:prstGeom>
          <a:noFill/>
        </p:spPr>
        <p:txBody>
          <a:bodyPr wrap="square" rtlCol="0">
            <a:spAutoFit/>
          </a:bodyPr>
          <a:lstStyle/>
          <a:p>
            <a:r>
              <a:rPr lang="en-US" altLang="zh-CN" sz="3200" b="1" dirty="0" smtClean="0"/>
              <a:t>2. </a:t>
            </a:r>
            <a:r>
              <a:rPr lang="zh-CN" altLang="en-US" sz="3200" b="1" dirty="0" smtClean="0"/>
              <a:t>硫酸铜纯度的检验</a:t>
            </a:r>
            <a:endParaRPr lang="zh-CN" altLang="en-US" sz="3200" b="1" dirty="0"/>
          </a:p>
        </p:txBody>
      </p:sp>
      <p:sp>
        <p:nvSpPr>
          <p:cNvPr id="9" name="文本框 8"/>
          <p:cNvSpPr txBox="1"/>
          <p:nvPr/>
        </p:nvSpPr>
        <p:spPr>
          <a:xfrm>
            <a:off x="148856" y="1666516"/>
            <a:ext cx="2349795"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dirty="0" smtClean="0">
                <a:latin typeface="Times New Roman" panose="02020603050405020304" pitchFamily="18" charset="0"/>
                <a:cs typeface="Times New Roman" panose="02020603050405020304" pitchFamily="18" charset="0"/>
              </a:rPr>
              <a:t>分别称</a:t>
            </a:r>
            <a:r>
              <a:rPr lang="en-US" altLang="zh-CN" dirty="0" smtClean="0">
                <a:latin typeface="Times New Roman" panose="02020603050405020304" pitchFamily="18" charset="0"/>
                <a:cs typeface="Times New Roman" panose="02020603050405020304" pitchFamily="18" charset="0"/>
              </a:rPr>
              <a:t>1g</a:t>
            </a:r>
            <a:r>
              <a:rPr lang="zh-CN" altLang="en-US" dirty="0" smtClean="0">
                <a:latin typeface="Times New Roman" panose="02020603050405020304" pitchFamily="18" charset="0"/>
                <a:cs typeface="Times New Roman" panose="02020603050405020304" pitchFamily="18" charset="0"/>
              </a:rPr>
              <a:t>粗</a:t>
            </a:r>
            <a:r>
              <a:rPr lang="en-US" altLang="zh-CN" dirty="0" smtClean="0">
                <a:latin typeface="Times New Roman" panose="02020603050405020304" pitchFamily="18" charset="0"/>
                <a:cs typeface="Times New Roman" panose="02020603050405020304" pitchFamily="18" charset="0"/>
              </a:rPr>
              <a:t>CuSO</a:t>
            </a:r>
            <a:r>
              <a:rPr lang="en-US" altLang="zh-CN" baseline="-25000" dirty="0" smtClean="0">
                <a:latin typeface="Times New Roman" panose="02020603050405020304" pitchFamily="18" charset="0"/>
                <a:cs typeface="Times New Roman" panose="02020603050405020304" pitchFamily="18" charset="0"/>
              </a:rPr>
              <a:t>4</a:t>
            </a:r>
          </a:p>
          <a:p>
            <a:r>
              <a:rPr lang="zh-CN" altLang="en-US" dirty="0">
                <a:latin typeface="Times New Roman" panose="02020603050405020304" pitchFamily="18" charset="0"/>
                <a:cs typeface="Times New Roman" panose="02020603050405020304" pitchFamily="18" charset="0"/>
              </a:rPr>
              <a:t>和</a:t>
            </a:r>
            <a:r>
              <a:rPr lang="en-US" altLang="zh-CN" dirty="0" smtClean="0">
                <a:latin typeface="Times New Roman" panose="02020603050405020304" pitchFamily="18" charset="0"/>
                <a:cs typeface="Times New Roman" panose="02020603050405020304" pitchFamily="18" charset="0"/>
              </a:rPr>
              <a:t>1g</a:t>
            </a:r>
            <a:r>
              <a:rPr lang="zh-CN" altLang="en-US" dirty="0" smtClean="0">
                <a:latin typeface="Times New Roman" panose="02020603050405020304" pitchFamily="18" charset="0"/>
                <a:cs typeface="Times New Roman" panose="02020603050405020304" pitchFamily="18" charset="0"/>
              </a:rPr>
              <a:t>提纯后的</a:t>
            </a:r>
            <a:r>
              <a:rPr lang="en-US" altLang="zh-CN" dirty="0" smtClean="0">
                <a:latin typeface="Times New Roman" panose="02020603050405020304" pitchFamily="18" charset="0"/>
                <a:cs typeface="Times New Roman" panose="02020603050405020304" pitchFamily="18" charset="0"/>
              </a:rPr>
              <a:t>CuSO</a:t>
            </a:r>
            <a:r>
              <a:rPr lang="en-US" altLang="zh-CN" baseline="-25000" dirty="0" smtClean="0">
                <a:latin typeface="Times New Roman" panose="02020603050405020304" pitchFamily="18" charset="0"/>
                <a:cs typeface="Times New Roman" panose="02020603050405020304" pitchFamily="18" charset="0"/>
              </a:rPr>
              <a:t>4</a:t>
            </a:r>
            <a:endParaRPr lang="en-US" altLang="zh-CN" baseline="-25000" dirty="0">
              <a:latin typeface="Times New Roman" panose="02020603050405020304" pitchFamily="18" charset="0"/>
              <a:cs typeface="Times New Roman" panose="02020603050405020304" pitchFamily="18" charset="0"/>
            </a:endParaRPr>
          </a:p>
        </p:txBody>
      </p:sp>
      <p:sp>
        <p:nvSpPr>
          <p:cNvPr id="10" name="矩形 9"/>
          <p:cNvSpPr/>
          <p:nvPr/>
        </p:nvSpPr>
        <p:spPr>
          <a:xfrm>
            <a:off x="2942972" y="1514057"/>
            <a:ext cx="2224451"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en-US" dirty="0" smtClean="0">
                <a:latin typeface="Times New Roman" panose="02020603050405020304" pitchFamily="18" charset="0"/>
                <a:cs typeface="Times New Roman" panose="02020603050405020304" pitchFamily="18" charset="0"/>
              </a:rPr>
              <a:t>加</a:t>
            </a:r>
            <a:r>
              <a:rPr lang="en-US" altLang="zh-CN" dirty="0" smtClean="0">
                <a:latin typeface="Times New Roman" panose="02020603050405020304" pitchFamily="18" charset="0"/>
                <a:cs typeface="Times New Roman" panose="02020603050405020304" pitchFamily="18" charset="0"/>
              </a:rPr>
              <a:t>10 mL</a:t>
            </a:r>
            <a:r>
              <a:rPr lang="zh-CN" altLang="zh-CN" dirty="0" smtClean="0">
                <a:latin typeface="Times New Roman" panose="02020603050405020304" pitchFamily="18" charset="0"/>
                <a:cs typeface="Times New Roman" panose="02020603050405020304" pitchFamily="18" charset="0"/>
              </a:rPr>
              <a:t>水</a:t>
            </a:r>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1mL 1 mol·L</a:t>
            </a:r>
            <a:r>
              <a:rPr lang="en-US" altLang="zh-CN" baseline="30000" dirty="0" smtClean="0">
                <a:latin typeface="Times New Roman" panose="02020603050405020304" pitchFamily="18" charset="0"/>
                <a:cs typeface="Times New Roman" panose="02020603050405020304" pitchFamily="18" charset="0"/>
              </a:rPr>
              <a:t>-1</a:t>
            </a:r>
            <a:r>
              <a:rPr lang="en-US" altLang="zh-CN" dirty="0" smtClean="0">
                <a:latin typeface="Times New Roman" panose="02020603050405020304" pitchFamily="18" charset="0"/>
                <a:cs typeface="Times New Roman" panose="02020603050405020304" pitchFamily="18" charset="0"/>
              </a:rPr>
              <a:t>H</a:t>
            </a:r>
            <a:r>
              <a:rPr lang="en-US" altLang="zh-CN" baseline="-25000" dirty="0" smtClean="0">
                <a:latin typeface="Times New Roman" panose="02020603050405020304" pitchFamily="18" charset="0"/>
                <a:cs typeface="Times New Roman" panose="02020603050405020304" pitchFamily="18" charset="0"/>
              </a:rPr>
              <a:t>2</a:t>
            </a:r>
            <a:r>
              <a:rPr lang="en-US" altLang="zh-CN" dirty="0" smtClean="0">
                <a:latin typeface="Times New Roman" panose="02020603050405020304" pitchFamily="18" charset="0"/>
                <a:cs typeface="Times New Roman" panose="02020603050405020304" pitchFamily="18" charset="0"/>
              </a:rPr>
              <a:t>SO</a:t>
            </a:r>
            <a:r>
              <a:rPr lang="en-US" altLang="zh-CN" baseline="-25000" dirty="0" smtClean="0">
                <a:latin typeface="Times New Roman" panose="02020603050405020304" pitchFamily="18" charset="0"/>
                <a:cs typeface="Times New Roman" panose="02020603050405020304" pitchFamily="18" charset="0"/>
              </a:rPr>
              <a:t>4</a:t>
            </a:r>
            <a:r>
              <a:rPr lang="zh-CN" altLang="zh-CN" dirty="0" smtClean="0">
                <a:latin typeface="Times New Roman" panose="02020603050405020304" pitchFamily="18" charset="0"/>
                <a:cs typeface="Times New Roman" panose="02020603050405020304" pitchFamily="18" charset="0"/>
              </a:rPr>
              <a:t>，</a:t>
            </a:r>
            <a:endParaRPr lang="en-US" altLang="zh-CN" dirty="0" smtClean="0">
              <a:latin typeface="Times New Roman" panose="02020603050405020304" pitchFamily="18" charset="0"/>
              <a:cs typeface="Times New Roman" panose="02020603050405020304" pitchFamily="18" charset="0"/>
            </a:endParaRPr>
          </a:p>
          <a:p>
            <a:r>
              <a:rPr lang="zh-CN" altLang="zh-CN" dirty="0" smtClean="0">
                <a:latin typeface="Times New Roman" panose="02020603050405020304" pitchFamily="18" charset="0"/>
                <a:cs typeface="Times New Roman" panose="02020603050405020304" pitchFamily="18" charset="0"/>
              </a:rPr>
              <a:t>加热</a:t>
            </a:r>
            <a:r>
              <a:rPr lang="zh-CN" altLang="en-US" dirty="0" smtClean="0">
                <a:latin typeface="Times New Roman" panose="02020603050405020304" pitchFamily="18" charset="0"/>
                <a:cs typeface="Times New Roman" panose="02020603050405020304" pitchFamily="18" charset="0"/>
              </a:rPr>
              <a:t>、</a:t>
            </a:r>
            <a:r>
              <a:rPr lang="zh-CN" altLang="zh-CN" dirty="0" smtClean="0">
                <a:latin typeface="Times New Roman" panose="02020603050405020304" pitchFamily="18" charset="0"/>
                <a:cs typeface="Times New Roman" panose="02020603050405020304" pitchFamily="18" charset="0"/>
              </a:rPr>
              <a:t>搅拌</a:t>
            </a:r>
            <a:r>
              <a:rPr lang="zh-CN" altLang="en-US" dirty="0" smtClean="0">
                <a:latin typeface="Times New Roman" panose="02020603050405020304" pitchFamily="18" charset="0"/>
                <a:cs typeface="Times New Roman" panose="02020603050405020304" pitchFamily="18" charset="0"/>
              </a:rPr>
              <a:t>、</a:t>
            </a:r>
            <a:r>
              <a:rPr lang="zh-CN" altLang="zh-CN" dirty="0" smtClean="0">
                <a:latin typeface="Times New Roman" panose="02020603050405020304" pitchFamily="18" charset="0"/>
                <a:cs typeface="Times New Roman" panose="02020603050405020304" pitchFamily="18" charset="0"/>
              </a:rPr>
              <a:t>溶解。</a:t>
            </a:r>
            <a:endParaRPr lang="zh-CN" altLang="en-US" dirty="0">
              <a:latin typeface="Times New Roman" panose="02020603050405020304" pitchFamily="18" charset="0"/>
              <a:cs typeface="Times New Roman" panose="02020603050405020304" pitchFamily="18" charset="0"/>
            </a:endParaRPr>
          </a:p>
        </p:txBody>
      </p:sp>
      <p:sp>
        <p:nvSpPr>
          <p:cNvPr id="11" name="Rectangle 3"/>
          <p:cNvSpPr>
            <a:spLocks noChangeArrowheads="1"/>
          </p:cNvSpPr>
          <p:nvPr/>
        </p:nvSpPr>
        <p:spPr bwMode="auto">
          <a:xfrm>
            <a:off x="215757" y="3353038"/>
            <a:ext cx="877163" cy="723275"/>
          </a:xfrm>
          <a:prstGeom prst="rect">
            <a:avLst/>
          </a:prstGeom>
          <a:ln/>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5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8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分别常</a:t>
            </a:r>
            <a:endParaRPr kumimoji="0" lang="en-US" altLang="zh-CN" sz="18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8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压过滤</a:t>
            </a:r>
            <a:endParaRPr kumimoji="0" lang="zh-CN"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2" name="矩形 11"/>
          <p:cNvSpPr/>
          <p:nvPr/>
        </p:nvSpPr>
        <p:spPr>
          <a:xfrm>
            <a:off x="5598447" y="1471637"/>
            <a:ext cx="1436367"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zh-CN" dirty="0" smtClean="0">
                <a:latin typeface="Times New Roman" panose="02020603050405020304" pitchFamily="18" charset="0"/>
                <a:cs typeface="Times New Roman" panose="02020603050405020304" pitchFamily="18" charset="0"/>
              </a:rPr>
              <a:t>加</a:t>
            </a:r>
            <a:r>
              <a:rPr lang="en-US" altLang="zh-CN" dirty="0" smtClean="0">
                <a:latin typeface="Times New Roman" panose="02020603050405020304" pitchFamily="18" charset="0"/>
                <a:cs typeface="Times New Roman" panose="02020603050405020304" pitchFamily="18" charset="0"/>
              </a:rPr>
              <a:t>2mL </a:t>
            </a:r>
          </a:p>
          <a:p>
            <a:r>
              <a:rPr lang="en-US" altLang="zh-CN" dirty="0" smtClean="0">
                <a:latin typeface="Times New Roman" panose="02020603050405020304" pitchFamily="18" charset="0"/>
                <a:cs typeface="Times New Roman" panose="02020603050405020304" pitchFamily="18" charset="0"/>
              </a:rPr>
              <a:t>30 g·L</a:t>
            </a:r>
            <a:r>
              <a:rPr lang="en-US" altLang="zh-CN" baseline="30000" dirty="0" smtClean="0">
                <a:latin typeface="Times New Roman" panose="02020603050405020304" pitchFamily="18" charset="0"/>
                <a:cs typeface="Times New Roman" panose="02020603050405020304" pitchFamily="18" charset="0"/>
              </a:rPr>
              <a:t>-1</a:t>
            </a:r>
            <a:r>
              <a:rPr lang="en-US" altLang="zh-CN" dirty="0" smtClean="0">
                <a:latin typeface="Times New Roman" panose="02020603050405020304" pitchFamily="18" charset="0"/>
                <a:cs typeface="Times New Roman" panose="02020603050405020304" pitchFamily="18" charset="0"/>
              </a:rPr>
              <a:t>H</a:t>
            </a:r>
            <a:r>
              <a:rPr lang="en-US" altLang="zh-CN" baseline="-30000" dirty="0" smtClean="0">
                <a:latin typeface="Times New Roman" panose="02020603050405020304" pitchFamily="18" charset="0"/>
                <a:cs typeface="Times New Roman" panose="02020603050405020304" pitchFamily="18" charset="0"/>
              </a:rPr>
              <a:t>2</a:t>
            </a:r>
            <a:r>
              <a:rPr lang="en-US" altLang="zh-CN" dirty="0" smtClean="0">
                <a:latin typeface="Times New Roman" panose="02020603050405020304" pitchFamily="18" charset="0"/>
                <a:cs typeface="Times New Roman" panose="02020603050405020304" pitchFamily="18" charset="0"/>
              </a:rPr>
              <a:t>O</a:t>
            </a:r>
            <a:r>
              <a:rPr lang="en-US" altLang="zh-CN" baseline="-30000" dirty="0" smtClean="0">
                <a:latin typeface="Times New Roman" panose="02020603050405020304" pitchFamily="18" charset="0"/>
                <a:cs typeface="Times New Roman" panose="02020603050405020304" pitchFamily="18" charset="0"/>
              </a:rPr>
              <a:t>2</a:t>
            </a:r>
            <a:r>
              <a:rPr lang="zh-CN" altLang="en-US" dirty="0" smtClean="0">
                <a:latin typeface="Times New Roman" panose="02020603050405020304" pitchFamily="18" charset="0"/>
                <a:cs typeface="Times New Roman" panose="02020603050405020304" pitchFamily="18" charset="0"/>
              </a:rPr>
              <a:t>加热</a:t>
            </a:r>
            <a:endParaRPr lang="zh-CN" altLang="en-US" dirty="0">
              <a:latin typeface="Times New Roman" panose="02020603050405020304" pitchFamily="18" charset="0"/>
              <a:cs typeface="Times New Roman" panose="02020603050405020304" pitchFamily="18" charset="0"/>
            </a:endParaRPr>
          </a:p>
        </p:txBody>
      </p:sp>
      <p:sp>
        <p:nvSpPr>
          <p:cNvPr id="13" name="矩形 12"/>
          <p:cNvSpPr/>
          <p:nvPr/>
        </p:nvSpPr>
        <p:spPr>
          <a:xfrm>
            <a:off x="8674026" y="1525744"/>
            <a:ext cx="2596486"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en-US" dirty="0" smtClean="0">
                <a:latin typeface="Times New Roman" panose="02020603050405020304" pitchFamily="18" charset="0"/>
                <a:cs typeface="Times New Roman" panose="02020603050405020304" pitchFamily="18" charset="0"/>
              </a:rPr>
              <a:t>分别滴加</a:t>
            </a:r>
            <a:r>
              <a:rPr lang="en-US" altLang="zh-CN" dirty="0" smtClean="0">
                <a:latin typeface="Times New Roman" panose="02020603050405020304" pitchFamily="18" charset="0"/>
                <a:cs typeface="Times New Roman" panose="02020603050405020304" pitchFamily="18" charset="0"/>
              </a:rPr>
              <a:t>6 mol·L</a:t>
            </a:r>
            <a:r>
              <a:rPr lang="en-US" altLang="zh-CN" baseline="30000" dirty="0" smtClean="0">
                <a:latin typeface="Times New Roman" panose="02020603050405020304" pitchFamily="18" charset="0"/>
                <a:cs typeface="Times New Roman" panose="02020603050405020304" pitchFamily="18" charset="0"/>
              </a:rPr>
              <a:t>-1</a:t>
            </a:r>
            <a:r>
              <a:rPr lang="zh-CN" altLang="en-US" dirty="0" smtClean="0">
                <a:latin typeface="Times New Roman" panose="02020603050405020304" pitchFamily="18" charset="0"/>
                <a:cs typeface="Times New Roman" panose="02020603050405020304" pitchFamily="18" charset="0"/>
              </a:rPr>
              <a:t>氨水至生成的沉淀全部溶解，溶液呈深蓝色</a:t>
            </a:r>
            <a:endParaRPr lang="zh-CN" altLang="en-US" dirty="0">
              <a:latin typeface="Times New Roman" panose="02020603050405020304" pitchFamily="18" charset="0"/>
              <a:cs typeface="Times New Roman" panose="02020603050405020304" pitchFamily="18" charset="0"/>
            </a:endParaRPr>
          </a:p>
        </p:txBody>
      </p:sp>
      <p:sp>
        <p:nvSpPr>
          <p:cNvPr id="15" name="矩形 14"/>
          <p:cNvSpPr/>
          <p:nvPr/>
        </p:nvSpPr>
        <p:spPr>
          <a:xfrm>
            <a:off x="1540380" y="2982985"/>
            <a:ext cx="673381" cy="371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eaLnBrk="0" fontAlgn="base" hangingPunct="0">
              <a:spcBef>
                <a:spcPct val="0"/>
              </a:spcBef>
              <a:spcAft>
                <a:spcPct val="0"/>
              </a:spcAft>
            </a:pPr>
            <a:r>
              <a:rPr lang="zh-CN" altLang="en-US" dirty="0" smtClean="0">
                <a:latin typeface="Times New Roman" panose="02020603050405020304" pitchFamily="18" charset="0"/>
                <a:cs typeface="Times New Roman" panose="02020603050405020304" pitchFamily="18" charset="0"/>
              </a:rPr>
              <a:t>滤液</a:t>
            </a:r>
            <a:endParaRPr lang="zh-CN" altLang="en-US" dirty="0">
              <a:latin typeface="Times New Roman" panose="02020603050405020304" pitchFamily="18" charset="0"/>
              <a:cs typeface="Times New Roman" panose="02020603050405020304" pitchFamily="18" charset="0"/>
            </a:endParaRPr>
          </a:p>
        </p:txBody>
      </p:sp>
      <p:sp>
        <p:nvSpPr>
          <p:cNvPr id="16" name="矩形 15"/>
          <p:cNvSpPr/>
          <p:nvPr/>
        </p:nvSpPr>
        <p:spPr>
          <a:xfrm>
            <a:off x="9046054" y="3891094"/>
            <a:ext cx="2382121" cy="7571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20000"/>
              </a:lnSpc>
              <a:spcAft>
                <a:spcPts val="0"/>
              </a:spcAft>
            </a:pPr>
            <a:r>
              <a:rPr lang="zh-CN" altLang="en-US" kern="100" dirty="0" smtClean="0">
                <a:latin typeface="Times New Roman" panose="02020603050405020304" pitchFamily="18" charset="0"/>
                <a:cs typeface="Times New Roman" panose="02020603050405020304" pitchFamily="18" charset="0"/>
              </a:rPr>
              <a:t>分别在溶液中滴加</a:t>
            </a:r>
            <a:r>
              <a:rPr lang="en-US" altLang="zh-CN" kern="100" dirty="0" smtClean="0">
                <a:latin typeface="Times New Roman" panose="02020603050405020304" pitchFamily="18" charset="0"/>
                <a:cs typeface="Times New Roman" panose="02020603050405020304" pitchFamily="18" charset="0"/>
              </a:rPr>
              <a:t>2</a:t>
            </a:r>
            <a:r>
              <a:rPr lang="zh-CN" altLang="en-US" kern="100" dirty="0" smtClean="0">
                <a:latin typeface="Times New Roman" panose="02020603050405020304" pitchFamily="18" charset="0"/>
                <a:cs typeface="Times New Roman" panose="02020603050405020304" pitchFamily="18" charset="0"/>
              </a:rPr>
              <a:t>滴</a:t>
            </a:r>
            <a:endParaRPr lang="en-US" altLang="zh-CN" kern="100" dirty="0" smtClean="0">
              <a:latin typeface="Times New Roman" panose="02020603050405020304" pitchFamily="18" charset="0"/>
              <a:cs typeface="Times New Roman" panose="02020603050405020304" pitchFamily="18" charset="0"/>
            </a:endParaRPr>
          </a:p>
          <a:p>
            <a:pPr algn="just">
              <a:lnSpc>
                <a:spcPct val="120000"/>
              </a:lnSpc>
              <a:spcAft>
                <a:spcPts val="0"/>
              </a:spcAft>
            </a:pPr>
            <a:r>
              <a:rPr lang="en-US" altLang="zh-CN" kern="100" dirty="0" smtClean="0">
                <a:latin typeface="Times New Roman" panose="02020603050405020304" pitchFamily="18" charset="0"/>
                <a:cs typeface="Times New Roman" panose="02020603050405020304" pitchFamily="18" charset="0"/>
              </a:rPr>
              <a:t>1 </a:t>
            </a:r>
            <a:r>
              <a:rPr lang="en-US" altLang="zh-CN" dirty="0">
                <a:latin typeface="Times New Roman" panose="02020603050405020304" pitchFamily="18" charset="0"/>
                <a:cs typeface="Times New Roman" panose="02020603050405020304" pitchFamily="18" charset="0"/>
              </a:rPr>
              <a:t>mol·L</a:t>
            </a:r>
            <a:r>
              <a:rPr lang="en-US" altLang="zh-CN" baseline="30000" dirty="0">
                <a:latin typeface="Times New Roman" panose="02020603050405020304" pitchFamily="18" charset="0"/>
                <a:cs typeface="Times New Roman" panose="02020603050405020304" pitchFamily="18" charset="0"/>
              </a:rPr>
              <a:t>-1</a:t>
            </a:r>
            <a:r>
              <a:rPr lang="en-US" altLang="zh-CN" kern="100" dirty="0" smtClean="0">
                <a:latin typeface="Times New Roman" panose="02020603050405020304" pitchFamily="18" charset="0"/>
                <a:cs typeface="Times New Roman" panose="02020603050405020304" pitchFamily="18" charset="0"/>
              </a:rPr>
              <a:t>KSCN</a:t>
            </a:r>
            <a:r>
              <a:rPr lang="zh-CN" altLang="en-US" kern="100" dirty="0" smtClean="0">
                <a:latin typeface="Times New Roman" panose="02020603050405020304" pitchFamily="18" charset="0"/>
                <a:cs typeface="Times New Roman" panose="02020603050405020304" pitchFamily="18" charset="0"/>
              </a:rPr>
              <a:t>溶液</a:t>
            </a:r>
            <a:r>
              <a:rPr lang="zh-CN" altLang="zh-CN" kern="100" dirty="0" smtClean="0">
                <a:latin typeface="Times New Roman" panose="02020603050405020304" pitchFamily="18" charset="0"/>
                <a:cs typeface="Times New Roman" panose="02020603050405020304" pitchFamily="18" charset="0"/>
              </a:rPr>
              <a:t>。</a:t>
            </a:r>
            <a:endParaRPr lang="zh-CN" altLang="zh-CN" kern="100" dirty="0">
              <a:latin typeface="Times New Roman" panose="02020603050405020304" pitchFamily="18" charset="0"/>
              <a:cs typeface="Times New Roman" panose="02020603050405020304" pitchFamily="18" charset="0"/>
            </a:endParaRPr>
          </a:p>
        </p:txBody>
      </p:sp>
      <p:sp>
        <p:nvSpPr>
          <p:cNvPr id="17" name="文本框 16"/>
          <p:cNvSpPr txBox="1"/>
          <p:nvPr/>
        </p:nvSpPr>
        <p:spPr>
          <a:xfrm>
            <a:off x="1440745" y="3927408"/>
            <a:ext cx="155055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zh-CN" altLang="en-US" dirty="0" smtClean="0">
                <a:latin typeface="Times New Roman" panose="02020603050405020304" pitchFamily="18" charset="0"/>
                <a:cs typeface="Times New Roman" panose="02020603050405020304" pitchFamily="18" charset="0"/>
              </a:rPr>
              <a:t>分别取出过滤后的滤纸</a:t>
            </a:r>
            <a:endParaRPr lang="zh-CN" altLang="en-US" dirty="0">
              <a:latin typeface="Times New Roman" panose="02020603050405020304" pitchFamily="18" charset="0"/>
              <a:cs typeface="Times New Roman" panose="02020603050405020304" pitchFamily="18" charset="0"/>
            </a:endParaRPr>
          </a:p>
        </p:txBody>
      </p:sp>
      <p:cxnSp>
        <p:nvCxnSpPr>
          <p:cNvPr id="23" name="直接箭头连接符 22"/>
          <p:cNvCxnSpPr/>
          <p:nvPr/>
        </p:nvCxnSpPr>
        <p:spPr>
          <a:xfrm>
            <a:off x="5167423" y="1987409"/>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24" name="直接箭头连接符 23"/>
          <p:cNvCxnSpPr/>
          <p:nvPr/>
        </p:nvCxnSpPr>
        <p:spPr>
          <a:xfrm>
            <a:off x="7053531" y="1987409"/>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26" name="直接箭头连接符 25"/>
          <p:cNvCxnSpPr/>
          <p:nvPr/>
        </p:nvCxnSpPr>
        <p:spPr>
          <a:xfrm>
            <a:off x="2991295" y="4269659"/>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27" name="直接箭头连接符 26"/>
          <p:cNvCxnSpPr/>
          <p:nvPr/>
        </p:nvCxnSpPr>
        <p:spPr>
          <a:xfrm>
            <a:off x="8614054" y="4238380"/>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28" name="直接箭头连接符 27"/>
          <p:cNvCxnSpPr/>
          <p:nvPr/>
        </p:nvCxnSpPr>
        <p:spPr>
          <a:xfrm>
            <a:off x="11270512" y="1987409"/>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30" name="直接箭头连接符 29"/>
          <p:cNvCxnSpPr/>
          <p:nvPr/>
        </p:nvCxnSpPr>
        <p:spPr>
          <a:xfrm flipV="1">
            <a:off x="1092920" y="3168984"/>
            <a:ext cx="432000" cy="185557"/>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31" name="直接箭头连接符 30"/>
          <p:cNvCxnSpPr/>
          <p:nvPr/>
        </p:nvCxnSpPr>
        <p:spPr>
          <a:xfrm>
            <a:off x="1088291" y="4078345"/>
            <a:ext cx="368141" cy="20425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37" name="直接箭头连接符 36"/>
          <p:cNvCxnSpPr/>
          <p:nvPr/>
        </p:nvCxnSpPr>
        <p:spPr>
          <a:xfrm>
            <a:off x="2498651" y="1989681"/>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40" name="文本框 39"/>
          <p:cNvSpPr txBox="1"/>
          <p:nvPr/>
        </p:nvSpPr>
        <p:spPr>
          <a:xfrm>
            <a:off x="7485704" y="1802743"/>
            <a:ext cx="73743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dirty="0" smtClean="0"/>
              <a:t>冷却</a:t>
            </a:r>
            <a:endParaRPr lang="zh-CN" altLang="en-US" dirty="0"/>
          </a:p>
        </p:txBody>
      </p:sp>
      <p:cxnSp>
        <p:nvCxnSpPr>
          <p:cNvPr id="41" name="直接箭头连接符 40"/>
          <p:cNvCxnSpPr/>
          <p:nvPr/>
        </p:nvCxnSpPr>
        <p:spPr>
          <a:xfrm>
            <a:off x="8223136" y="1987409"/>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42" name="矩形 41"/>
          <p:cNvSpPr/>
          <p:nvPr/>
        </p:nvSpPr>
        <p:spPr>
          <a:xfrm>
            <a:off x="3423295" y="3807994"/>
            <a:ext cx="2368038"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ctr"/>
            <a:r>
              <a:rPr lang="zh-CN" altLang="en-US" dirty="0" smtClean="0">
                <a:latin typeface="Times New Roman" panose="02020603050405020304" pitchFamily="18" charset="0"/>
                <a:cs typeface="Times New Roman" panose="02020603050405020304" pitchFamily="18" charset="0"/>
              </a:rPr>
              <a:t>分别滴加</a:t>
            </a:r>
            <a:r>
              <a:rPr lang="en-US" altLang="zh-CN" dirty="0" smtClean="0">
                <a:latin typeface="Times New Roman" panose="02020603050405020304" pitchFamily="18" charset="0"/>
                <a:cs typeface="Times New Roman" panose="02020603050405020304" pitchFamily="18" charset="0"/>
              </a:rPr>
              <a:t>1 mol·L</a:t>
            </a:r>
            <a:r>
              <a:rPr lang="en-US" altLang="zh-CN" baseline="30000" dirty="0" smtClean="0">
                <a:latin typeface="Times New Roman" panose="02020603050405020304" pitchFamily="18" charset="0"/>
                <a:cs typeface="Times New Roman" panose="02020603050405020304" pitchFamily="18" charset="0"/>
              </a:rPr>
              <a:t>-1</a:t>
            </a:r>
          </a:p>
          <a:p>
            <a:pPr algn="ctr"/>
            <a:r>
              <a:rPr lang="zh-CN" altLang="en-US" dirty="0" smtClean="0">
                <a:latin typeface="Times New Roman" panose="02020603050405020304" pitchFamily="18" charset="0"/>
                <a:cs typeface="Times New Roman" panose="02020603050405020304" pitchFamily="18" charset="0"/>
              </a:rPr>
              <a:t>氨水至蓝色褪去</a:t>
            </a:r>
            <a:endParaRPr lang="en-US" altLang="zh-CN" dirty="0" smtClean="0">
              <a:latin typeface="Times New Roman" panose="02020603050405020304" pitchFamily="18" charset="0"/>
              <a:cs typeface="Times New Roman" panose="02020603050405020304" pitchFamily="18" charset="0"/>
            </a:endParaRPr>
          </a:p>
          <a:p>
            <a:pPr algn="ctr"/>
            <a:r>
              <a:rPr lang="en-US" altLang="zh-CN" dirty="0" smtClean="0">
                <a:latin typeface="Times New Roman" panose="02020603050405020304" pitchFamily="18" charset="0"/>
                <a:cs typeface="Times New Roman" panose="02020603050405020304" pitchFamily="18" charset="0"/>
              </a:rPr>
              <a:t>Fe(OH)</a:t>
            </a:r>
            <a:r>
              <a:rPr lang="en-US" altLang="zh-CN" baseline="-25000" dirty="0" smtClean="0">
                <a:latin typeface="Times New Roman" panose="02020603050405020304" pitchFamily="18" charset="0"/>
                <a:cs typeface="Times New Roman" panose="02020603050405020304" pitchFamily="18" charset="0"/>
              </a:rPr>
              <a:t>3</a:t>
            </a:r>
            <a:r>
              <a:rPr lang="zh-CN" altLang="en-US" dirty="0" smtClean="0">
                <a:latin typeface="Times New Roman" panose="02020603050405020304" pitchFamily="18" charset="0"/>
                <a:cs typeface="Times New Roman" panose="02020603050405020304" pitchFamily="18" charset="0"/>
              </a:rPr>
              <a:t>留在滤纸上</a:t>
            </a:r>
            <a:endParaRPr lang="zh-CN" altLang="en-US" dirty="0"/>
          </a:p>
        </p:txBody>
      </p:sp>
      <p:sp>
        <p:nvSpPr>
          <p:cNvPr id="43" name="矩形 42"/>
          <p:cNvSpPr/>
          <p:nvPr/>
        </p:nvSpPr>
        <p:spPr>
          <a:xfrm>
            <a:off x="6242892" y="3788908"/>
            <a:ext cx="2371162" cy="923330"/>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zh-CN" altLang="en-US" dirty="0" smtClean="0">
                <a:latin typeface="Times New Roman" panose="02020603050405020304" pitchFamily="18" charset="0"/>
                <a:cs typeface="Times New Roman" panose="02020603050405020304" pitchFamily="18" charset="0"/>
              </a:rPr>
              <a:t>滤纸放在小烧杯中</a:t>
            </a:r>
            <a:endParaRPr lang="en-US" altLang="zh-CN" dirty="0" smtClean="0">
              <a:latin typeface="Times New Roman" panose="02020603050405020304" pitchFamily="18" charset="0"/>
              <a:cs typeface="Times New Roman" panose="02020603050405020304" pitchFamily="18" charset="0"/>
            </a:endParaRPr>
          </a:p>
          <a:p>
            <a:r>
              <a:rPr lang="zh-CN" altLang="en-US" dirty="0" smtClean="0">
                <a:latin typeface="Times New Roman" panose="02020603050405020304" pitchFamily="18" charset="0"/>
                <a:cs typeface="Times New Roman" panose="02020603050405020304" pitchFamily="18" charset="0"/>
              </a:rPr>
              <a:t>分别</a:t>
            </a:r>
            <a:r>
              <a:rPr lang="zh-CN" altLang="en-US" dirty="0">
                <a:latin typeface="Times New Roman" panose="02020603050405020304" pitchFamily="18" charset="0"/>
                <a:cs typeface="Times New Roman" panose="02020603050405020304" pitchFamily="18" charset="0"/>
              </a:rPr>
              <a:t>滴</a:t>
            </a:r>
            <a:r>
              <a:rPr lang="zh-CN" altLang="en-US" dirty="0" smtClean="0">
                <a:latin typeface="Times New Roman" panose="02020603050405020304" pitchFamily="18" charset="0"/>
                <a:cs typeface="Times New Roman" panose="02020603050405020304" pitchFamily="18" charset="0"/>
              </a:rPr>
              <a:t>加</a:t>
            </a:r>
            <a:r>
              <a:rPr lang="en-US" altLang="zh-CN" dirty="0" smtClean="0">
                <a:latin typeface="Times New Roman" panose="02020603050405020304" pitchFamily="18" charset="0"/>
                <a:cs typeface="Times New Roman" panose="02020603050405020304" pitchFamily="18" charset="0"/>
              </a:rPr>
              <a:t>2 mol·L</a:t>
            </a:r>
            <a:r>
              <a:rPr lang="en-US" altLang="zh-CN" baseline="30000" dirty="0" smtClean="0">
                <a:latin typeface="Times New Roman" panose="02020603050405020304" pitchFamily="18" charset="0"/>
                <a:cs typeface="Times New Roman" panose="02020603050405020304" pitchFamily="18" charset="0"/>
              </a:rPr>
              <a:t>-1</a:t>
            </a:r>
            <a:r>
              <a:rPr lang="en-US" altLang="zh-CN" dirty="0" smtClean="0">
                <a:latin typeface="Times New Roman" panose="02020603050405020304" pitchFamily="18" charset="0"/>
                <a:cs typeface="Times New Roman" panose="02020603050405020304" pitchFamily="18" charset="0"/>
              </a:rPr>
              <a:t>HCl</a:t>
            </a:r>
          </a:p>
          <a:p>
            <a:r>
              <a:rPr lang="zh-CN" altLang="en-US" dirty="0" smtClean="0">
                <a:latin typeface="Times New Roman" panose="02020603050405020304" pitchFamily="18" charset="0"/>
                <a:cs typeface="Times New Roman" panose="02020603050405020304" pitchFamily="18" charset="0"/>
              </a:rPr>
              <a:t>至滤纸上，溶解沉淀</a:t>
            </a:r>
            <a:endParaRPr lang="zh-CN" altLang="en-US" dirty="0"/>
          </a:p>
        </p:txBody>
      </p:sp>
      <p:cxnSp>
        <p:nvCxnSpPr>
          <p:cNvPr id="44" name="直接箭头连接符 43"/>
          <p:cNvCxnSpPr/>
          <p:nvPr/>
        </p:nvCxnSpPr>
        <p:spPr>
          <a:xfrm>
            <a:off x="5791333" y="4224439"/>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45" name="直接箭头连接符 44"/>
          <p:cNvCxnSpPr/>
          <p:nvPr/>
        </p:nvCxnSpPr>
        <p:spPr>
          <a:xfrm>
            <a:off x="11428175" y="4291831"/>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47" name="文本框 46"/>
          <p:cNvSpPr txBox="1"/>
          <p:nvPr/>
        </p:nvSpPr>
        <p:spPr>
          <a:xfrm>
            <a:off x="281741" y="5102777"/>
            <a:ext cx="2546474"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zh-CN" altLang="en-US" dirty="0" smtClean="0">
                <a:latin typeface="Times New Roman" panose="02020603050405020304" pitchFamily="18" charset="0"/>
                <a:cs typeface="Times New Roman" panose="02020603050405020304" pitchFamily="18" charset="0"/>
              </a:rPr>
              <a:t>根据红色的深浅评定提纯后硫酸铜溶液的纯度</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381864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43452"/>
            <a:ext cx="4121727" cy="789421"/>
          </a:xfrm>
        </p:spPr>
        <p:txBody>
          <a:bodyPr>
            <a:normAutofit/>
          </a:bodyPr>
          <a:lstStyle/>
          <a:p>
            <a:r>
              <a:rPr lang="zh-CN" altLang="zh-CN" sz="3200" b="1" kern="100" dirty="0">
                <a:solidFill>
                  <a:srgbClr val="002060"/>
                </a:solidFill>
                <a:latin typeface="Times New Roman" panose="02020603050405020304" pitchFamily="18" charset="0"/>
              </a:rPr>
              <a:t>五、数据处理</a:t>
            </a:r>
            <a:endParaRPr lang="zh-CN" altLang="en-US" sz="3200" b="1" kern="100" dirty="0">
              <a:solidFill>
                <a:srgbClr val="002060"/>
              </a:solidFill>
              <a:latin typeface="Times New Roman" panose="02020603050405020304" pitchFamily="18" charset="0"/>
            </a:endParaRPr>
          </a:p>
        </p:txBody>
      </p:sp>
      <p:sp>
        <p:nvSpPr>
          <p:cNvPr id="3" name="内容占位符 2"/>
          <p:cNvSpPr>
            <a:spLocks noGrp="1"/>
          </p:cNvSpPr>
          <p:nvPr>
            <p:ph idx="1"/>
          </p:nvPr>
        </p:nvSpPr>
        <p:spPr>
          <a:xfrm>
            <a:off x="838200" y="970594"/>
            <a:ext cx="9848273" cy="1003817"/>
          </a:xfrm>
        </p:spPr>
        <p:txBody>
          <a:bodyPr>
            <a:normAutofit/>
          </a:bodyPr>
          <a:lstStyle/>
          <a:p>
            <a:pPr marL="514350" indent="-514350">
              <a:lnSpc>
                <a:spcPct val="200000"/>
              </a:lnSpc>
              <a:buFont typeface="+mj-lt"/>
              <a:buAutoNum type="arabicPeriod"/>
            </a:pPr>
            <a:r>
              <a:rPr lang="zh-CN" altLang="en-US" dirty="0" smtClean="0"/>
              <a:t>计算提纯样品的产率并分析提纯后的纯度变化。</a:t>
            </a:r>
            <a:endParaRPr lang="zh-CN" altLang="zh-CN" dirty="0"/>
          </a:p>
        </p:txBody>
      </p:sp>
      <p:sp>
        <p:nvSpPr>
          <p:cNvPr id="4" name="标题 1"/>
          <p:cNvSpPr txBox="1">
            <a:spLocks/>
          </p:cNvSpPr>
          <p:nvPr/>
        </p:nvSpPr>
        <p:spPr>
          <a:xfrm>
            <a:off x="801255" y="181353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3200" b="1" kern="100" dirty="0" smtClean="0">
                <a:solidFill>
                  <a:srgbClr val="002060"/>
                </a:solidFill>
                <a:latin typeface="Times New Roman" panose="02020603050405020304" pitchFamily="18" charset="0"/>
              </a:rPr>
              <a:t>六</a:t>
            </a:r>
            <a:r>
              <a:rPr lang="zh-CN" altLang="zh-CN" sz="3200" b="1" kern="100" dirty="0" smtClean="0">
                <a:solidFill>
                  <a:srgbClr val="002060"/>
                </a:solidFill>
                <a:latin typeface="Times New Roman" panose="02020603050405020304" pitchFamily="18" charset="0"/>
              </a:rPr>
              <a:t>、思考题</a:t>
            </a:r>
            <a:r>
              <a:rPr lang="en-GB" altLang="zh-CN" sz="3200" b="1" kern="100" dirty="0" smtClean="0">
                <a:solidFill>
                  <a:srgbClr val="002060"/>
                </a:solidFill>
                <a:latin typeface="Times New Roman" panose="02020603050405020304" pitchFamily="18" charset="0"/>
              </a:rPr>
              <a:t>   </a:t>
            </a:r>
            <a:endParaRPr lang="zh-CN" altLang="en-US" dirty="0"/>
          </a:p>
        </p:txBody>
      </p:sp>
      <p:sp>
        <p:nvSpPr>
          <p:cNvPr id="5" name="内容占位符 2"/>
          <p:cNvSpPr txBox="1">
            <a:spLocks/>
          </p:cNvSpPr>
          <p:nvPr/>
        </p:nvSpPr>
        <p:spPr>
          <a:xfrm>
            <a:off x="801255" y="3139101"/>
            <a:ext cx="10515600" cy="275561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2400" dirty="0"/>
              <a:t>1</a:t>
            </a:r>
            <a:r>
              <a:rPr lang="zh-CN" altLang="zh-CN" sz="2400" dirty="0"/>
              <a:t>．提纯中</a:t>
            </a:r>
            <a:r>
              <a:rPr lang="en-US" altLang="zh-CN" sz="2400" dirty="0"/>
              <a:t>Fe</a:t>
            </a:r>
            <a:r>
              <a:rPr lang="en-US" altLang="zh-CN" sz="2400" baseline="30000" dirty="0"/>
              <a:t>2+</a:t>
            </a:r>
            <a:r>
              <a:rPr lang="zh-CN" altLang="zh-CN" sz="2400" dirty="0"/>
              <a:t>为何首先要转化成</a:t>
            </a:r>
            <a:r>
              <a:rPr lang="en-US" altLang="zh-CN" sz="2400" dirty="0"/>
              <a:t>Fe</a:t>
            </a:r>
            <a:r>
              <a:rPr lang="en-US" altLang="zh-CN" sz="2400" baseline="30000" dirty="0"/>
              <a:t>3+</a:t>
            </a:r>
            <a:r>
              <a:rPr lang="zh-CN" altLang="zh-CN" sz="2400" dirty="0"/>
              <a:t>？</a:t>
            </a:r>
          </a:p>
          <a:p>
            <a:r>
              <a:rPr lang="en-US" altLang="zh-CN" sz="2400" dirty="0"/>
              <a:t>2</a:t>
            </a:r>
            <a:r>
              <a:rPr lang="zh-CN" altLang="zh-CN" sz="2400" dirty="0"/>
              <a:t>．除</a:t>
            </a:r>
            <a:r>
              <a:rPr lang="en-US" altLang="zh-CN" sz="2400" dirty="0"/>
              <a:t>Fe</a:t>
            </a:r>
            <a:r>
              <a:rPr lang="en-US" altLang="zh-CN" sz="2400" baseline="30000" dirty="0"/>
              <a:t>3+</a:t>
            </a:r>
            <a:r>
              <a:rPr lang="zh-CN" altLang="zh-CN" sz="2400" dirty="0"/>
              <a:t>时，为什么要调</a:t>
            </a:r>
            <a:r>
              <a:rPr lang="en-US" altLang="zh-CN" sz="2400" dirty="0"/>
              <a:t>pH</a:t>
            </a:r>
            <a:r>
              <a:rPr lang="zh-CN" altLang="zh-CN" sz="2400" dirty="0"/>
              <a:t>≈</a:t>
            </a:r>
            <a:r>
              <a:rPr lang="en-US" altLang="zh-CN" sz="2400" dirty="0"/>
              <a:t>4</a:t>
            </a:r>
            <a:r>
              <a:rPr lang="zh-CN" altLang="zh-CN" sz="2400" dirty="0"/>
              <a:t>？而在蒸发前又把</a:t>
            </a:r>
            <a:r>
              <a:rPr lang="en-US" altLang="zh-CN" sz="2400" dirty="0"/>
              <a:t>pH</a:t>
            </a:r>
            <a:r>
              <a:rPr lang="zh-CN" altLang="zh-CN" sz="2400" dirty="0"/>
              <a:t>调至</a:t>
            </a:r>
            <a:r>
              <a:rPr lang="en-US" altLang="zh-CN" sz="2400" dirty="0"/>
              <a:t>1~2</a:t>
            </a:r>
            <a:r>
              <a:rPr lang="zh-CN" altLang="zh-CN" sz="2400" dirty="0"/>
              <a:t>？</a:t>
            </a:r>
          </a:p>
          <a:p>
            <a:pPr>
              <a:lnSpc>
                <a:spcPts val="2880"/>
              </a:lnSpc>
            </a:pPr>
            <a:r>
              <a:rPr lang="en-US" altLang="zh-CN" sz="2400" dirty="0"/>
              <a:t>3</a:t>
            </a:r>
            <a:r>
              <a:rPr lang="zh-CN" altLang="zh-CN" sz="2400" dirty="0"/>
              <a:t>．</a:t>
            </a:r>
            <a:r>
              <a:rPr lang="en-US" altLang="zh-CN" sz="2400" dirty="0"/>
              <a:t>Cl</a:t>
            </a:r>
            <a:r>
              <a:rPr lang="en-US" altLang="zh-CN" sz="2400" baseline="-25000" dirty="0"/>
              <a:t>2</a:t>
            </a:r>
            <a:r>
              <a:rPr lang="en-US" altLang="zh-CN" sz="2400" dirty="0"/>
              <a:t>(</a:t>
            </a:r>
            <a:r>
              <a:rPr lang="en-US" altLang="zh-CN" sz="2400" dirty="0" err="1"/>
              <a:t>aq</a:t>
            </a:r>
            <a:r>
              <a:rPr lang="en-US" altLang="zh-CN" sz="2400" dirty="0"/>
              <a:t>)</a:t>
            </a:r>
            <a:r>
              <a:rPr lang="zh-CN" altLang="zh-CN" sz="2400" dirty="0"/>
              <a:t>、</a:t>
            </a:r>
            <a:r>
              <a:rPr lang="en-US" altLang="zh-CN" sz="2400" dirty="0"/>
              <a:t>Br</a:t>
            </a:r>
            <a:r>
              <a:rPr lang="en-US" altLang="zh-CN" sz="2400" baseline="-25000" dirty="0"/>
              <a:t>2</a:t>
            </a:r>
            <a:r>
              <a:rPr lang="en-US" altLang="zh-CN" sz="2400" dirty="0"/>
              <a:t>(</a:t>
            </a:r>
            <a:r>
              <a:rPr lang="en-US" altLang="zh-CN" sz="2400" dirty="0" err="1"/>
              <a:t>aq</a:t>
            </a:r>
            <a:r>
              <a:rPr lang="en-US" altLang="zh-CN" sz="2400" dirty="0"/>
              <a:t>)</a:t>
            </a:r>
            <a:r>
              <a:rPr lang="zh-CN" altLang="zh-CN" sz="2400" dirty="0"/>
              <a:t>、</a:t>
            </a:r>
            <a:r>
              <a:rPr lang="en-US" altLang="zh-CN" sz="2400" dirty="0"/>
              <a:t>H</a:t>
            </a:r>
            <a:r>
              <a:rPr lang="en-US" altLang="zh-CN" sz="2400" baseline="-25000" dirty="0"/>
              <a:t>2</a:t>
            </a:r>
            <a:r>
              <a:rPr lang="en-US" altLang="zh-CN" sz="2400" dirty="0"/>
              <a:t>O</a:t>
            </a:r>
            <a:r>
              <a:rPr lang="en-US" altLang="zh-CN" sz="2400" baseline="-25000" dirty="0"/>
              <a:t>2</a:t>
            </a:r>
            <a:r>
              <a:rPr lang="en-US" altLang="zh-CN" sz="2400" dirty="0"/>
              <a:t>(</a:t>
            </a:r>
            <a:r>
              <a:rPr lang="en-US" altLang="zh-CN" sz="2400" dirty="0" err="1"/>
              <a:t>aq</a:t>
            </a:r>
            <a:r>
              <a:rPr lang="en-US" altLang="zh-CN" sz="2400" dirty="0"/>
              <a:t>)</a:t>
            </a:r>
            <a:r>
              <a:rPr lang="zh-CN" altLang="zh-CN" sz="2400" dirty="0"/>
              <a:t>、</a:t>
            </a:r>
            <a:r>
              <a:rPr lang="en-US" altLang="zh-CN" sz="2400" dirty="0"/>
              <a:t>KMnO</a:t>
            </a:r>
            <a:r>
              <a:rPr lang="en-US" altLang="zh-CN" sz="2400" baseline="-25000" dirty="0"/>
              <a:t>4</a:t>
            </a:r>
            <a:r>
              <a:rPr lang="zh-CN" altLang="zh-CN" sz="2400" dirty="0"/>
              <a:t>、</a:t>
            </a:r>
            <a:r>
              <a:rPr lang="en-US" altLang="zh-CN" sz="2400" dirty="0"/>
              <a:t>K</a:t>
            </a:r>
            <a:r>
              <a:rPr lang="en-US" altLang="zh-CN" sz="2400" baseline="-25000" dirty="0"/>
              <a:t>2</a:t>
            </a:r>
            <a:r>
              <a:rPr lang="en-US" altLang="zh-CN" sz="2400" dirty="0"/>
              <a:t>Cr</a:t>
            </a:r>
            <a:r>
              <a:rPr lang="en-US" altLang="zh-CN" sz="2400" baseline="-25000" dirty="0"/>
              <a:t>2</a:t>
            </a:r>
            <a:r>
              <a:rPr lang="en-US" altLang="zh-CN" sz="2400" dirty="0"/>
              <a:t>O</a:t>
            </a:r>
            <a:r>
              <a:rPr lang="en-US" altLang="zh-CN" sz="2400" baseline="-25000" dirty="0"/>
              <a:t>7</a:t>
            </a:r>
            <a:r>
              <a:rPr lang="zh-CN" altLang="zh-CN" sz="2400" dirty="0"/>
              <a:t>、</a:t>
            </a:r>
            <a:r>
              <a:rPr lang="en-US" altLang="zh-CN" sz="2400" dirty="0"/>
              <a:t>NaClO</a:t>
            </a:r>
            <a:r>
              <a:rPr lang="en-US" altLang="zh-CN" sz="2400" baseline="-25000" dirty="0"/>
              <a:t>3</a:t>
            </a:r>
            <a:r>
              <a:rPr lang="zh-CN" altLang="zh-CN" sz="2400" dirty="0"/>
              <a:t>等均可将</a:t>
            </a:r>
            <a:r>
              <a:rPr lang="en-US" altLang="zh-CN" sz="2400" dirty="0"/>
              <a:t>Fe</a:t>
            </a:r>
            <a:r>
              <a:rPr lang="en-US" altLang="zh-CN" sz="2400" baseline="30000" dirty="0"/>
              <a:t>2+</a:t>
            </a:r>
            <a:r>
              <a:rPr lang="zh-CN" altLang="zh-CN" sz="2400" dirty="0"/>
              <a:t>氧化为</a:t>
            </a:r>
            <a:r>
              <a:rPr lang="en-US" altLang="zh-CN" sz="2400" dirty="0"/>
              <a:t>Fe</a:t>
            </a:r>
            <a:r>
              <a:rPr lang="en-US" altLang="zh-CN" sz="2400" baseline="30000" dirty="0"/>
              <a:t>3+</a:t>
            </a:r>
            <a:r>
              <a:rPr lang="zh-CN" altLang="zh-CN" sz="2400" dirty="0"/>
              <a:t>，本实验中选用</a:t>
            </a:r>
            <a:r>
              <a:rPr lang="en-US" altLang="zh-CN" sz="2400" dirty="0"/>
              <a:t>H</a:t>
            </a:r>
            <a:r>
              <a:rPr lang="en-US" altLang="zh-CN" sz="2400" baseline="-25000" dirty="0"/>
              <a:t>2</a:t>
            </a:r>
            <a:r>
              <a:rPr lang="en-US" altLang="zh-CN" sz="2400" dirty="0"/>
              <a:t>O</a:t>
            </a:r>
            <a:r>
              <a:rPr lang="en-US" altLang="zh-CN" sz="2400" baseline="-25000" dirty="0"/>
              <a:t>2</a:t>
            </a:r>
            <a:r>
              <a:rPr lang="zh-CN" altLang="zh-CN" sz="2400" dirty="0"/>
              <a:t>作氧化剂，为什么？</a:t>
            </a:r>
          </a:p>
          <a:p>
            <a:r>
              <a:rPr lang="en-US" altLang="zh-CN" sz="2400" dirty="0"/>
              <a:t>4</a:t>
            </a:r>
            <a:r>
              <a:rPr lang="zh-CN" altLang="zh-CN" sz="2400" dirty="0"/>
              <a:t>．用</a:t>
            </a:r>
            <a:r>
              <a:rPr lang="en-US" altLang="zh-CN" sz="2400" dirty="0"/>
              <a:t>KSCN</a:t>
            </a:r>
            <a:r>
              <a:rPr lang="zh-CN" altLang="zh-CN" sz="2400" dirty="0"/>
              <a:t>检验</a:t>
            </a:r>
            <a:r>
              <a:rPr lang="en-US" altLang="zh-CN" sz="2400" dirty="0"/>
              <a:t>Fe</a:t>
            </a:r>
            <a:r>
              <a:rPr lang="en-US" altLang="zh-CN" sz="2400" baseline="30000" dirty="0"/>
              <a:t>3+</a:t>
            </a:r>
            <a:r>
              <a:rPr lang="zh-CN" altLang="zh-CN" sz="2400" dirty="0"/>
              <a:t>时为什么要加盐酸？</a:t>
            </a:r>
          </a:p>
        </p:txBody>
      </p:sp>
    </p:spTree>
    <p:extLst>
      <p:ext uri="{BB962C8B-B14F-4D97-AF65-F5344CB8AC3E}">
        <p14:creationId xmlns:p14="http://schemas.microsoft.com/office/powerpoint/2010/main" xmlns="" val="972560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662544" y="1390218"/>
            <a:ext cx="9116292" cy="2387600"/>
          </a:xfrm>
        </p:spPr>
        <p:txBody>
          <a:bodyPr/>
          <a:lstStyle/>
          <a:p>
            <a:r>
              <a:rPr lang="zh-CN" altLang="zh-CN" dirty="0">
                <a:solidFill>
                  <a:schemeClr val="accent5">
                    <a:lumMod val="50000"/>
                  </a:schemeClr>
                </a:solidFill>
                <a:latin typeface="黑体" panose="02010609060101010101" pitchFamily="49" charset="-122"/>
                <a:ea typeface="黑体" panose="02010609060101010101" pitchFamily="49" charset="-122"/>
              </a:rPr>
              <a:t>硫酸铜的</a:t>
            </a:r>
            <a:r>
              <a:rPr lang="zh-CN" altLang="zh-CN" dirty="0" smtClean="0">
                <a:solidFill>
                  <a:schemeClr val="accent5">
                    <a:lumMod val="50000"/>
                  </a:schemeClr>
                </a:solidFill>
                <a:latin typeface="黑体" panose="02010609060101010101" pitchFamily="49" charset="-122"/>
                <a:ea typeface="黑体" panose="02010609060101010101" pitchFamily="49" charset="-122"/>
              </a:rPr>
              <a:t>提纯</a:t>
            </a:r>
            <a:endParaRPr lang="zh-CN" altLang="en-US" sz="3600" dirty="0">
              <a:solidFill>
                <a:schemeClr val="accent5">
                  <a:lumMod val="50000"/>
                </a:schemeClr>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4691269" y="4335682"/>
            <a:ext cx="2809461" cy="424730"/>
          </a:xfrm>
        </p:spPr>
        <p:txBody>
          <a:bodyPr>
            <a:normAutofit/>
          </a:bodyPr>
          <a:lstStyle/>
          <a:p>
            <a:r>
              <a:rPr lang="zh-CN" altLang="en-US" dirty="0" smtClean="0">
                <a:solidFill>
                  <a:srgbClr val="0070C0"/>
                </a:solidFill>
                <a:latin typeface="华文行楷" panose="02010800040101010101" pitchFamily="2" charset="-122"/>
                <a:ea typeface="华文行楷" panose="02010800040101010101" pitchFamily="2" charset="-122"/>
              </a:rPr>
              <a:t>化学实验中心</a:t>
            </a:r>
            <a:endParaRPr lang="zh-CN" altLang="en-US" dirty="0">
              <a:solidFill>
                <a:srgbClr val="0070C0"/>
              </a:solidFill>
              <a:latin typeface="华文行楷" panose="02010800040101010101" pitchFamily="2" charset="-122"/>
              <a:ea typeface="华文行楷" panose="02010800040101010101" pitchFamily="2" charset="-122"/>
            </a:endParaRPr>
          </a:p>
        </p:txBody>
      </p:sp>
      <p:grpSp>
        <p:nvGrpSpPr>
          <p:cNvPr id="4" name="Group 4"/>
          <p:cNvGrpSpPr>
            <a:grpSpLocks/>
          </p:cNvGrpSpPr>
          <p:nvPr/>
        </p:nvGrpSpPr>
        <p:grpSpPr bwMode="auto">
          <a:xfrm>
            <a:off x="4876006" y="5595655"/>
            <a:ext cx="2439987" cy="369888"/>
            <a:chOff x="2113" y="3968"/>
            <a:chExt cx="1537" cy="233"/>
          </a:xfrm>
        </p:grpSpPr>
        <p:pic>
          <p:nvPicPr>
            <p:cNvPr id="5" name="Picture 5" descr="校名"/>
            <p:cNvPicPr>
              <a:picLocks noChangeAspect="1" noChangeArrowheads="1"/>
            </p:cNvPicPr>
            <p:nvPr/>
          </p:nvPicPr>
          <p:blipFill>
            <a:blip r:embed="rId2" cstate="print"/>
            <a:srcRect/>
            <a:stretch>
              <a:fillRect/>
            </a:stretch>
          </p:blipFill>
          <p:spPr bwMode="auto">
            <a:xfrm>
              <a:off x="2426" y="3968"/>
              <a:ext cx="1224" cy="227"/>
            </a:xfrm>
            <a:prstGeom prst="rect">
              <a:avLst/>
            </a:prstGeom>
            <a:noFill/>
            <a:ln w="9525">
              <a:noFill/>
              <a:miter lim="800000"/>
              <a:headEnd/>
              <a:tailEnd/>
            </a:ln>
          </p:spPr>
        </p:pic>
        <p:pic>
          <p:nvPicPr>
            <p:cNvPr id="6" name="Picture 6" descr="aabb"/>
            <p:cNvPicPr>
              <a:picLocks noChangeAspect="1" noChangeArrowheads="1"/>
            </p:cNvPicPr>
            <p:nvPr/>
          </p:nvPicPr>
          <p:blipFill>
            <a:blip r:embed="rId3" cstate="print"/>
            <a:srcRect/>
            <a:stretch>
              <a:fillRect/>
            </a:stretch>
          </p:blipFill>
          <p:spPr bwMode="auto">
            <a:xfrm>
              <a:off x="2113" y="3974"/>
              <a:ext cx="268" cy="227"/>
            </a:xfrm>
            <a:prstGeom prst="rect">
              <a:avLst/>
            </a:prstGeom>
            <a:noFill/>
            <a:ln w="9525">
              <a:noFill/>
              <a:miter lim="800000"/>
              <a:headEnd/>
              <a:tailEnd/>
            </a:ln>
          </p:spPr>
        </p:pic>
      </p:grpSp>
    </p:spTree>
    <p:extLst>
      <p:ext uri="{BB962C8B-B14F-4D97-AF65-F5344CB8AC3E}">
        <p14:creationId xmlns:p14="http://schemas.microsoft.com/office/powerpoint/2010/main" xmlns="" val="1703959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95161"/>
            <a:ext cx="5675811" cy="871492"/>
          </a:xfrm>
        </p:spPr>
        <p:txBody>
          <a:bodyPr>
            <a:normAutofit/>
          </a:bodyPr>
          <a:lstStyle/>
          <a:p>
            <a:r>
              <a:rPr lang="zh-CN" altLang="en-US" sz="3600" b="1" dirty="0" smtClean="0"/>
              <a:t>溶解、蒸发和结晶</a:t>
            </a:r>
            <a:endParaRPr lang="zh-CN" altLang="en-US" sz="3600" b="1" dirty="0"/>
          </a:p>
        </p:txBody>
      </p:sp>
      <p:sp>
        <p:nvSpPr>
          <p:cNvPr id="3" name="内容占位符 2"/>
          <p:cNvSpPr>
            <a:spLocks noGrp="1"/>
          </p:cNvSpPr>
          <p:nvPr>
            <p:ph idx="1"/>
          </p:nvPr>
        </p:nvSpPr>
        <p:spPr>
          <a:xfrm>
            <a:off x="912091" y="966653"/>
            <a:ext cx="10494818" cy="5382636"/>
          </a:xfrm>
        </p:spPr>
        <p:txBody>
          <a:bodyPr>
            <a:normAutofit fontScale="62500" lnSpcReduction="20000"/>
          </a:bodyPr>
          <a:lstStyle/>
          <a:p>
            <a:pPr marL="0" indent="0">
              <a:lnSpc>
                <a:spcPts val="2880"/>
              </a:lnSpc>
              <a:buNone/>
            </a:pPr>
            <a:r>
              <a:rPr lang="en-US" altLang="zh-CN" dirty="0" smtClean="0"/>
              <a:t>1. </a:t>
            </a:r>
            <a:r>
              <a:rPr lang="zh-CN" altLang="en-US" dirty="0" smtClean="0"/>
              <a:t>重结晶</a:t>
            </a:r>
            <a:r>
              <a:rPr lang="zh-CN" altLang="en-US" dirty="0"/>
              <a:t>：是提纯固体物质常用的重要方法之一，它适用于溶解度随温度有显著变化的化合物的提纯</a:t>
            </a:r>
            <a:r>
              <a:rPr lang="zh-CN" altLang="en-US" dirty="0" smtClean="0"/>
              <a:t>。</a:t>
            </a:r>
            <a:endParaRPr lang="en-US" altLang="zh-CN" dirty="0" smtClean="0"/>
          </a:p>
          <a:p>
            <a:pPr marL="0" indent="0">
              <a:lnSpc>
                <a:spcPts val="2880"/>
              </a:lnSpc>
              <a:buNone/>
            </a:pPr>
            <a:r>
              <a:rPr lang="en-US" altLang="zh-CN" dirty="0" smtClean="0"/>
              <a:t>2. </a:t>
            </a:r>
            <a:r>
              <a:rPr lang="zh-CN" altLang="en-US" dirty="0" smtClean="0"/>
              <a:t>溶解：把固体物质溶于水、酸、碱等试剂中制备成溶液；</a:t>
            </a:r>
            <a:endParaRPr lang="en-US" altLang="zh-CN" dirty="0" smtClean="0"/>
          </a:p>
          <a:p>
            <a:pPr marL="0" indent="0">
              <a:lnSpc>
                <a:spcPts val="2880"/>
              </a:lnSpc>
              <a:buNone/>
            </a:pPr>
            <a:r>
              <a:rPr lang="en-US" altLang="zh-CN" dirty="0" smtClean="0"/>
              <a:t>3. </a:t>
            </a:r>
            <a:r>
              <a:rPr lang="zh-CN" altLang="en-US" dirty="0" smtClean="0"/>
              <a:t>蒸发浓缩：水浴加热或直接加热；小心控制加热温度避免爆沸。</a:t>
            </a:r>
            <a:endParaRPr lang="en-US" altLang="zh-CN" dirty="0" smtClean="0"/>
          </a:p>
          <a:p>
            <a:pPr>
              <a:lnSpc>
                <a:spcPts val="2880"/>
              </a:lnSpc>
            </a:pPr>
            <a:r>
              <a:rPr lang="zh-CN" altLang="en-US" dirty="0" smtClean="0">
                <a:solidFill>
                  <a:srgbClr val="FF0000"/>
                </a:solidFill>
              </a:rPr>
              <a:t>当物质的溶解度较大时，必须加热到溶液表面出现晶膜时才停止；</a:t>
            </a:r>
            <a:endParaRPr lang="en-US" altLang="zh-CN" dirty="0" smtClean="0">
              <a:solidFill>
                <a:srgbClr val="FF0000"/>
              </a:solidFill>
            </a:endParaRPr>
          </a:p>
          <a:p>
            <a:pPr>
              <a:lnSpc>
                <a:spcPts val="2880"/>
              </a:lnSpc>
            </a:pPr>
            <a:r>
              <a:rPr lang="zh-CN" altLang="en-US" dirty="0" smtClean="0">
                <a:solidFill>
                  <a:srgbClr val="FF0000"/>
                </a:solidFill>
              </a:rPr>
              <a:t>若物质的溶解度随温度的变化不大时，为了获得较多的晶体，可在结晶析出后继续蒸发；</a:t>
            </a:r>
            <a:endParaRPr lang="en-US" altLang="zh-CN" dirty="0" smtClean="0">
              <a:solidFill>
                <a:srgbClr val="FF0000"/>
              </a:solidFill>
            </a:endParaRPr>
          </a:p>
          <a:p>
            <a:pPr>
              <a:lnSpc>
                <a:spcPts val="2880"/>
              </a:lnSpc>
            </a:pPr>
            <a:r>
              <a:rPr lang="zh-CN" altLang="en-US" dirty="0" smtClean="0"/>
              <a:t>若物质的溶解度较小或高温时溶解度较大而室温溶解度较小时则可不必蒸发到液面出现晶膜就可冷却；</a:t>
            </a:r>
            <a:endParaRPr lang="en-US" altLang="zh-CN" dirty="0" smtClean="0"/>
          </a:p>
          <a:p>
            <a:pPr marL="0" indent="0">
              <a:lnSpc>
                <a:spcPts val="2880"/>
              </a:lnSpc>
              <a:buNone/>
            </a:pPr>
            <a:r>
              <a:rPr lang="en-US" altLang="zh-CN" dirty="0" smtClean="0"/>
              <a:t>4. </a:t>
            </a:r>
            <a:r>
              <a:rPr lang="zh-CN" altLang="en-US" dirty="0" smtClean="0"/>
              <a:t>结晶：析出晶体的颗粒与结晶条件有关。</a:t>
            </a:r>
            <a:endParaRPr lang="en-US" altLang="zh-CN" dirty="0" smtClean="0"/>
          </a:p>
          <a:p>
            <a:pPr>
              <a:lnSpc>
                <a:spcPts val="2880"/>
              </a:lnSpc>
            </a:pPr>
            <a:r>
              <a:rPr lang="zh-CN" altLang="en-US" dirty="0" smtClean="0"/>
              <a:t>如果溶液的浓度较高，溶质在水中的溶解度随温度下降而限制减小时，冷却速度越快析出的晶体颗粒越细小。若溶液的浓度不高，加入一粒晶种后使溶液慢慢冷却，则的到较大的晶体。</a:t>
            </a:r>
            <a:endParaRPr lang="en-US" altLang="zh-CN" dirty="0" smtClean="0"/>
          </a:p>
          <a:p>
            <a:pPr>
              <a:lnSpc>
                <a:spcPts val="2880"/>
              </a:lnSpc>
            </a:pPr>
            <a:r>
              <a:rPr lang="zh-CN" altLang="en-US" dirty="0" smtClean="0"/>
              <a:t>搅拌有利于细小晶体的生成，精致溶液有利于大晶体的生成。</a:t>
            </a:r>
            <a:endParaRPr lang="en-US" altLang="zh-CN" dirty="0" smtClean="0"/>
          </a:p>
          <a:p>
            <a:pPr>
              <a:lnSpc>
                <a:spcPts val="2880"/>
              </a:lnSpc>
            </a:pPr>
            <a:r>
              <a:rPr lang="zh-CN" altLang="en-US" dirty="0" smtClean="0"/>
              <a:t>纯度：快速生成的细小晶体纯度较高，缓慢生长的大晶体纯度较低。</a:t>
            </a:r>
            <a:endParaRPr lang="en-US" altLang="zh-CN" dirty="0" smtClean="0"/>
          </a:p>
        </p:txBody>
      </p:sp>
    </p:spTree>
    <p:extLst>
      <p:ext uri="{BB962C8B-B14F-4D97-AF65-F5344CB8AC3E}">
        <p14:creationId xmlns:p14="http://schemas.microsoft.com/office/powerpoint/2010/main" xmlns="" val="2884087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1"/>
          <p:cNvSpPr txBox="1">
            <a:spLocks/>
          </p:cNvSpPr>
          <p:nvPr/>
        </p:nvSpPr>
        <p:spPr>
          <a:xfrm>
            <a:off x="501903" y="159555"/>
            <a:ext cx="3546377" cy="7599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zh-CN" sz="3200" b="1" dirty="0" smtClean="0">
                <a:solidFill>
                  <a:schemeClr val="accent5">
                    <a:lumMod val="50000"/>
                  </a:schemeClr>
                </a:solidFill>
              </a:rPr>
              <a:t>一、实验目的</a:t>
            </a:r>
            <a:endParaRPr lang="zh-CN" altLang="en-US" sz="3200" dirty="0">
              <a:solidFill>
                <a:schemeClr val="accent5">
                  <a:lumMod val="50000"/>
                </a:schemeClr>
              </a:solidFill>
            </a:endParaRPr>
          </a:p>
        </p:txBody>
      </p:sp>
      <p:sp>
        <p:nvSpPr>
          <p:cNvPr id="15" name="内容占位符 2"/>
          <p:cNvSpPr txBox="1">
            <a:spLocks/>
          </p:cNvSpPr>
          <p:nvPr/>
        </p:nvSpPr>
        <p:spPr>
          <a:xfrm>
            <a:off x="702554" y="883423"/>
            <a:ext cx="6950145" cy="845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ltLang="zh-CN" sz="2200" dirty="0" smtClean="0">
                <a:solidFill>
                  <a:schemeClr val="accent5">
                    <a:lumMod val="50000"/>
                  </a:schemeClr>
                </a:solidFill>
              </a:rPr>
              <a:t>1</a:t>
            </a:r>
            <a:r>
              <a:rPr lang="zh-CN" altLang="zh-CN" sz="2200" dirty="0" smtClean="0">
                <a:solidFill>
                  <a:schemeClr val="accent5">
                    <a:lumMod val="50000"/>
                  </a:schemeClr>
                </a:solidFill>
              </a:rPr>
              <a:t>．了解用重结晶法提纯物质的原理。</a:t>
            </a:r>
          </a:p>
          <a:p>
            <a:pPr marL="0" indent="0">
              <a:buFont typeface="Arial" panose="020B0604020202020204" pitchFamily="34" charset="0"/>
              <a:buNone/>
            </a:pPr>
            <a:r>
              <a:rPr lang="en-US" altLang="zh-CN" sz="2200" dirty="0" smtClean="0">
                <a:solidFill>
                  <a:schemeClr val="accent5">
                    <a:lumMod val="50000"/>
                  </a:schemeClr>
                </a:solidFill>
              </a:rPr>
              <a:t>2</a:t>
            </a:r>
            <a:r>
              <a:rPr lang="zh-CN" altLang="zh-CN" sz="2200" dirty="0" smtClean="0">
                <a:solidFill>
                  <a:schemeClr val="accent5">
                    <a:lumMod val="50000"/>
                  </a:schemeClr>
                </a:solidFill>
              </a:rPr>
              <a:t>．练习加热、溶解、蒸发、过滤、结晶等基本操作</a:t>
            </a:r>
            <a:r>
              <a:rPr lang="zh-CN" altLang="zh-CN" sz="2400" kern="100" dirty="0" smtClean="0">
                <a:latin typeface="Times New Roman" panose="02020603050405020304" pitchFamily="18" charset="0"/>
              </a:rPr>
              <a:t>。</a:t>
            </a:r>
            <a:endParaRPr lang="zh-CN" altLang="zh-CN" sz="2400" kern="100" dirty="0">
              <a:latin typeface="Times New Roman" panose="02020603050405020304" pitchFamily="18" charset="0"/>
            </a:endParaRPr>
          </a:p>
        </p:txBody>
      </p:sp>
      <p:sp>
        <p:nvSpPr>
          <p:cNvPr id="16" name="矩形 15"/>
          <p:cNvSpPr/>
          <p:nvPr/>
        </p:nvSpPr>
        <p:spPr>
          <a:xfrm>
            <a:off x="456467" y="1777611"/>
            <a:ext cx="2656496" cy="584775"/>
          </a:xfrm>
          <a:prstGeom prst="rect">
            <a:avLst/>
          </a:prstGeom>
        </p:spPr>
        <p:txBody>
          <a:bodyPr wrap="none">
            <a:spAutoFit/>
          </a:bodyPr>
          <a:lstStyle/>
          <a:p>
            <a:pPr algn="just">
              <a:spcAft>
                <a:spcPts val="0"/>
              </a:spcAft>
            </a:pPr>
            <a:r>
              <a:rPr lang="zh-CN" altLang="zh-CN" sz="3200" b="1" dirty="0" smtClean="0">
                <a:solidFill>
                  <a:schemeClr val="accent5">
                    <a:lumMod val="50000"/>
                  </a:schemeClr>
                </a:solidFill>
                <a:latin typeface="+mj-lt"/>
                <a:ea typeface="+mj-ea"/>
                <a:cs typeface="+mj-cs"/>
              </a:rPr>
              <a:t>二、实验原理</a:t>
            </a:r>
            <a:endParaRPr lang="zh-CN" altLang="zh-CN" sz="3200" b="1" dirty="0">
              <a:solidFill>
                <a:schemeClr val="accent5">
                  <a:lumMod val="50000"/>
                </a:schemeClr>
              </a:solidFill>
              <a:latin typeface="+mj-lt"/>
              <a:ea typeface="+mj-ea"/>
              <a:cs typeface="+mj-cs"/>
            </a:endParaRPr>
          </a:p>
        </p:txBody>
      </p:sp>
      <p:sp>
        <p:nvSpPr>
          <p:cNvPr id="18" name="Rectangle 19"/>
          <p:cNvSpPr>
            <a:spLocks noChangeArrowheads="1"/>
          </p:cNvSpPr>
          <p:nvPr/>
        </p:nvSpPr>
        <p:spPr bwMode="auto">
          <a:xfrm>
            <a:off x="1458363" y="779531"/>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9" name="Rectangle 21"/>
          <p:cNvSpPr>
            <a:spLocks noChangeArrowheads="1"/>
          </p:cNvSpPr>
          <p:nvPr/>
        </p:nvSpPr>
        <p:spPr bwMode="auto">
          <a:xfrm>
            <a:off x="175650" y="193103"/>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0" name="Rectangle 23"/>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1" name="Rectangle 25"/>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文本框 21"/>
          <p:cNvSpPr txBox="1"/>
          <p:nvPr/>
        </p:nvSpPr>
        <p:spPr>
          <a:xfrm>
            <a:off x="189347" y="2694616"/>
            <a:ext cx="1282713" cy="646331"/>
          </a:xfrm>
          <a:prstGeom prst="rect">
            <a:avLst/>
          </a:prstGeom>
          <a:noFill/>
        </p:spPr>
        <p:txBody>
          <a:bodyPr wrap="square" rtlCol="0">
            <a:spAutoFit/>
          </a:bodyPr>
          <a:lstStyle/>
          <a:p>
            <a:r>
              <a:rPr lang="zh-CN" altLang="en-US" dirty="0" smtClean="0">
                <a:latin typeface="黑体" panose="02010609060101010101" pitchFamily="49" charset="-122"/>
                <a:ea typeface="黑体" panose="02010609060101010101" pitchFamily="49" charset="-122"/>
              </a:rPr>
              <a:t>粗硫酸铜中的杂质</a:t>
            </a:r>
            <a:endParaRPr lang="zh-CN" altLang="en-US" dirty="0">
              <a:latin typeface="黑体" panose="02010609060101010101" pitchFamily="49" charset="-122"/>
              <a:ea typeface="黑体" panose="02010609060101010101" pitchFamily="49" charset="-122"/>
            </a:endParaRPr>
          </a:p>
        </p:txBody>
      </p:sp>
      <p:sp>
        <p:nvSpPr>
          <p:cNvPr id="23" name="矩形 22"/>
          <p:cNvSpPr/>
          <p:nvPr/>
        </p:nvSpPr>
        <p:spPr>
          <a:xfrm>
            <a:off x="1451930" y="3170782"/>
            <a:ext cx="3403496" cy="400110"/>
          </a:xfrm>
          <a:prstGeom prst="rect">
            <a:avLst/>
          </a:prstGeom>
        </p:spPr>
        <p:txBody>
          <a:bodyPr wrap="none">
            <a:spAutoFit/>
          </a:bodyPr>
          <a:lstStyle/>
          <a:p>
            <a:r>
              <a:rPr lang="zh-CN" altLang="zh-CN" sz="2000" dirty="0" smtClean="0">
                <a:latin typeface="Times New Roman" panose="02020603050405020304" pitchFamily="18" charset="0"/>
                <a:ea typeface="黑体" panose="02010609060101010101" pitchFamily="49" charset="-122"/>
                <a:cs typeface="Times New Roman" panose="02020603050405020304" pitchFamily="18" charset="0"/>
              </a:rPr>
              <a:t>可溶性</a:t>
            </a:r>
            <a:r>
              <a:rPr lang="zh-CN" altLang="en-US" sz="2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000" dirty="0" smtClean="0">
                <a:latin typeface="Times New Roman" panose="02020603050405020304" pitchFamily="18" charset="0"/>
                <a:ea typeface="黑体" panose="02010609060101010101" pitchFamily="49" charset="-122"/>
                <a:cs typeface="Times New Roman" panose="02020603050405020304" pitchFamily="18" charset="0"/>
              </a:rPr>
              <a:t>FeSO</a:t>
            </a:r>
            <a:r>
              <a:rPr lang="en-US" altLang="zh-CN" sz="2000" baseline="-25000"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Fe</a:t>
            </a:r>
            <a:r>
              <a:rPr lang="en-US" altLang="zh-CN" sz="2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(SO</a:t>
            </a:r>
            <a:r>
              <a:rPr lang="en-US" altLang="zh-CN" sz="2000" baseline="-25000" dirty="0">
                <a:latin typeface="Times New Roman" panose="02020603050405020304" pitchFamily="18" charset="0"/>
                <a:ea typeface="黑体" panose="02010609060101010101" pitchFamily="49" charset="-122"/>
                <a:cs typeface="Times New Roman" panose="02020603050405020304" pitchFamily="18" charset="0"/>
              </a:rPr>
              <a:t>4</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0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等</a:t>
            </a:r>
            <a:endParaRPr lang="zh-CN" altLang="en-US" sz="20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24" name="矩形 23"/>
          <p:cNvSpPr/>
          <p:nvPr/>
        </p:nvSpPr>
        <p:spPr>
          <a:xfrm>
            <a:off x="1541557" y="2481808"/>
            <a:ext cx="1467068" cy="400110"/>
          </a:xfrm>
          <a:prstGeom prst="rect">
            <a:avLst/>
          </a:prstGeom>
        </p:spPr>
        <p:txBody>
          <a:bodyPr wrap="none">
            <a:spAutoFit/>
          </a:bodyPr>
          <a:lstStyle/>
          <a:p>
            <a:r>
              <a:rPr lang="zh-CN" altLang="zh-CN" sz="2000" dirty="0">
                <a:latin typeface="黑体" panose="02010609060101010101" pitchFamily="49" charset="-122"/>
                <a:ea typeface="黑体" panose="02010609060101010101" pitchFamily="49" charset="-122"/>
                <a:cs typeface="Times New Roman" panose="02020603050405020304" pitchFamily="18" charset="0"/>
              </a:rPr>
              <a:t>不溶性杂质</a:t>
            </a:r>
            <a:endParaRPr lang="zh-CN" altLang="en-US" sz="2000" dirty="0">
              <a:latin typeface="黑体" panose="02010609060101010101" pitchFamily="49" charset="-122"/>
              <a:ea typeface="黑体" panose="02010609060101010101" pitchFamily="49" charset="-122"/>
            </a:endParaRPr>
          </a:p>
        </p:txBody>
      </p:sp>
      <p:sp>
        <p:nvSpPr>
          <p:cNvPr id="25" name="左大括号 24"/>
          <p:cNvSpPr/>
          <p:nvPr/>
        </p:nvSpPr>
        <p:spPr>
          <a:xfrm>
            <a:off x="1369195" y="2679724"/>
            <a:ext cx="157134" cy="717423"/>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zh-CN" altLang="en-US"/>
          </a:p>
        </p:txBody>
      </p:sp>
      <p:sp>
        <p:nvSpPr>
          <p:cNvPr id="26" name="矩形 25"/>
          <p:cNvSpPr/>
          <p:nvPr/>
        </p:nvSpPr>
        <p:spPr>
          <a:xfrm>
            <a:off x="3411832" y="2479669"/>
            <a:ext cx="3518912" cy="400110"/>
          </a:xfrm>
          <a:prstGeom prst="rect">
            <a:avLst/>
          </a:prstGeom>
        </p:spPr>
        <p:txBody>
          <a:bodyPr wrap="none">
            <a:spAutoFit/>
          </a:bodyPr>
          <a:lstStyle/>
          <a:p>
            <a:r>
              <a:rPr lang="zh-CN" altLang="zh-CN" sz="2000" dirty="0">
                <a:latin typeface="黑体" panose="02010609060101010101" pitchFamily="49" charset="-122"/>
                <a:ea typeface="黑体" panose="02010609060101010101" pitchFamily="49" charset="-122"/>
                <a:cs typeface="Times New Roman" panose="02020603050405020304" pitchFamily="18" charset="0"/>
              </a:rPr>
              <a:t>可在溶解、过滤的过程中除去</a:t>
            </a:r>
            <a:endParaRPr lang="zh-CN" altLang="en-US" sz="2000" dirty="0">
              <a:latin typeface="黑体" panose="02010609060101010101" pitchFamily="49" charset="-122"/>
              <a:ea typeface="黑体" panose="02010609060101010101" pitchFamily="49" charset="-122"/>
            </a:endParaRPr>
          </a:p>
        </p:txBody>
      </p:sp>
      <p:sp>
        <p:nvSpPr>
          <p:cNvPr id="28" name="矩形 27"/>
          <p:cNvSpPr/>
          <p:nvPr/>
        </p:nvSpPr>
        <p:spPr>
          <a:xfrm>
            <a:off x="5238651" y="3153831"/>
            <a:ext cx="2061783" cy="400110"/>
          </a:xfrm>
          <a:prstGeom prst="rect">
            <a:avLst/>
          </a:prstGeom>
        </p:spPr>
        <p:txBody>
          <a:bodyPr wrap="none">
            <a:spAutoFit/>
          </a:bodyPr>
          <a:lstStyle/>
          <a:p>
            <a:r>
              <a:rPr lang="en-US" altLang="zh-CN" sz="2000" dirty="0" smtClean="0">
                <a:latin typeface="Times New Roman" panose="02020603050405020304" pitchFamily="18" charset="0"/>
                <a:ea typeface="黑体" panose="02010609060101010101" pitchFamily="49" charset="-122"/>
                <a:cs typeface="Times New Roman" panose="02020603050405020304" pitchFamily="18" charset="0"/>
              </a:rPr>
              <a:t>FeSO</a:t>
            </a:r>
            <a:r>
              <a:rPr lang="en-US" altLang="zh-CN" sz="2000" baseline="-25000"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zh-CN" sz="2000" dirty="0" smtClean="0">
                <a:latin typeface="Times New Roman" panose="02020603050405020304" pitchFamily="18" charset="0"/>
                <a:ea typeface="黑体" panose="02010609060101010101" pitchFamily="49" charset="-122"/>
                <a:cs typeface="Times New Roman" panose="02020603050405020304" pitchFamily="18" charset="0"/>
              </a:rPr>
              <a:t>氧</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化为</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Fe</a:t>
            </a:r>
            <a:r>
              <a:rPr lang="en-US" altLang="zh-CN" sz="2000" baseline="30000" dirty="0">
                <a:latin typeface="Times New Roman" panose="02020603050405020304" pitchFamily="18" charset="0"/>
                <a:ea typeface="黑体" panose="02010609060101010101" pitchFamily="49" charset="-122"/>
                <a:cs typeface="Times New Roman" panose="02020603050405020304" pitchFamily="18" charset="0"/>
              </a:rPr>
              <a:t>3+</a:t>
            </a:r>
            <a:endParaRPr lang="zh-CN" altLang="en-US" sz="20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0" name="矩形 29"/>
          <p:cNvSpPr/>
          <p:nvPr/>
        </p:nvSpPr>
        <p:spPr>
          <a:xfrm>
            <a:off x="7621465" y="3116088"/>
            <a:ext cx="2093843" cy="400110"/>
          </a:xfrm>
          <a:prstGeom prst="rect">
            <a:avLst/>
          </a:prstGeom>
        </p:spPr>
        <p:txBody>
          <a:bodyPr wrap="none">
            <a:spAutoFit/>
          </a:bodyPr>
          <a:lstStyle/>
          <a:p>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Fe(OH)</a:t>
            </a:r>
            <a:r>
              <a:rPr lang="en-US" altLang="zh-CN" sz="20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000" dirty="0" smtClean="0">
                <a:latin typeface="Times New Roman" panose="02020603050405020304" pitchFamily="18" charset="0"/>
                <a:ea typeface="黑体" panose="02010609060101010101" pitchFamily="49" charset="-122"/>
                <a:cs typeface="Times New Roman" panose="02020603050405020304" pitchFamily="18" charset="0"/>
              </a:rPr>
              <a:t>沉淀</a:t>
            </a:r>
            <a:r>
              <a:rPr lang="zh-CN" altLang="en-US" sz="2000" dirty="0" smtClean="0">
                <a:latin typeface="Times New Roman" panose="02020603050405020304" pitchFamily="18" charset="0"/>
                <a:ea typeface="黑体" panose="02010609060101010101" pitchFamily="49" charset="-122"/>
                <a:cs typeface="Times New Roman" panose="02020603050405020304" pitchFamily="18" charset="0"/>
              </a:rPr>
              <a:t>除去</a:t>
            </a:r>
            <a:endParaRPr lang="zh-CN" altLang="en-US" sz="2000"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1" name="右箭头 30"/>
          <p:cNvSpPr/>
          <p:nvPr/>
        </p:nvSpPr>
        <p:spPr>
          <a:xfrm>
            <a:off x="2968095" y="2588854"/>
            <a:ext cx="443738" cy="17706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右箭头 32"/>
          <p:cNvSpPr/>
          <p:nvPr/>
        </p:nvSpPr>
        <p:spPr>
          <a:xfrm>
            <a:off x="4830040" y="3280824"/>
            <a:ext cx="443738" cy="17706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右箭头 33"/>
          <p:cNvSpPr/>
          <p:nvPr/>
        </p:nvSpPr>
        <p:spPr>
          <a:xfrm>
            <a:off x="7201993" y="3254172"/>
            <a:ext cx="443738" cy="17706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圆角矩形标注 34"/>
          <p:cNvSpPr/>
          <p:nvPr/>
        </p:nvSpPr>
        <p:spPr>
          <a:xfrm>
            <a:off x="7046655" y="1964878"/>
            <a:ext cx="1776498" cy="930160"/>
          </a:xfrm>
          <a:prstGeom prst="wedgeRoundRectCallout">
            <a:avLst>
              <a:gd name="adj1" fmla="val -56778"/>
              <a:gd name="adj2" fmla="val 8894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Fe</a:t>
            </a:r>
            <a:r>
              <a:rPr lang="en-US" altLang="zh-CN" baseline="30000" dirty="0" smtClean="0"/>
              <a:t>2+</a:t>
            </a:r>
            <a:r>
              <a:rPr lang="en-US" altLang="zh-CN" dirty="0" smtClean="0"/>
              <a:t> </a:t>
            </a:r>
            <a:r>
              <a:rPr lang="zh-CN" altLang="en-US" dirty="0" smtClean="0"/>
              <a:t>：</a:t>
            </a:r>
            <a:r>
              <a:rPr lang="en-US" altLang="zh-CN" dirty="0" smtClean="0"/>
              <a:t>6.3-8.3</a:t>
            </a:r>
          </a:p>
          <a:p>
            <a:pPr algn="ctr"/>
            <a:r>
              <a:rPr lang="en-US" altLang="zh-CN" dirty="0" smtClean="0"/>
              <a:t>Cu</a:t>
            </a:r>
            <a:r>
              <a:rPr lang="en-US" altLang="zh-CN" baseline="30000" dirty="0" smtClean="0"/>
              <a:t>2+</a:t>
            </a:r>
            <a:r>
              <a:rPr lang="zh-CN" altLang="en-US" dirty="0" smtClean="0"/>
              <a:t>：</a:t>
            </a:r>
            <a:r>
              <a:rPr lang="en-US" altLang="zh-CN" dirty="0" smtClean="0"/>
              <a:t>4.8-6.4</a:t>
            </a:r>
          </a:p>
          <a:p>
            <a:pPr algn="ctr"/>
            <a:r>
              <a:rPr lang="en-US" altLang="zh-CN" dirty="0" smtClean="0"/>
              <a:t>Fe</a:t>
            </a:r>
            <a:r>
              <a:rPr lang="en-US" altLang="zh-CN" baseline="30000" dirty="0" smtClean="0"/>
              <a:t>3+</a:t>
            </a:r>
            <a:r>
              <a:rPr lang="zh-CN" altLang="en-US" dirty="0" smtClean="0"/>
              <a:t>：</a:t>
            </a:r>
            <a:r>
              <a:rPr lang="en-US" altLang="zh-CN" dirty="0" smtClean="0"/>
              <a:t>2.7-3.7</a:t>
            </a:r>
            <a:endParaRPr lang="zh-CN" altLang="en-US" dirty="0"/>
          </a:p>
        </p:txBody>
      </p:sp>
      <p:sp>
        <p:nvSpPr>
          <p:cNvPr id="36" name="矩形 35"/>
          <p:cNvSpPr/>
          <p:nvPr/>
        </p:nvSpPr>
        <p:spPr>
          <a:xfrm>
            <a:off x="1238089" y="3798190"/>
            <a:ext cx="4392552" cy="369332"/>
          </a:xfrm>
          <a:prstGeom prst="rect">
            <a:avLst/>
          </a:prstGeom>
        </p:spPr>
        <p:txBody>
          <a:bodyPr wrap="square">
            <a:spAutoFit/>
          </a:bodyPr>
          <a:lstStyle/>
          <a:p>
            <a:r>
              <a:rPr lang="en-US" altLang="zh-CN" dirty="0">
                <a:latin typeface="Times New Roman" panose="02020603050405020304" pitchFamily="18" charset="0"/>
              </a:rPr>
              <a:t>2Fe</a:t>
            </a:r>
            <a:r>
              <a:rPr lang="en-US" altLang="zh-CN" baseline="30000" dirty="0">
                <a:latin typeface="Times New Roman" panose="02020603050405020304" pitchFamily="18" charset="0"/>
              </a:rPr>
              <a:t>2+ </a:t>
            </a:r>
            <a:r>
              <a:rPr lang="en-US" altLang="zh-CN" dirty="0">
                <a:latin typeface="Times New Roman" panose="02020603050405020304" pitchFamily="18" charset="0"/>
              </a:rPr>
              <a:t>+ H</a:t>
            </a:r>
            <a:r>
              <a:rPr lang="en-US" altLang="zh-CN" baseline="-25000" dirty="0">
                <a:latin typeface="Times New Roman" panose="02020603050405020304" pitchFamily="18" charset="0"/>
              </a:rPr>
              <a:t>2</a:t>
            </a:r>
            <a:r>
              <a:rPr lang="en-US" altLang="zh-CN" dirty="0">
                <a:latin typeface="Times New Roman" panose="02020603050405020304" pitchFamily="18" charset="0"/>
              </a:rPr>
              <a:t>O</a:t>
            </a:r>
            <a:r>
              <a:rPr lang="en-US" altLang="zh-CN" baseline="-25000" dirty="0">
                <a:latin typeface="Times New Roman" panose="02020603050405020304" pitchFamily="18" charset="0"/>
              </a:rPr>
              <a:t>2 </a:t>
            </a:r>
            <a:r>
              <a:rPr lang="en-US" altLang="zh-CN" dirty="0">
                <a:latin typeface="Times New Roman" panose="02020603050405020304" pitchFamily="18" charset="0"/>
              </a:rPr>
              <a:t>+ 2H</a:t>
            </a:r>
            <a:r>
              <a:rPr lang="en-US" altLang="zh-CN" baseline="30000" dirty="0">
                <a:latin typeface="Times New Roman" panose="02020603050405020304" pitchFamily="18" charset="0"/>
              </a:rPr>
              <a:t>+ </a:t>
            </a:r>
            <a:r>
              <a:rPr lang="en-US" altLang="zh-CN" dirty="0" smtClean="0">
                <a:latin typeface="Times New Roman" panose="02020603050405020304" pitchFamily="18" charset="0"/>
              </a:rPr>
              <a:t>= </a:t>
            </a:r>
            <a:r>
              <a:rPr lang="en-US" altLang="zh-CN" dirty="0">
                <a:latin typeface="Times New Roman" panose="02020603050405020304" pitchFamily="18" charset="0"/>
              </a:rPr>
              <a:t>2Fe</a:t>
            </a:r>
            <a:r>
              <a:rPr lang="en-US" altLang="zh-CN" baseline="30000" dirty="0">
                <a:latin typeface="Times New Roman" panose="02020603050405020304" pitchFamily="18" charset="0"/>
              </a:rPr>
              <a:t>3+ </a:t>
            </a:r>
            <a:r>
              <a:rPr lang="en-US" altLang="zh-CN" dirty="0">
                <a:latin typeface="Times New Roman" panose="02020603050405020304" pitchFamily="18" charset="0"/>
              </a:rPr>
              <a:t>+ 2H</a:t>
            </a:r>
            <a:r>
              <a:rPr lang="en-US" altLang="zh-CN" baseline="-25000" dirty="0">
                <a:latin typeface="Times New Roman" panose="02020603050405020304" pitchFamily="18" charset="0"/>
              </a:rPr>
              <a:t>2</a:t>
            </a:r>
            <a:r>
              <a:rPr lang="en-US" altLang="zh-CN" dirty="0">
                <a:latin typeface="Times New Roman" panose="02020603050405020304" pitchFamily="18" charset="0"/>
              </a:rPr>
              <a:t>O</a:t>
            </a:r>
            <a:endParaRPr lang="zh-CN" altLang="en-US" dirty="0"/>
          </a:p>
        </p:txBody>
      </p:sp>
      <p:sp>
        <p:nvSpPr>
          <p:cNvPr id="37" name="Rectangle 87"/>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38" name="对象 37"/>
          <p:cNvGraphicFramePr>
            <a:graphicFrameLocks noChangeAspect="1"/>
          </p:cNvGraphicFramePr>
          <p:nvPr>
            <p:extLst>
              <p:ext uri="{D42A27DB-BD31-4B8C-83A1-F6EECF244321}">
                <p14:modId xmlns:p14="http://schemas.microsoft.com/office/powerpoint/2010/main" xmlns="" val="1906674602"/>
              </p:ext>
            </p:extLst>
          </p:nvPr>
        </p:nvGraphicFramePr>
        <p:xfrm>
          <a:off x="5630641" y="3725936"/>
          <a:ext cx="3700784" cy="475815"/>
        </p:xfrm>
        <a:graphic>
          <a:graphicData uri="http://schemas.openxmlformats.org/presentationml/2006/ole">
            <p:oleObj spid="_x0000_s1392" r:id="rId3" imgW="2082800" imgH="266700" progId="">
              <p:embed/>
            </p:oleObj>
          </a:graphicData>
        </a:graphic>
      </p:graphicFrame>
      <p:graphicFrame>
        <p:nvGraphicFramePr>
          <p:cNvPr id="39" name="对象 38"/>
          <p:cNvGraphicFramePr>
            <a:graphicFrameLocks noChangeAspect="1"/>
          </p:cNvGraphicFramePr>
          <p:nvPr>
            <p:extLst>
              <p:ext uri="{D42A27DB-BD31-4B8C-83A1-F6EECF244321}">
                <p14:modId xmlns:p14="http://schemas.microsoft.com/office/powerpoint/2010/main" xmlns="" val="2819092583"/>
              </p:ext>
            </p:extLst>
          </p:nvPr>
        </p:nvGraphicFramePr>
        <p:xfrm>
          <a:off x="1328905" y="4435692"/>
          <a:ext cx="3359440" cy="371551"/>
        </p:xfrm>
        <a:graphic>
          <a:graphicData uri="http://schemas.openxmlformats.org/presentationml/2006/ole">
            <p:oleObj spid="_x0000_s1393" r:id="rId4" imgW="2171700" imgH="241300" progId="">
              <p:embed/>
            </p:oleObj>
          </a:graphicData>
        </a:graphic>
      </p:graphicFrame>
      <p:sp>
        <p:nvSpPr>
          <p:cNvPr id="41" name="矩形 40"/>
          <p:cNvSpPr/>
          <p:nvPr/>
        </p:nvSpPr>
        <p:spPr>
          <a:xfrm>
            <a:off x="656292" y="4976003"/>
            <a:ext cx="9234971" cy="707886"/>
          </a:xfrm>
          <a:prstGeom prst="rect">
            <a:avLst/>
          </a:prstGeom>
        </p:spPr>
        <p:txBody>
          <a:bodyPr wrap="square">
            <a:spAutoFit/>
          </a:bodyPr>
          <a:lstStyle/>
          <a:p>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除去铁的滤液经蒸发、浓缩，即可得到</a:t>
            </a:r>
            <a:r>
              <a:rPr lang="en-US" altLang="zh-CN" sz="2000" dirty="0">
                <a:latin typeface="Times New Roman" panose="02020603050405020304" pitchFamily="18" charset="0"/>
                <a:ea typeface="黑体" panose="02010609060101010101" pitchFamily="49" charset="-122"/>
                <a:cs typeface="Times New Roman" panose="02020603050405020304" pitchFamily="18" charset="0"/>
              </a:rPr>
              <a:t>CuSO</a:t>
            </a:r>
            <a:r>
              <a:rPr lang="en-US" altLang="zh-CN" sz="2000" baseline="-25000" dirty="0">
                <a:latin typeface="Times New Roman" panose="02020603050405020304" pitchFamily="18" charset="0"/>
                <a:ea typeface="黑体" panose="02010609060101010101" pitchFamily="49" charset="-122"/>
                <a:cs typeface="Times New Roman" panose="02020603050405020304" pitchFamily="18" charset="0"/>
              </a:rPr>
              <a:t>4</a:t>
            </a:r>
            <a:r>
              <a:rPr lang="en-GB" altLang="zh-CN" sz="2000" dirty="0">
                <a:latin typeface="Times New Roman" panose="02020603050405020304" pitchFamily="18" charset="0"/>
                <a:ea typeface="黑体" panose="02010609060101010101" pitchFamily="49" charset="-122"/>
                <a:cs typeface="Times New Roman" panose="02020603050405020304" pitchFamily="18" charset="0"/>
              </a:rPr>
              <a:t>·5H</a:t>
            </a:r>
            <a:r>
              <a:rPr lang="en-GB" altLang="zh-CN" sz="20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GB" altLang="zh-CN" sz="2000" dirty="0">
                <a:latin typeface="Times New Roman" panose="02020603050405020304" pitchFamily="18" charset="0"/>
                <a:ea typeface="黑体" panose="02010609060101010101" pitchFamily="49" charset="-122"/>
                <a:cs typeface="Times New Roman" panose="02020603050405020304" pitchFamily="18" charset="0"/>
              </a:rPr>
              <a:t>O</a:t>
            </a:r>
            <a:r>
              <a:rPr lang="zh-CN" altLang="zh-CN" sz="2000" dirty="0">
                <a:latin typeface="Times New Roman" panose="02020603050405020304" pitchFamily="18" charset="0"/>
                <a:ea typeface="黑体" panose="02010609060101010101" pitchFamily="49" charset="-122"/>
                <a:cs typeface="Times New Roman" panose="02020603050405020304" pitchFamily="18" charset="0"/>
              </a:rPr>
              <a:t>晶体，其他的微量可溶性杂质在硫酸铜结晶时，仍留在母液中，通过抽滤与晶体分开。</a:t>
            </a:r>
            <a:endParaRPr lang="zh-CN" altLang="en-US" sz="20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xmlns="" val="27007350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3697" y="163604"/>
            <a:ext cx="2680063" cy="855300"/>
          </a:xfrm>
        </p:spPr>
        <p:txBody>
          <a:bodyPr>
            <a:normAutofit/>
          </a:bodyPr>
          <a:lstStyle/>
          <a:p>
            <a:r>
              <a:rPr lang="zh-CN" altLang="en-US" sz="3600" b="1" dirty="0" smtClean="0"/>
              <a:t>试纸</a:t>
            </a:r>
            <a:endParaRPr lang="zh-CN" altLang="en-US" sz="3600" b="1" dirty="0"/>
          </a:p>
        </p:txBody>
      </p:sp>
      <p:sp>
        <p:nvSpPr>
          <p:cNvPr id="3" name="内容占位符 2"/>
          <p:cNvSpPr>
            <a:spLocks noGrp="1"/>
          </p:cNvSpPr>
          <p:nvPr>
            <p:ph idx="1"/>
          </p:nvPr>
        </p:nvSpPr>
        <p:spPr>
          <a:xfrm>
            <a:off x="733697" y="1193075"/>
            <a:ext cx="10343606" cy="4687797"/>
          </a:xfrm>
        </p:spPr>
        <p:txBody>
          <a:bodyPr>
            <a:normAutofit fontScale="70000" lnSpcReduction="20000"/>
          </a:bodyPr>
          <a:lstStyle/>
          <a:p>
            <a:pPr>
              <a:lnSpc>
                <a:spcPct val="160000"/>
              </a:lnSpc>
            </a:pPr>
            <a:r>
              <a:rPr lang="en-US" altLang="zh-CN" dirty="0">
                <a:solidFill>
                  <a:schemeClr val="bg2">
                    <a:lumMod val="50000"/>
                  </a:schemeClr>
                </a:solidFill>
              </a:rPr>
              <a:t>pH</a:t>
            </a:r>
            <a:r>
              <a:rPr lang="zh-CN" altLang="en-US" dirty="0" smtClean="0">
                <a:solidFill>
                  <a:schemeClr val="bg2">
                    <a:lumMod val="50000"/>
                  </a:schemeClr>
                </a:solidFill>
              </a:rPr>
              <a:t>试纸：</a:t>
            </a:r>
            <a:r>
              <a:rPr lang="zh-CN" altLang="en-US" dirty="0" smtClean="0"/>
              <a:t>精密</a:t>
            </a:r>
            <a:r>
              <a:rPr lang="zh-CN" altLang="en-US" dirty="0"/>
              <a:t>试纸和广范试纸。</a:t>
            </a:r>
          </a:p>
          <a:p>
            <a:pPr marL="0" indent="0">
              <a:lnSpc>
                <a:spcPct val="160000"/>
              </a:lnSpc>
              <a:buNone/>
            </a:pPr>
            <a:r>
              <a:rPr lang="en-US" altLang="zh-CN" dirty="0" smtClean="0"/>
              <a:t>1.</a:t>
            </a:r>
            <a:r>
              <a:rPr lang="zh-CN" altLang="en-US" dirty="0" smtClean="0"/>
              <a:t>广泛</a:t>
            </a:r>
            <a:r>
              <a:rPr lang="en-US" altLang="zh-CN" dirty="0" smtClean="0"/>
              <a:t>pH</a:t>
            </a:r>
            <a:r>
              <a:rPr lang="zh-CN" altLang="en-US" dirty="0"/>
              <a:t>试纸：检验溶液酸碱度的“尺子”是“广泛</a:t>
            </a:r>
            <a:r>
              <a:rPr lang="en-US" altLang="zh-CN" dirty="0"/>
              <a:t>pH</a:t>
            </a:r>
            <a:r>
              <a:rPr lang="zh-CN" altLang="en-US" dirty="0"/>
              <a:t>试纸”，这是一种现成的试纸，使用时，</a:t>
            </a:r>
            <a:r>
              <a:rPr lang="zh-CN" altLang="en-US" dirty="0">
                <a:solidFill>
                  <a:srgbClr val="FF0000"/>
                </a:solidFill>
              </a:rPr>
              <a:t>撕下一条</a:t>
            </a:r>
            <a:r>
              <a:rPr lang="zh-CN" altLang="en-US" dirty="0" smtClean="0">
                <a:solidFill>
                  <a:srgbClr val="FF0000"/>
                </a:solidFill>
              </a:rPr>
              <a:t>，用</a:t>
            </a:r>
            <a:r>
              <a:rPr lang="zh-CN" altLang="en-US" dirty="0">
                <a:solidFill>
                  <a:srgbClr val="FF0000"/>
                </a:solidFill>
              </a:rPr>
              <a:t>一支干燥的玻璃棒蘸取一滴待测溶液</a:t>
            </a:r>
            <a:r>
              <a:rPr lang="zh-CN" altLang="en-US" dirty="0"/>
              <a:t>，或用胶头滴管吸取溶液滴在试纸中部，</a:t>
            </a:r>
            <a:r>
              <a:rPr lang="zh-CN" altLang="en-US" dirty="0">
                <a:solidFill>
                  <a:srgbClr val="FF0000"/>
                </a:solidFill>
              </a:rPr>
              <a:t>再根据试纸的颜色变化与标准比色卡比对</a:t>
            </a:r>
            <a:r>
              <a:rPr lang="zh-CN" altLang="en-US" dirty="0"/>
              <a:t>就可以知道溶液的酸碱性度，十分方便。</a:t>
            </a:r>
            <a:endParaRPr lang="en-US" altLang="zh-CN" dirty="0" smtClean="0"/>
          </a:p>
          <a:p>
            <a:pPr marL="0" indent="0">
              <a:lnSpc>
                <a:spcPct val="160000"/>
              </a:lnSpc>
              <a:buNone/>
            </a:pPr>
            <a:r>
              <a:rPr lang="en-US" altLang="zh-CN" dirty="0" smtClean="0"/>
              <a:t>2.</a:t>
            </a:r>
            <a:r>
              <a:rPr lang="zh-CN" altLang="en-US" dirty="0" smtClean="0"/>
              <a:t>精密</a:t>
            </a:r>
            <a:r>
              <a:rPr lang="en-US" altLang="zh-CN" dirty="0" smtClean="0"/>
              <a:t>pH</a:t>
            </a:r>
            <a:r>
              <a:rPr lang="zh-CN" altLang="en-US" dirty="0" smtClean="0"/>
              <a:t>试纸：精密</a:t>
            </a:r>
            <a:r>
              <a:rPr lang="en-US" altLang="zh-CN" dirty="0"/>
              <a:t>pH</a:t>
            </a:r>
            <a:r>
              <a:rPr lang="zh-CN" altLang="en-US" dirty="0"/>
              <a:t>试纸的比色卡和广范试纸的比色卡不同。广范</a:t>
            </a:r>
            <a:r>
              <a:rPr lang="en-US" altLang="zh-CN" dirty="0"/>
              <a:t>pH</a:t>
            </a:r>
            <a:r>
              <a:rPr lang="zh-CN" altLang="en-US" dirty="0"/>
              <a:t>试纸的比色卡是隔一个</a:t>
            </a:r>
            <a:r>
              <a:rPr lang="en-US" altLang="zh-CN" dirty="0"/>
              <a:t>pH</a:t>
            </a:r>
            <a:r>
              <a:rPr lang="zh-CN" altLang="en-US" dirty="0"/>
              <a:t>值一个颜色，精密</a:t>
            </a:r>
            <a:r>
              <a:rPr lang="en-US" altLang="zh-CN" dirty="0"/>
              <a:t>pH</a:t>
            </a:r>
            <a:r>
              <a:rPr lang="zh-CN" altLang="en-US" dirty="0"/>
              <a:t>试纸按测量精度上可分</a:t>
            </a:r>
            <a:r>
              <a:rPr lang="en-US" altLang="zh-CN" dirty="0"/>
              <a:t>0.5</a:t>
            </a:r>
            <a:r>
              <a:rPr lang="zh-CN" altLang="en-US" dirty="0"/>
              <a:t>级、</a:t>
            </a:r>
            <a:r>
              <a:rPr lang="en-US" altLang="zh-CN" dirty="0"/>
              <a:t>0.3</a:t>
            </a:r>
            <a:r>
              <a:rPr lang="zh-CN" altLang="en-US" dirty="0"/>
              <a:t>级、</a:t>
            </a:r>
            <a:r>
              <a:rPr lang="en-US" altLang="zh-CN" dirty="0"/>
              <a:t>0.2</a:t>
            </a:r>
            <a:r>
              <a:rPr lang="zh-CN" altLang="en-US" dirty="0"/>
              <a:t>级或更高精度</a:t>
            </a:r>
            <a:r>
              <a:rPr lang="zh-CN" altLang="en-US" dirty="0" smtClean="0"/>
              <a:t>。</a:t>
            </a:r>
            <a:endParaRPr lang="en-US" altLang="zh-CN" dirty="0" smtClean="0"/>
          </a:p>
          <a:p>
            <a:pPr>
              <a:lnSpc>
                <a:spcPct val="160000"/>
              </a:lnSpc>
            </a:pPr>
            <a:r>
              <a:rPr lang="zh-CN" altLang="en-US" dirty="0" smtClean="0">
                <a:solidFill>
                  <a:schemeClr val="bg2">
                    <a:lumMod val="50000"/>
                  </a:schemeClr>
                </a:solidFill>
              </a:rPr>
              <a:t>石蕊试纸：</a:t>
            </a:r>
            <a:r>
              <a:rPr lang="zh-CN" altLang="en-US" dirty="0" smtClean="0"/>
              <a:t>蓝色石蕊试纸、红色石蕊试纸</a:t>
            </a:r>
            <a:endParaRPr lang="en-US" altLang="zh-CN" dirty="0" smtClean="0"/>
          </a:p>
          <a:p>
            <a:pPr>
              <a:lnSpc>
                <a:spcPct val="160000"/>
              </a:lnSpc>
            </a:pPr>
            <a:r>
              <a:rPr lang="zh-CN" altLang="en-US" dirty="0" smtClean="0">
                <a:solidFill>
                  <a:schemeClr val="bg2">
                    <a:lumMod val="50000"/>
                  </a:schemeClr>
                </a:solidFill>
              </a:rPr>
              <a:t>淀粉</a:t>
            </a:r>
            <a:r>
              <a:rPr lang="en-US" altLang="zh-CN" dirty="0" smtClean="0">
                <a:solidFill>
                  <a:schemeClr val="bg2">
                    <a:lumMod val="50000"/>
                  </a:schemeClr>
                </a:solidFill>
              </a:rPr>
              <a:t>-</a:t>
            </a:r>
            <a:r>
              <a:rPr lang="zh-CN" altLang="en-US" dirty="0" smtClean="0">
                <a:solidFill>
                  <a:schemeClr val="bg2">
                    <a:lumMod val="50000"/>
                  </a:schemeClr>
                </a:solidFill>
              </a:rPr>
              <a:t>碘化</a:t>
            </a:r>
            <a:r>
              <a:rPr lang="zh-CN" altLang="en-US" dirty="0">
                <a:solidFill>
                  <a:schemeClr val="bg2">
                    <a:lumMod val="50000"/>
                  </a:schemeClr>
                </a:solidFill>
              </a:rPr>
              <a:t>钾</a:t>
            </a:r>
            <a:r>
              <a:rPr lang="zh-CN" altLang="en-US" dirty="0" smtClean="0">
                <a:solidFill>
                  <a:schemeClr val="bg2">
                    <a:lumMod val="50000"/>
                  </a:schemeClr>
                </a:solidFill>
              </a:rPr>
              <a:t>试纸： </a:t>
            </a:r>
            <a:r>
              <a:rPr lang="zh-CN" altLang="en-US" dirty="0" smtClean="0"/>
              <a:t>用于定性的检验氧化性气体（</a:t>
            </a:r>
            <a:r>
              <a:rPr lang="en-US" altLang="zh-CN" dirty="0" smtClean="0"/>
              <a:t>Cl</a:t>
            </a:r>
            <a:r>
              <a:rPr lang="en-US" altLang="zh-CN" baseline="-25000" dirty="0" smtClean="0"/>
              <a:t>2</a:t>
            </a:r>
            <a:r>
              <a:rPr lang="zh-CN" altLang="en-US" dirty="0" smtClean="0"/>
              <a:t>、</a:t>
            </a:r>
            <a:r>
              <a:rPr lang="en-US" altLang="zh-CN" dirty="0" smtClean="0"/>
              <a:t>Br</a:t>
            </a:r>
            <a:r>
              <a:rPr lang="en-US" altLang="zh-CN" baseline="-25000" dirty="0"/>
              <a:t>2</a:t>
            </a:r>
            <a:r>
              <a:rPr lang="zh-CN" altLang="en-US" dirty="0" smtClean="0"/>
              <a:t>等）</a:t>
            </a:r>
            <a:endParaRPr lang="en-US" altLang="zh-CN" dirty="0" smtClean="0"/>
          </a:p>
          <a:p>
            <a:pPr>
              <a:lnSpc>
                <a:spcPct val="160000"/>
              </a:lnSpc>
            </a:pPr>
            <a:r>
              <a:rPr lang="zh-CN" altLang="en-US" dirty="0">
                <a:solidFill>
                  <a:schemeClr val="bg2">
                    <a:lumMod val="50000"/>
                  </a:schemeClr>
                </a:solidFill>
              </a:rPr>
              <a:t>醋酸</a:t>
            </a:r>
            <a:r>
              <a:rPr lang="zh-CN" altLang="en-US" dirty="0" smtClean="0">
                <a:solidFill>
                  <a:schemeClr val="bg2">
                    <a:lumMod val="50000"/>
                  </a:schemeClr>
                </a:solidFill>
              </a:rPr>
              <a:t>铅试纸： </a:t>
            </a:r>
            <a:r>
              <a:rPr lang="zh-CN" altLang="en-US" dirty="0" smtClean="0"/>
              <a:t>用于定性的检验反应中是否有</a:t>
            </a:r>
            <a:r>
              <a:rPr lang="en-US" altLang="zh-CN" dirty="0" smtClean="0"/>
              <a:t>H</a:t>
            </a:r>
            <a:r>
              <a:rPr lang="en-US" altLang="zh-CN" baseline="-25000" dirty="0"/>
              <a:t>2</a:t>
            </a:r>
            <a:r>
              <a:rPr lang="en-US" altLang="zh-CN" dirty="0" smtClean="0"/>
              <a:t>S</a:t>
            </a:r>
            <a:r>
              <a:rPr lang="zh-CN" altLang="en-US" dirty="0" smtClean="0"/>
              <a:t>气体生成。</a:t>
            </a:r>
            <a:endParaRPr lang="en-US" altLang="zh-CN" dirty="0" smtClean="0"/>
          </a:p>
        </p:txBody>
      </p:sp>
    </p:spTree>
    <p:extLst>
      <p:ext uri="{BB962C8B-B14F-4D97-AF65-F5344CB8AC3E}">
        <p14:creationId xmlns:p14="http://schemas.microsoft.com/office/powerpoint/2010/main" xmlns="" val="2617677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6601" y="161925"/>
            <a:ext cx="2948709" cy="697057"/>
          </a:xfrm>
        </p:spPr>
        <p:txBody>
          <a:bodyPr>
            <a:normAutofit/>
          </a:bodyPr>
          <a:lstStyle/>
          <a:p>
            <a:r>
              <a:rPr lang="zh-CN" altLang="en-US" sz="3600" b="1" dirty="0" smtClean="0"/>
              <a:t>固液分离</a:t>
            </a:r>
            <a:endParaRPr lang="zh-CN" altLang="en-US" sz="3600" b="1" dirty="0"/>
          </a:p>
        </p:txBody>
      </p:sp>
      <p:sp>
        <p:nvSpPr>
          <p:cNvPr id="3" name="内容占位符 2"/>
          <p:cNvSpPr>
            <a:spLocks noGrp="1"/>
          </p:cNvSpPr>
          <p:nvPr>
            <p:ph idx="1"/>
          </p:nvPr>
        </p:nvSpPr>
        <p:spPr>
          <a:xfrm>
            <a:off x="727365" y="1010652"/>
            <a:ext cx="10430162" cy="2644775"/>
          </a:xfrm>
        </p:spPr>
        <p:txBody>
          <a:bodyPr>
            <a:normAutofit/>
          </a:bodyPr>
          <a:lstStyle/>
          <a:p>
            <a:pPr>
              <a:lnSpc>
                <a:spcPct val="150000"/>
              </a:lnSpc>
            </a:pPr>
            <a:r>
              <a:rPr lang="zh-CN" altLang="en-US" dirty="0" smtClean="0"/>
              <a:t>倾析法：当沉淀的结晶颗粒或相对密度较大，静止后容易沉降到容器底部，可以用倾析法进行分离与洗涤；</a:t>
            </a:r>
            <a:endParaRPr lang="en-US" altLang="zh-CN" dirty="0" smtClean="0"/>
          </a:p>
          <a:p>
            <a:r>
              <a:rPr lang="zh-CN" altLang="en-US" dirty="0" smtClean="0"/>
              <a:t>过滤法：分离沉淀和溶液最常用的方法；</a:t>
            </a:r>
            <a:endParaRPr lang="en-US" altLang="zh-CN" dirty="0" smtClean="0"/>
          </a:p>
          <a:p>
            <a:r>
              <a:rPr lang="zh-CN" altLang="en-US" dirty="0" smtClean="0"/>
              <a:t>离心分离法：沉淀量较少或尺寸很小时。</a:t>
            </a:r>
            <a:endParaRPr lang="zh-CN" altLang="en-US" dirty="0"/>
          </a:p>
        </p:txBody>
      </p:sp>
      <p:pic>
        <p:nvPicPr>
          <p:cNvPr id="7" name="图片 6"/>
          <p:cNvPicPr>
            <a:picLocks noChangeAspect="1"/>
          </p:cNvPicPr>
          <p:nvPr/>
        </p:nvPicPr>
        <p:blipFill rotWithShape="1">
          <a:blip r:embed="rId2" cstate="print">
            <a:extLst>
              <a:ext uri="{28A0092B-C50C-407E-A947-70E740481C1C}">
                <a14:useLocalDpi xmlns:a14="http://schemas.microsoft.com/office/drawing/2010/main" xmlns="" val="0"/>
              </a:ext>
            </a:extLst>
          </a:blip>
          <a:srcRect b="55078"/>
          <a:stretch/>
        </p:blipFill>
        <p:spPr>
          <a:xfrm rot="16200000">
            <a:off x="1100018" y="3562737"/>
            <a:ext cx="2221876" cy="2320635"/>
          </a:xfrm>
          <a:prstGeom prst="rect">
            <a:avLst/>
          </a:prstGeom>
        </p:spPr>
      </p:pic>
      <p:pic>
        <p:nvPicPr>
          <p:cNvPr id="8" name="图片 7"/>
          <p:cNvPicPr>
            <a:picLocks noChangeAspect="1"/>
          </p:cNvPicPr>
          <p:nvPr/>
        </p:nvPicPr>
        <p:blipFill rotWithShape="1">
          <a:blip r:embed="rId3" cstate="print">
            <a:extLst>
              <a:ext uri="{28A0092B-C50C-407E-A947-70E740481C1C}">
                <a14:useLocalDpi xmlns:a14="http://schemas.microsoft.com/office/drawing/2010/main" xmlns="" val="0"/>
              </a:ext>
            </a:extLst>
          </a:blip>
          <a:srcRect r="26680" b="5712"/>
          <a:stretch/>
        </p:blipFill>
        <p:spPr>
          <a:xfrm>
            <a:off x="6635183" y="3752100"/>
            <a:ext cx="969128" cy="1661704"/>
          </a:xfrm>
          <a:prstGeom prst="rect">
            <a:avLst/>
          </a:prstGeom>
        </p:spPr>
      </p:pic>
      <p:pic>
        <p:nvPicPr>
          <p:cNvPr id="9" name="图片 8"/>
          <p:cNvPicPr>
            <a:picLocks noChangeAspect="1"/>
          </p:cNvPicPr>
          <p:nvPr/>
        </p:nvPicPr>
        <p:blipFill rotWithShape="1">
          <a:blip r:embed="rId2" cstate="print">
            <a:extLst>
              <a:ext uri="{28A0092B-C50C-407E-A947-70E740481C1C}">
                <a14:useLocalDpi xmlns:a14="http://schemas.microsoft.com/office/drawing/2010/main" xmlns="" val="0"/>
              </a:ext>
            </a:extLst>
          </a:blip>
          <a:srcRect l="2495" t="65126" r="20600" b="-885"/>
          <a:stretch/>
        </p:blipFill>
        <p:spPr>
          <a:xfrm rot="16200000">
            <a:off x="3925455" y="3895169"/>
            <a:ext cx="1708727" cy="1847271"/>
          </a:xfrm>
          <a:prstGeom prst="rect">
            <a:avLst/>
          </a:prstGeom>
        </p:spPr>
      </p:pic>
      <p:sp>
        <p:nvSpPr>
          <p:cNvPr id="10" name="文本框 9"/>
          <p:cNvSpPr txBox="1"/>
          <p:nvPr/>
        </p:nvSpPr>
        <p:spPr>
          <a:xfrm>
            <a:off x="6597547" y="5602063"/>
            <a:ext cx="1006764" cy="369332"/>
          </a:xfrm>
          <a:prstGeom prst="rect">
            <a:avLst/>
          </a:prstGeom>
          <a:noFill/>
        </p:spPr>
        <p:txBody>
          <a:bodyPr wrap="square" rtlCol="0">
            <a:spAutoFit/>
          </a:bodyPr>
          <a:lstStyle/>
          <a:p>
            <a:r>
              <a:rPr lang="zh-CN" altLang="en-US" dirty="0" smtClean="0"/>
              <a:t>离心管</a:t>
            </a:r>
            <a:endParaRPr lang="zh-CN" altLang="en-US" dirty="0"/>
          </a:p>
        </p:txBody>
      </p:sp>
      <p:pic>
        <p:nvPicPr>
          <p:cNvPr id="11" name="图片 10"/>
          <p:cNvPicPr>
            <a:picLocks noChangeAspect="1"/>
          </p:cNvPicPr>
          <p:nvPr/>
        </p:nvPicPr>
        <p:blipFill rotWithShape="1">
          <a:blip r:embed="rId4" cstate="print">
            <a:extLst>
              <a:ext uri="{28A0092B-C50C-407E-A947-70E740481C1C}">
                <a14:useLocalDpi xmlns:a14="http://schemas.microsoft.com/office/drawing/2010/main" xmlns="" val="0"/>
              </a:ext>
            </a:extLst>
          </a:blip>
          <a:srcRect l="2015" t="4658"/>
          <a:stretch/>
        </p:blipFill>
        <p:spPr>
          <a:xfrm>
            <a:off x="8450356" y="2066165"/>
            <a:ext cx="2707171" cy="2847581"/>
          </a:xfrm>
          <a:prstGeom prst="rect">
            <a:avLst/>
          </a:prstGeom>
        </p:spPr>
      </p:pic>
    </p:spTree>
    <p:extLst>
      <p:ext uri="{BB962C8B-B14F-4D97-AF65-F5344CB8AC3E}">
        <p14:creationId xmlns:p14="http://schemas.microsoft.com/office/powerpoint/2010/main" xmlns="" val="2428300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152690"/>
            <a:ext cx="6440055" cy="891020"/>
          </a:xfrm>
        </p:spPr>
        <p:txBody>
          <a:bodyPr/>
          <a:lstStyle/>
          <a:p>
            <a:r>
              <a:rPr lang="zh-CN" altLang="en-US" b="1" dirty="0" smtClean="0"/>
              <a:t>过滤法</a:t>
            </a:r>
            <a:endParaRPr lang="zh-CN" altLang="en-US" b="1" dirty="0"/>
          </a:p>
        </p:txBody>
      </p:sp>
      <p:sp>
        <p:nvSpPr>
          <p:cNvPr id="3" name="内容占位符 2"/>
          <p:cNvSpPr>
            <a:spLocks noGrp="1"/>
          </p:cNvSpPr>
          <p:nvPr>
            <p:ph idx="1"/>
          </p:nvPr>
        </p:nvSpPr>
        <p:spPr>
          <a:xfrm>
            <a:off x="838199" y="1145310"/>
            <a:ext cx="10559473" cy="2042825"/>
          </a:xfrm>
        </p:spPr>
        <p:txBody>
          <a:bodyPr/>
          <a:lstStyle/>
          <a:p>
            <a:pPr marL="0" indent="0">
              <a:buNone/>
            </a:pPr>
            <a:r>
              <a:rPr lang="en-US" altLang="zh-CN" dirty="0" smtClean="0"/>
              <a:t>1. </a:t>
            </a:r>
            <a:r>
              <a:rPr lang="zh-CN" altLang="en-US" dirty="0" smtClean="0"/>
              <a:t>常压</a:t>
            </a:r>
            <a:r>
              <a:rPr lang="zh-CN" altLang="en-US" dirty="0"/>
              <a:t>过滤（普通过滤</a:t>
            </a:r>
            <a:r>
              <a:rPr lang="zh-CN" altLang="en-US" dirty="0" smtClean="0"/>
              <a:t>）：可以过滤胶体</a:t>
            </a:r>
            <a:r>
              <a:rPr lang="zh-CN" altLang="en-US" dirty="0"/>
              <a:t>或细小</a:t>
            </a:r>
            <a:r>
              <a:rPr lang="zh-CN" altLang="en-US" dirty="0" smtClean="0"/>
              <a:t>晶体；</a:t>
            </a:r>
            <a:endParaRPr lang="en-US" altLang="zh-CN" dirty="0" smtClean="0"/>
          </a:p>
          <a:p>
            <a:pPr marL="0" indent="0">
              <a:buNone/>
            </a:pPr>
            <a:r>
              <a:rPr lang="zh-CN" altLang="en-US" dirty="0" smtClean="0"/>
              <a:t>缺点：过滤速度较慢。</a:t>
            </a:r>
            <a:endParaRPr lang="en-US" altLang="zh-CN" dirty="0" smtClean="0"/>
          </a:p>
          <a:p>
            <a:pPr marL="0" indent="0">
              <a:buNone/>
            </a:pPr>
            <a:r>
              <a:rPr lang="en-US" altLang="zh-CN" dirty="0" smtClean="0"/>
              <a:t>2.  </a:t>
            </a:r>
            <a:r>
              <a:rPr lang="zh-CN" altLang="en-US" dirty="0" smtClean="0"/>
              <a:t>减压</a:t>
            </a:r>
            <a:r>
              <a:rPr lang="zh-CN" altLang="en-US" dirty="0"/>
              <a:t>过滤（抽滤</a:t>
            </a:r>
            <a:r>
              <a:rPr lang="zh-CN" altLang="en-US" dirty="0" smtClean="0"/>
              <a:t>）：</a:t>
            </a:r>
            <a:r>
              <a:rPr lang="zh-CN" altLang="en-US" dirty="0"/>
              <a:t>不适于胶状沉淀和颗粒太细的沉淀的</a:t>
            </a:r>
            <a:r>
              <a:rPr lang="zh-CN" altLang="en-US" dirty="0" smtClean="0"/>
              <a:t>过滤优点：缩短过滤时间，并把沉淀抽得比较干燥。</a:t>
            </a:r>
            <a:endParaRPr lang="en-US" altLang="zh-CN" dirty="0"/>
          </a:p>
          <a:p>
            <a:pPr marL="0" indent="0">
              <a:buNone/>
            </a:pPr>
            <a:endParaRPr lang="en-US" altLang="zh-CN" dirty="0" smtClean="0"/>
          </a:p>
          <a:p>
            <a:endParaRPr lang="zh-CN" altLang="en-US" dirty="0"/>
          </a:p>
        </p:txBody>
      </p:sp>
      <p:pic>
        <p:nvPicPr>
          <p:cNvPr id="4" name="图片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07053" y="3188134"/>
            <a:ext cx="2098998" cy="3018701"/>
          </a:xfrm>
          <a:prstGeom prst="rect">
            <a:avLst/>
          </a:prstGeom>
        </p:spPr>
      </p:pic>
      <p:pic>
        <p:nvPicPr>
          <p:cNvPr id="7" name="图片 6"/>
          <p:cNvPicPr>
            <a:picLocks noChangeAspect="1"/>
          </p:cNvPicPr>
          <p:nvPr/>
        </p:nvPicPr>
        <p:blipFill rotWithShape="1">
          <a:blip r:embed="rId3" cstate="print">
            <a:extLst>
              <a:ext uri="{28A0092B-C50C-407E-A947-70E740481C1C}">
                <a14:useLocalDpi xmlns:a14="http://schemas.microsoft.com/office/drawing/2010/main" xmlns="" val="0"/>
              </a:ext>
            </a:extLst>
          </a:blip>
          <a:srcRect l="11878" t="15606" b="5339"/>
          <a:stretch/>
        </p:blipFill>
        <p:spPr>
          <a:xfrm>
            <a:off x="5477165" y="3289735"/>
            <a:ext cx="3197524" cy="2446048"/>
          </a:xfrm>
          <a:prstGeom prst="rect">
            <a:avLst/>
          </a:prstGeom>
        </p:spPr>
      </p:pic>
      <p:sp>
        <p:nvSpPr>
          <p:cNvPr id="8" name="文本框 7"/>
          <p:cNvSpPr txBox="1"/>
          <p:nvPr/>
        </p:nvSpPr>
        <p:spPr>
          <a:xfrm>
            <a:off x="6520873" y="5929744"/>
            <a:ext cx="1246909" cy="378692"/>
          </a:xfrm>
          <a:prstGeom prst="rect">
            <a:avLst/>
          </a:prstGeom>
          <a:noFill/>
        </p:spPr>
        <p:txBody>
          <a:bodyPr wrap="square" rtlCol="0">
            <a:spAutoFit/>
          </a:bodyPr>
          <a:lstStyle/>
          <a:p>
            <a:r>
              <a:rPr lang="zh-CN" altLang="en-US" dirty="0" smtClean="0"/>
              <a:t>抽滤装置</a:t>
            </a:r>
            <a:endParaRPr lang="zh-CN" altLang="en-US" dirty="0"/>
          </a:p>
        </p:txBody>
      </p:sp>
    </p:spTree>
    <p:extLst>
      <p:ext uri="{BB962C8B-B14F-4D97-AF65-F5344CB8AC3E}">
        <p14:creationId xmlns:p14="http://schemas.microsoft.com/office/powerpoint/2010/main" xmlns="" val="2010997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8891" y="124980"/>
            <a:ext cx="10515600" cy="1325563"/>
          </a:xfrm>
        </p:spPr>
        <p:txBody>
          <a:bodyPr/>
          <a:lstStyle/>
          <a:p>
            <a:r>
              <a:rPr lang="zh-CN" altLang="en-US" dirty="0" smtClean="0"/>
              <a:t>减压过滤</a:t>
            </a:r>
            <a:endParaRPr lang="zh-CN" altLang="en-US" dirty="0"/>
          </a:p>
        </p:txBody>
      </p:sp>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8005585" y="634000"/>
            <a:ext cx="3552825" cy="2838450"/>
          </a:xfrm>
          <a:prstGeom prst="rect">
            <a:avLst/>
          </a:prstGeom>
        </p:spPr>
      </p:pic>
      <p:sp>
        <p:nvSpPr>
          <p:cNvPr id="5" name="文本框 4"/>
          <p:cNvSpPr txBox="1"/>
          <p:nvPr/>
        </p:nvSpPr>
        <p:spPr>
          <a:xfrm>
            <a:off x="5135418" y="5837503"/>
            <a:ext cx="1293091" cy="369332"/>
          </a:xfrm>
          <a:prstGeom prst="rect">
            <a:avLst/>
          </a:prstGeom>
          <a:noFill/>
        </p:spPr>
        <p:txBody>
          <a:bodyPr wrap="square" rtlCol="0">
            <a:spAutoFit/>
          </a:bodyPr>
          <a:lstStyle/>
          <a:p>
            <a:r>
              <a:rPr lang="zh-CN" altLang="en-US" dirty="0" smtClean="0"/>
              <a:t>布氏漏斗</a:t>
            </a:r>
            <a:endParaRPr lang="zh-CN" altLang="en-US" dirty="0"/>
          </a:p>
        </p:txBody>
      </p:sp>
      <p:sp>
        <p:nvSpPr>
          <p:cNvPr id="7" name="文本框 6"/>
          <p:cNvSpPr txBox="1"/>
          <p:nvPr/>
        </p:nvSpPr>
        <p:spPr>
          <a:xfrm>
            <a:off x="248295" y="1863084"/>
            <a:ext cx="7841672" cy="2585323"/>
          </a:xfrm>
          <a:prstGeom prst="rect">
            <a:avLst/>
          </a:prstGeom>
          <a:noFill/>
        </p:spPr>
        <p:txBody>
          <a:bodyPr wrap="square" rtlCol="0">
            <a:spAutoFit/>
          </a:bodyPr>
          <a:lstStyle/>
          <a:p>
            <a:r>
              <a:rPr lang="en-US" altLang="zh-CN" dirty="0" smtClean="0"/>
              <a:t>1.</a:t>
            </a:r>
            <a:r>
              <a:rPr lang="zh-CN" altLang="en-US" dirty="0" smtClean="0"/>
              <a:t>检查装置，布氏漏斗下端的斜面应与吸滤瓶的支管相对，以便于吸滤。</a:t>
            </a:r>
            <a:endParaRPr lang="en-US" altLang="zh-CN" dirty="0" smtClean="0"/>
          </a:p>
          <a:p>
            <a:r>
              <a:rPr lang="en-US" altLang="zh-CN" dirty="0" smtClean="0"/>
              <a:t>2. </a:t>
            </a:r>
            <a:r>
              <a:rPr lang="zh-CN" altLang="en-US" dirty="0" smtClean="0"/>
              <a:t>把滤纸放入漏斗内，滤纸大小应比布氏漏斗内径略小，恰好能盖住瓷板上的所有小孔为好。</a:t>
            </a:r>
            <a:r>
              <a:rPr lang="zh-CN" altLang="en-US" dirty="0"/>
              <a:t>先</a:t>
            </a:r>
            <a:r>
              <a:rPr lang="zh-CN" altLang="en-US" dirty="0" smtClean="0"/>
              <a:t>用少量水润湿滤纸，再开启水泵，使滤纸紧贴在漏斗上，然后才能进行吸滤操作。</a:t>
            </a:r>
            <a:endParaRPr lang="en-US" altLang="zh-CN" dirty="0" smtClean="0"/>
          </a:p>
          <a:p>
            <a:r>
              <a:rPr lang="en-US" altLang="zh-CN" dirty="0" smtClean="0"/>
              <a:t>3.</a:t>
            </a:r>
            <a:r>
              <a:rPr lang="zh-CN" altLang="en-US" dirty="0" smtClean="0"/>
              <a:t>吸滤时，应采用倾析法，先将澄清的溶液沿玻璃棒倒入漏斗中</a:t>
            </a:r>
            <a:r>
              <a:rPr lang="en-US" altLang="zh-CN" dirty="0" smtClean="0"/>
              <a:t>(</a:t>
            </a:r>
            <a:r>
              <a:rPr lang="zh-CN" altLang="en-US" dirty="0" smtClean="0"/>
              <a:t>溶液不要超过漏斗容量的</a:t>
            </a:r>
            <a:r>
              <a:rPr lang="en-US" altLang="zh-CN" dirty="0" smtClean="0"/>
              <a:t>2/3)</a:t>
            </a:r>
            <a:r>
              <a:rPr lang="zh-CN" altLang="en-US" dirty="0" smtClean="0"/>
              <a:t>，然后转移沉淀，继续抽吸至沉淀比较干燥为止。</a:t>
            </a:r>
            <a:endParaRPr lang="en-US" altLang="zh-CN" dirty="0" smtClean="0"/>
          </a:p>
          <a:p>
            <a:r>
              <a:rPr lang="en-US" altLang="zh-CN" dirty="0" smtClean="0"/>
              <a:t>4.</a:t>
            </a:r>
            <a:r>
              <a:rPr lang="zh-CN" altLang="en-US" dirty="0" smtClean="0"/>
              <a:t>过滤时，吸滤瓶内的液面不能达到支管的水平位置，否则滤液将被抽出。</a:t>
            </a:r>
            <a:endParaRPr lang="en-US" altLang="zh-CN" dirty="0" smtClean="0"/>
          </a:p>
          <a:p>
            <a:r>
              <a:rPr lang="en-US" altLang="zh-CN" dirty="0" smtClean="0"/>
              <a:t>5.</a:t>
            </a:r>
            <a:r>
              <a:rPr lang="zh-CN" altLang="en-US" dirty="0" smtClean="0"/>
              <a:t>过滤完毕，应先拔掉橡皮管，再关水泵，防止倒吸。用玻璃棒轻轻掀起滤纸边缘，取</a:t>
            </a:r>
            <a:endParaRPr lang="zh-CN" altLang="en-US" dirty="0"/>
          </a:p>
        </p:txBody>
      </p:sp>
      <p:pic>
        <p:nvPicPr>
          <p:cNvPr id="6" name="图片 5"/>
          <p:cNvPicPr>
            <a:picLocks noChangeAspect="1"/>
          </p:cNvPicPr>
          <p:nvPr/>
        </p:nvPicPr>
        <p:blipFill rotWithShape="1">
          <a:blip r:embed="rId3" cstate="print">
            <a:extLst>
              <a:ext uri="{28A0092B-C50C-407E-A947-70E740481C1C}">
                <a14:useLocalDpi xmlns:a14="http://schemas.microsoft.com/office/drawing/2010/main" xmlns="" val="0"/>
              </a:ext>
            </a:extLst>
          </a:blip>
          <a:srcRect l="11878" t="15606" b="5339"/>
          <a:stretch/>
        </p:blipFill>
        <p:spPr>
          <a:xfrm>
            <a:off x="8089967" y="3760787"/>
            <a:ext cx="3197524" cy="2446048"/>
          </a:xfrm>
          <a:prstGeom prst="rect">
            <a:avLst/>
          </a:prstGeom>
        </p:spPr>
      </p:pic>
    </p:spTree>
    <p:extLst>
      <p:ext uri="{BB962C8B-B14F-4D97-AF65-F5344CB8AC3E}">
        <p14:creationId xmlns:p14="http://schemas.microsoft.com/office/powerpoint/2010/main" xmlns="" val="981129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57446" y="113902"/>
            <a:ext cx="3715327" cy="728375"/>
          </a:xfrm>
        </p:spPr>
        <p:txBody>
          <a:bodyPr>
            <a:normAutofit/>
          </a:bodyPr>
          <a:lstStyle/>
          <a:p>
            <a:r>
              <a:rPr lang="zh-CN" altLang="zh-CN" sz="3200" b="1" kern="100" dirty="0">
                <a:solidFill>
                  <a:srgbClr val="002060"/>
                </a:solidFill>
                <a:latin typeface="Times New Roman" panose="02020603050405020304" pitchFamily="18" charset="0"/>
              </a:rPr>
              <a:t>四、实验内容</a:t>
            </a:r>
            <a:endParaRPr lang="zh-CN" altLang="en-US" sz="3200" b="1" kern="100" dirty="0">
              <a:solidFill>
                <a:srgbClr val="002060"/>
              </a:solidFill>
              <a:latin typeface="Times New Roman" panose="02020603050405020304" pitchFamily="18" charset="0"/>
            </a:endParaRPr>
          </a:p>
        </p:txBody>
      </p:sp>
      <p:grpSp>
        <p:nvGrpSpPr>
          <p:cNvPr id="41" name="组合 40"/>
          <p:cNvGrpSpPr/>
          <p:nvPr/>
        </p:nvGrpSpPr>
        <p:grpSpPr>
          <a:xfrm>
            <a:off x="404645" y="1670495"/>
            <a:ext cx="11332242" cy="923330"/>
            <a:chOff x="404645" y="1670495"/>
            <a:chExt cx="11332242" cy="923330"/>
          </a:xfrm>
        </p:grpSpPr>
        <p:sp>
          <p:nvSpPr>
            <p:cNvPr id="6" name="文本框 5"/>
            <p:cNvSpPr txBox="1"/>
            <p:nvPr/>
          </p:nvSpPr>
          <p:spPr>
            <a:xfrm>
              <a:off x="404645" y="1978558"/>
              <a:ext cx="1777685"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dirty="0" smtClean="0">
                  <a:latin typeface="Times New Roman" panose="02020603050405020304" pitchFamily="18" charset="0"/>
                  <a:cs typeface="Times New Roman" panose="02020603050405020304" pitchFamily="18" charset="0"/>
                </a:rPr>
                <a:t>称取</a:t>
              </a:r>
              <a:r>
                <a:rPr lang="en-US" altLang="zh-CN" dirty="0" smtClean="0">
                  <a:latin typeface="Times New Roman" panose="02020603050405020304" pitchFamily="18" charset="0"/>
                  <a:cs typeface="Times New Roman" panose="02020603050405020304" pitchFamily="18" charset="0"/>
                </a:rPr>
                <a:t>5g</a:t>
              </a:r>
              <a:r>
                <a:rPr lang="zh-CN" altLang="en-US" dirty="0" smtClean="0">
                  <a:latin typeface="Times New Roman" panose="02020603050405020304" pitchFamily="18" charset="0"/>
                  <a:cs typeface="Times New Roman" panose="02020603050405020304" pitchFamily="18" charset="0"/>
                </a:rPr>
                <a:t>粗</a:t>
              </a:r>
              <a:r>
                <a:rPr lang="en-US" altLang="zh-CN" dirty="0" smtClean="0">
                  <a:latin typeface="Times New Roman" panose="02020603050405020304" pitchFamily="18" charset="0"/>
                  <a:cs typeface="Times New Roman" panose="02020603050405020304" pitchFamily="18" charset="0"/>
                </a:rPr>
                <a:t>CuSO</a:t>
              </a:r>
              <a:r>
                <a:rPr lang="en-US" altLang="zh-CN" baseline="-25000" dirty="0" smtClean="0">
                  <a:latin typeface="Times New Roman" panose="02020603050405020304" pitchFamily="18" charset="0"/>
                  <a:cs typeface="Times New Roman" panose="02020603050405020304" pitchFamily="18" charset="0"/>
                </a:rPr>
                <a:t>4</a:t>
              </a:r>
              <a:endParaRPr lang="zh-CN" altLang="en-US" baseline="-25000" dirty="0">
                <a:latin typeface="Times New Roman" panose="02020603050405020304" pitchFamily="18" charset="0"/>
                <a:cs typeface="Times New Roman" panose="02020603050405020304" pitchFamily="18" charset="0"/>
              </a:endParaRPr>
            </a:p>
          </p:txBody>
        </p:sp>
        <p:sp>
          <p:nvSpPr>
            <p:cNvPr id="7" name="矩形 6"/>
            <p:cNvSpPr/>
            <p:nvPr/>
          </p:nvSpPr>
          <p:spPr>
            <a:xfrm>
              <a:off x="2628776" y="1670495"/>
              <a:ext cx="2365324" cy="92333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en-US" dirty="0" smtClean="0">
                  <a:latin typeface="Times New Roman" panose="02020603050405020304" pitchFamily="18" charset="0"/>
                  <a:cs typeface="Times New Roman" panose="02020603050405020304" pitchFamily="18" charset="0"/>
                </a:rPr>
                <a:t>加</a:t>
              </a:r>
              <a:r>
                <a:rPr lang="en-US" altLang="zh-CN" dirty="0" smtClean="0">
                  <a:latin typeface="Times New Roman" panose="02020603050405020304" pitchFamily="18" charset="0"/>
                  <a:cs typeface="Times New Roman" panose="02020603050405020304" pitchFamily="18" charset="0"/>
                </a:rPr>
                <a:t>20 mL</a:t>
              </a:r>
              <a:r>
                <a:rPr lang="zh-CN" altLang="zh-CN" dirty="0" smtClean="0">
                  <a:latin typeface="Times New Roman" panose="02020603050405020304" pitchFamily="18" charset="0"/>
                  <a:cs typeface="Times New Roman" panose="02020603050405020304" pitchFamily="18" charset="0"/>
                </a:rPr>
                <a:t>水</a:t>
              </a:r>
              <a:r>
                <a:rPr lang="zh-CN" altLang="en-US" dirty="0" smtClean="0">
                  <a:latin typeface="Times New Roman" panose="02020603050405020304" pitchFamily="18" charset="0"/>
                  <a:cs typeface="Times New Roman" panose="02020603050405020304" pitchFamily="18" charset="0"/>
                </a:rPr>
                <a:t>和</a:t>
              </a:r>
              <a:endParaRPr lang="en-US" altLang="zh-CN" dirty="0" smtClean="0">
                <a:latin typeface="Times New Roman" panose="02020603050405020304" pitchFamily="18" charset="0"/>
                <a:cs typeface="Times New Roman" panose="02020603050405020304" pitchFamily="18" charset="0"/>
              </a:endParaRPr>
            </a:p>
            <a:p>
              <a:r>
                <a:rPr lang="en-US" altLang="zh-CN" dirty="0" smtClean="0">
                  <a:latin typeface="Times New Roman" panose="02020603050405020304" pitchFamily="18" charset="0"/>
                  <a:cs typeface="Times New Roman" panose="02020603050405020304" pitchFamily="18" charset="0"/>
                </a:rPr>
                <a:t>2</a:t>
              </a:r>
              <a:r>
                <a:rPr lang="zh-CN" altLang="zh-CN"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3</a:t>
              </a:r>
              <a:r>
                <a:rPr lang="zh-CN" altLang="zh-CN" dirty="0">
                  <a:latin typeface="Times New Roman" panose="02020603050405020304" pitchFamily="18" charset="0"/>
                  <a:cs typeface="Times New Roman" panose="02020603050405020304" pitchFamily="18" charset="0"/>
                </a:rPr>
                <a:t>滴</a:t>
              </a:r>
              <a:r>
                <a:rPr lang="en-US" altLang="zh-CN" dirty="0">
                  <a:latin typeface="Times New Roman" panose="02020603050405020304" pitchFamily="18" charset="0"/>
                  <a:cs typeface="Times New Roman" panose="02020603050405020304" pitchFamily="18" charset="0"/>
                </a:rPr>
                <a:t>1 </a:t>
              </a:r>
              <a:r>
                <a:rPr lang="en-US" altLang="zh-CN" dirty="0" smtClean="0">
                  <a:latin typeface="Times New Roman" panose="02020603050405020304" pitchFamily="18" charset="0"/>
                  <a:cs typeface="Times New Roman" panose="02020603050405020304" pitchFamily="18" charset="0"/>
                </a:rPr>
                <a:t>mol·L</a:t>
              </a:r>
              <a:r>
                <a:rPr lang="en-US" altLang="zh-CN" baseline="30000" dirty="0" smtClean="0">
                  <a:latin typeface="Times New Roman" panose="02020603050405020304" pitchFamily="18" charset="0"/>
                  <a:cs typeface="Times New Roman" panose="02020603050405020304" pitchFamily="18" charset="0"/>
                </a:rPr>
                <a:t>-1</a:t>
              </a:r>
              <a:r>
                <a:rPr lang="en-US" altLang="zh-CN" dirty="0" smtClean="0">
                  <a:latin typeface="Times New Roman" panose="02020603050405020304" pitchFamily="18" charset="0"/>
                  <a:cs typeface="Times New Roman" panose="02020603050405020304" pitchFamily="18" charset="0"/>
                </a:rPr>
                <a:t>H</a:t>
              </a:r>
              <a:r>
                <a:rPr lang="en-US" altLang="zh-CN" baseline="-25000" dirty="0" smtClean="0">
                  <a:latin typeface="Times New Roman" panose="02020603050405020304" pitchFamily="18" charset="0"/>
                  <a:cs typeface="Times New Roman" panose="02020603050405020304" pitchFamily="18" charset="0"/>
                </a:rPr>
                <a:t>2</a:t>
              </a:r>
              <a:r>
                <a:rPr lang="en-US" altLang="zh-CN" dirty="0" smtClean="0">
                  <a:latin typeface="Times New Roman" panose="02020603050405020304" pitchFamily="18" charset="0"/>
                  <a:cs typeface="Times New Roman" panose="02020603050405020304" pitchFamily="18" charset="0"/>
                </a:rPr>
                <a:t>SO</a:t>
              </a:r>
              <a:r>
                <a:rPr lang="en-US" altLang="zh-CN" baseline="-25000" dirty="0" smtClean="0">
                  <a:latin typeface="Times New Roman" panose="02020603050405020304" pitchFamily="18" charset="0"/>
                  <a:cs typeface="Times New Roman" panose="02020603050405020304" pitchFamily="18" charset="0"/>
                </a:rPr>
                <a:t>4</a:t>
              </a:r>
              <a:r>
                <a:rPr lang="zh-CN" altLang="zh-CN" dirty="0" smtClean="0">
                  <a:latin typeface="Times New Roman" panose="02020603050405020304" pitchFamily="18" charset="0"/>
                  <a:cs typeface="Times New Roman" panose="02020603050405020304" pitchFamily="18" charset="0"/>
                </a:rPr>
                <a:t>，</a:t>
              </a:r>
              <a:endParaRPr lang="en-US" altLang="zh-CN" dirty="0" smtClean="0">
                <a:latin typeface="Times New Roman" panose="02020603050405020304" pitchFamily="18" charset="0"/>
                <a:cs typeface="Times New Roman" panose="02020603050405020304" pitchFamily="18" charset="0"/>
              </a:endParaRPr>
            </a:p>
            <a:p>
              <a:r>
                <a:rPr lang="zh-CN" altLang="zh-CN" dirty="0" smtClean="0">
                  <a:latin typeface="Times New Roman" panose="02020603050405020304" pitchFamily="18" charset="0"/>
                  <a:cs typeface="Times New Roman" panose="02020603050405020304" pitchFamily="18" charset="0"/>
                </a:rPr>
                <a:t>加热</a:t>
              </a:r>
              <a:r>
                <a:rPr lang="zh-CN" altLang="en-US" dirty="0" smtClean="0">
                  <a:latin typeface="Times New Roman" panose="02020603050405020304" pitchFamily="18" charset="0"/>
                  <a:cs typeface="Times New Roman" panose="02020603050405020304" pitchFamily="18" charset="0"/>
                </a:rPr>
                <a:t>、</a:t>
              </a:r>
              <a:r>
                <a:rPr lang="zh-CN" altLang="zh-CN" dirty="0" smtClean="0">
                  <a:latin typeface="Times New Roman" panose="02020603050405020304" pitchFamily="18" charset="0"/>
                  <a:cs typeface="Times New Roman" panose="02020603050405020304" pitchFamily="18" charset="0"/>
                </a:rPr>
                <a:t>搅拌</a:t>
              </a:r>
              <a:r>
                <a:rPr lang="zh-CN" altLang="en-US" dirty="0" smtClean="0">
                  <a:latin typeface="Times New Roman" panose="02020603050405020304" pitchFamily="18" charset="0"/>
                  <a:cs typeface="Times New Roman" panose="02020603050405020304" pitchFamily="18" charset="0"/>
                </a:rPr>
                <a:t>、</a:t>
              </a:r>
              <a:r>
                <a:rPr lang="zh-CN" altLang="zh-CN" dirty="0" smtClean="0">
                  <a:latin typeface="Times New Roman" panose="02020603050405020304" pitchFamily="18" charset="0"/>
                  <a:cs typeface="Times New Roman" panose="02020603050405020304" pitchFamily="18" charset="0"/>
                </a:rPr>
                <a:t>溶解。</a:t>
              </a:r>
              <a:endParaRPr lang="zh-CN" altLang="en-US" dirty="0">
                <a:latin typeface="Times New Roman" panose="02020603050405020304" pitchFamily="18" charset="0"/>
                <a:cs typeface="Times New Roman" panose="02020603050405020304" pitchFamily="18" charset="0"/>
              </a:endParaRPr>
            </a:p>
          </p:txBody>
        </p:sp>
        <p:sp>
          <p:nvSpPr>
            <p:cNvPr id="9" name="矩形 8"/>
            <p:cNvSpPr/>
            <p:nvPr/>
          </p:nvSpPr>
          <p:spPr>
            <a:xfrm>
              <a:off x="5422430" y="1793245"/>
              <a:ext cx="1868368"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zh-CN" dirty="0" smtClean="0">
                  <a:latin typeface="Times New Roman" panose="02020603050405020304" pitchFamily="18" charset="0"/>
                  <a:cs typeface="Times New Roman" panose="02020603050405020304" pitchFamily="18" charset="0"/>
                </a:rPr>
                <a:t>加入</a:t>
              </a:r>
              <a:r>
                <a:rPr lang="en-US" altLang="zh-CN" dirty="0" smtClean="0">
                  <a:latin typeface="Times New Roman" panose="02020603050405020304" pitchFamily="18" charset="0"/>
                  <a:cs typeface="Times New Roman" panose="02020603050405020304" pitchFamily="18" charset="0"/>
                </a:rPr>
                <a:t>1 mL </a:t>
              </a:r>
            </a:p>
            <a:p>
              <a:r>
                <a:rPr lang="en-US" altLang="zh-CN" dirty="0" smtClean="0">
                  <a:latin typeface="Times New Roman" panose="02020603050405020304" pitchFamily="18" charset="0"/>
                  <a:cs typeface="Times New Roman" panose="02020603050405020304" pitchFamily="18" charset="0"/>
                </a:rPr>
                <a:t>30 g·L</a:t>
              </a:r>
              <a:r>
                <a:rPr lang="en-US" altLang="zh-CN" baseline="30000" dirty="0" smtClean="0">
                  <a:latin typeface="Times New Roman" panose="02020603050405020304" pitchFamily="18" charset="0"/>
                  <a:cs typeface="Times New Roman" panose="02020603050405020304" pitchFamily="18" charset="0"/>
                </a:rPr>
                <a:t>-1</a:t>
              </a:r>
              <a:r>
                <a:rPr lang="en-US" altLang="zh-CN" dirty="0" smtClean="0">
                  <a:latin typeface="Times New Roman" panose="02020603050405020304" pitchFamily="18" charset="0"/>
                  <a:cs typeface="Times New Roman" panose="02020603050405020304" pitchFamily="18" charset="0"/>
                </a:rPr>
                <a:t>H</a:t>
              </a:r>
              <a:r>
                <a:rPr lang="en-US" altLang="zh-CN" baseline="-30000" dirty="0" smtClean="0">
                  <a:latin typeface="Times New Roman" panose="02020603050405020304" pitchFamily="18" charset="0"/>
                  <a:cs typeface="Times New Roman" panose="02020603050405020304" pitchFamily="18" charset="0"/>
                </a:rPr>
                <a:t>2</a:t>
              </a:r>
              <a:r>
                <a:rPr lang="en-US" altLang="zh-CN" dirty="0" smtClean="0">
                  <a:latin typeface="Times New Roman" panose="02020603050405020304" pitchFamily="18" charset="0"/>
                  <a:cs typeface="Times New Roman" panose="02020603050405020304" pitchFamily="18" charset="0"/>
                </a:rPr>
                <a:t>O</a:t>
              </a:r>
              <a:r>
                <a:rPr lang="en-US" altLang="zh-CN" baseline="-30000" dirty="0" smtClean="0">
                  <a:latin typeface="Times New Roman" panose="02020603050405020304" pitchFamily="18" charset="0"/>
                  <a:cs typeface="Times New Roman" panose="02020603050405020304" pitchFamily="18" charset="0"/>
                </a:rPr>
                <a:t>2</a:t>
              </a:r>
              <a:r>
                <a:rPr lang="zh-CN" altLang="en-US" dirty="0" smtClean="0">
                  <a:latin typeface="Times New Roman" panose="02020603050405020304" pitchFamily="18" charset="0"/>
                  <a:cs typeface="Times New Roman" panose="02020603050405020304" pitchFamily="18" charset="0"/>
                </a:rPr>
                <a:t>加热</a:t>
              </a:r>
              <a:endParaRPr lang="zh-CN" altLang="en-US" dirty="0">
                <a:latin typeface="Times New Roman" panose="02020603050405020304" pitchFamily="18" charset="0"/>
                <a:cs typeface="Times New Roman" panose="02020603050405020304" pitchFamily="18" charset="0"/>
              </a:endParaRPr>
            </a:p>
          </p:txBody>
        </p:sp>
        <p:sp>
          <p:nvSpPr>
            <p:cNvPr id="10" name="矩形 9"/>
            <p:cNvSpPr/>
            <p:nvPr/>
          </p:nvSpPr>
          <p:spPr>
            <a:xfrm>
              <a:off x="7719128" y="1808994"/>
              <a:ext cx="3585759"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en-US" dirty="0" smtClean="0">
                  <a:latin typeface="Times New Roman" panose="02020603050405020304" pitchFamily="18" charset="0"/>
                  <a:cs typeface="Times New Roman" panose="02020603050405020304" pitchFamily="18" charset="0"/>
                </a:rPr>
                <a:t>边搅拌</a:t>
              </a:r>
              <a:r>
                <a:rPr lang="zh-CN" altLang="en-US" dirty="0">
                  <a:latin typeface="Times New Roman" panose="02020603050405020304" pitchFamily="18" charset="0"/>
                  <a:cs typeface="Times New Roman" panose="02020603050405020304" pitchFamily="18" charset="0"/>
                </a:rPr>
                <a:t>边逐滴加入</a:t>
              </a:r>
              <a:r>
                <a:rPr lang="en-US" altLang="zh-CN" dirty="0">
                  <a:latin typeface="Times New Roman" panose="02020603050405020304" pitchFamily="18" charset="0"/>
                  <a:cs typeface="Times New Roman" panose="02020603050405020304" pitchFamily="18" charset="0"/>
                </a:rPr>
                <a:t>2 mol·L</a:t>
              </a:r>
              <a:r>
                <a:rPr lang="en-US" altLang="zh-CN" baseline="30000" dirty="0">
                  <a:latin typeface="Times New Roman" panose="02020603050405020304" pitchFamily="18" charset="0"/>
                  <a:cs typeface="Times New Roman" panose="02020603050405020304" pitchFamily="18" charset="0"/>
                </a:rPr>
                <a:t>-1</a:t>
              </a:r>
              <a:r>
                <a:rPr lang="en-US" altLang="zh-CN" dirty="0">
                  <a:latin typeface="Times New Roman" panose="02020603050405020304" pitchFamily="18" charset="0"/>
                  <a:cs typeface="Times New Roman" panose="02020603050405020304" pitchFamily="18" charset="0"/>
                </a:rPr>
                <a:t>NaOH</a:t>
              </a:r>
              <a:r>
                <a:rPr lang="zh-CN" altLang="en-US" dirty="0">
                  <a:latin typeface="Times New Roman" panose="02020603050405020304" pitchFamily="18" charset="0"/>
                  <a:cs typeface="Times New Roman" panose="02020603050405020304" pitchFamily="18" charset="0"/>
                </a:rPr>
                <a:t>溶液至</a:t>
              </a:r>
              <a:r>
                <a:rPr lang="en-US" altLang="zh-CN" dirty="0">
                  <a:latin typeface="Times New Roman" panose="02020603050405020304" pitchFamily="18" charset="0"/>
                  <a:cs typeface="Times New Roman" panose="02020603050405020304" pitchFamily="18" charset="0"/>
                </a:rPr>
                <a:t>pH≈4(</a:t>
              </a:r>
              <a:r>
                <a:rPr lang="zh-CN" altLang="en-US" dirty="0">
                  <a:latin typeface="Times New Roman" panose="02020603050405020304" pitchFamily="18" charset="0"/>
                  <a:cs typeface="Times New Roman" panose="02020603050405020304" pitchFamily="18" charset="0"/>
                </a:rPr>
                <a:t>用</a:t>
              </a:r>
              <a:r>
                <a:rPr lang="en-US" altLang="zh-CN" dirty="0">
                  <a:latin typeface="Times New Roman" panose="02020603050405020304" pitchFamily="18" charset="0"/>
                  <a:cs typeface="Times New Roman" panose="02020603050405020304" pitchFamily="18" charset="0"/>
                </a:rPr>
                <a:t>pH</a:t>
              </a:r>
              <a:r>
                <a:rPr lang="zh-CN" altLang="en-US" dirty="0">
                  <a:latin typeface="Times New Roman" panose="02020603050405020304" pitchFamily="18" charset="0"/>
                  <a:cs typeface="Times New Roman" panose="02020603050405020304" pitchFamily="18" charset="0"/>
                </a:rPr>
                <a:t>试纸检验</a:t>
              </a:r>
              <a:r>
                <a:rPr lang="en-US" altLang="zh-CN" dirty="0">
                  <a:latin typeface="Times New Roman" panose="02020603050405020304" pitchFamily="18" charset="0"/>
                  <a:cs typeface="Times New Roman" panose="02020603050405020304" pitchFamily="18" charset="0"/>
                </a:rPr>
                <a:t>)</a:t>
              </a:r>
              <a:endParaRPr lang="zh-CN" altLang="en-US" dirty="0">
                <a:latin typeface="Times New Roman" panose="02020603050405020304" pitchFamily="18" charset="0"/>
                <a:cs typeface="Times New Roman" panose="02020603050405020304" pitchFamily="18" charset="0"/>
              </a:endParaRPr>
            </a:p>
          </p:txBody>
        </p:sp>
        <p:cxnSp>
          <p:nvCxnSpPr>
            <p:cNvPr id="20" name="直接箭头连接符 19"/>
            <p:cNvCxnSpPr>
              <a:stCxn id="6" idx="3"/>
            </p:cNvCxnSpPr>
            <p:nvPr/>
          </p:nvCxnSpPr>
          <p:spPr>
            <a:xfrm>
              <a:off x="2182329" y="2163224"/>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22" name="直接箭头连接符 21"/>
            <p:cNvCxnSpPr/>
            <p:nvPr/>
          </p:nvCxnSpPr>
          <p:spPr>
            <a:xfrm>
              <a:off x="4992858" y="2180946"/>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23" name="直接箭头连接符 22"/>
            <p:cNvCxnSpPr/>
            <p:nvPr/>
          </p:nvCxnSpPr>
          <p:spPr>
            <a:xfrm>
              <a:off x="7290797" y="2134872"/>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27" name="直接箭头连接符 26"/>
            <p:cNvCxnSpPr/>
            <p:nvPr/>
          </p:nvCxnSpPr>
          <p:spPr>
            <a:xfrm>
              <a:off x="11304887" y="2127043"/>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grpSp>
      <p:grpSp>
        <p:nvGrpSpPr>
          <p:cNvPr id="4" name="组合 3"/>
          <p:cNvGrpSpPr/>
          <p:nvPr/>
        </p:nvGrpSpPr>
        <p:grpSpPr>
          <a:xfrm>
            <a:off x="295565" y="3008224"/>
            <a:ext cx="9957694" cy="1350661"/>
            <a:chOff x="295565" y="3008224"/>
            <a:chExt cx="9957694" cy="1350661"/>
          </a:xfrm>
        </p:grpSpPr>
        <p:sp>
          <p:nvSpPr>
            <p:cNvPr id="11" name="矩形 10"/>
            <p:cNvSpPr/>
            <p:nvPr/>
          </p:nvSpPr>
          <p:spPr>
            <a:xfrm>
              <a:off x="295565" y="3287874"/>
              <a:ext cx="2680088"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en-US" dirty="0">
                  <a:latin typeface="Times New Roman" panose="02020603050405020304" pitchFamily="18" charset="0"/>
                  <a:cs typeface="Times New Roman" panose="02020603050405020304" pitchFamily="18" charset="0"/>
                </a:rPr>
                <a:t>再加热片刻，静置，使红棕色</a:t>
              </a:r>
              <a:r>
                <a:rPr lang="en-US" altLang="zh-CN" dirty="0">
                  <a:latin typeface="Times New Roman" panose="02020603050405020304" pitchFamily="18" charset="0"/>
                  <a:cs typeface="Times New Roman" panose="02020603050405020304" pitchFamily="18" charset="0"/>
                </a:rPr>
                <a:t>Fe(OH)</a:t>
              </a:r>
              <a:r>
                <a:rPr lang="en-US" altLang="zh-CN" baseline="-30000" dirty="0">
                  <a:latin typeface="Times New Roman" panose="02020603050405020304" pitchFamily="18" charset="0"/>
                  <a:cs typeface="Times New Roman" panose="02020603050405020304" pitchFamily="18" charset="0"/>
                </a:rPr>
                <a:t>3</a:t>
              </a:r>
              <a:r>
                <a:rPr lang="zh-CN" altLang="en-US" dirty="0">
                  <a:latin typeface="Times New Roman" panose="02020603050405020304" pitchFamily="18" charset="0"/>
                  <a:cs typeface="Times New Roman" panose="02020603050405020304" pitchFamily="18" charset="0"/>
                </a:rPr>
                <a:t>沉淀沉降。</a:t>
              </a:r>
            </a:p>
          </p:txBody>
        </p:sp>
        <p:cxnSp>
          <p:nvCxnSpPr>
            <p:cNvPr id="24" name="直接箭头连接符 23"/>
            <p:cNvCxnSpPr/>
            <p:nvPr/>
          </p:nvCxnSpPr>
          <p:spPr>
            <a:xfrm>
              <a:off x="2975652" y="3612797"/>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grpSp>
          <p:nvGrpSpPr>
            <p:cNvPr id="39" name="组合 38"/>
            <p:cNvGrpSpPr/>
            <p:nvPr/>
          </p:nvGrpSpPr>
          <p:grpSpPr>
            <a:xfrm>
              <a:off x="3411633" y="3008224"/>
              <a:ext cx="6841626" cy="1350661"/>
              <a:chOff x="3454165" y="3018857"/>
              <a:chExt cx="6841626" cy="1350661"/>
            </a:xfrm>
          </p:grpSpPr>
          <p:sp>
            <p:nvSpPr>
              <p:cNvPr id="8" name="Rectangle 3"/>
              <p:cNvSpPr>
                <a:spLocks noChangeArrowheads="1"/>
              </p:cNvSpPr>
              <p:nvPr/>
            </p:nvSpPr>
            <p:spPr bwMode="auto">
              <a:xfrm>
                <a:off x="3454165" y="3377815"/>
                <a:ext cx="1107996" cy="446276"/>
              </a:xfrm>
              <a:prstGeom prst="rect">
                <a:avLst/>
              </a:prstGeom>
              <a:ln/>
            </p:spPr>
            <p:style>
              <a:lnRef idx="2">
                <a:schemeClr val="dk1"/>
              </a:lnRef>
              <a:fillRef idx="1">
                <a:schemeClr val="lt1"/>
              </a:fillRef>
              <a:effectRef idx="0">
                <a:schemeClr val="dk1"/>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5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18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常压过滤</a:t>
                </a:r>
                <a:endParaRPr kumimoji="0" lang="zh-CN" altLang="en-US" sz="18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
            <p:nvSpPr>
              <p:cNvPr id="12" name="矩形 11"/>
              <p:cNvSpPr/>
              <p:nvPr/>
            </p:nvSpPr>
            <p:spPr>
              <a:xfrm>
                <a:off x="4930302" y="3828252"/>
                <a:ext cx="1864697" cy="3693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eaLnBrk="0" fontAlgn="base" hangingPunct="0">
                  <a:spcBef>
                    <a:spcPct val="0"/>
                  </a:spcBef>
                  <a:spcAft>
                    <a:spcPct val="0"/>
                  </a:spcAft>
                </a:pPr>
                <a:r>
                  <a:rPr lang="zh-CN" altLang="en-US" smtClean="0">
                    <a:latin typeface="Times New Roman" panose="02020603050405020304" pitchFamily="18" charset="0"/>
                    <a:cs typeface="Times New Roman" panose="02020603050405020304" pitchFamily="18" charset="0"/>
                  </a:rPr>
                  <a:t>滤液在蒸发皿中</a:t>
                </a:r>
                <a:endParaRPr lang="zh-CN" altLang="en-US" dirty="0">
                  <a:latin typeface="Times New Roman" panose="02020603050405020304" pitchFamily="18" charset="0"/>
                  <a:cs typeface="Times New Roman" panose="02020603050405020304" pitchFamily="18" charset="0"/>
                </a:endParaRPr>
              </a:p>
            </p:txBody>
          </p:sp>
          <p:sp>
            <p:nvSpPr>
              <p:cNvPr id="14" name="文本框 13"/>
              <p:cNvSpPr txBox="1"/>
              <p:nvPr/>
            </p:nvSpPr>
            <p:spPr>
              <a:xfrm>
                <a:off x="4998005" y="3018857"/>
                <a:ext cx="1541929"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dirty="0" smtClean="0">
                    <a:latin typeface="Times New Roman" panose="02020603050405020304" pitchFamily="18" charset="0"/>
                    <a:cs typeface="Times New Roman" panose="02020603050405020304" pitchFamily="18" charset="0"/>
                  </a:rPr>
                  <a:t>沉淀（除去）</a:t>
                </a:r>
                <a:endParaRPr lang="zh-CN" altLang="en-US" dirty="0">
                  <a:latin typeface="Times New Roman" panose="02020603050405020304" pitchFamily="18" charset="0"/>
                  <a:cs typeface="Times New Roman" panose="02020603050405020304" pitchFamily="18" charset="0"/>
                </a:endParaRPr>
              </a:p>
            </p:txBody>
          </p:sp>
          <p:sp>
            <p:nvSpPr>
              <p:cNvPr id="15" name="矩形 14"/>
              <p:cNvSpPr/>
              <p:nvPr/>
            </p:nvSpPr>
            <p:spPr>
              <a:xfrm>
                <a:off x="7226999" y="3723187"/>
                <a:ext cx="2636792"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zh-CN" kern="100" dirty="0">
                    <a:latin typeface="Times New Roman" panose="02020603050405020304" pitchFamily="18" charset="0"/>
                    <a:cs typeface="Times New Roman" panose="02020603050405020304" pitchFamily="18" charset="0"/>
                  </a:rPr>
                  <a:t>加入</a:t>
                </a:r>
                <a:r>
                  <a:rPr lang="en-US" altLang="zh-CN" kern="100" dirty="0">
                    <a:latin typeface="Times New Roman" panose="02020603050405020304" pitchFamily="18" charset="0"/>
                    <a:cs typeface="Times New Roman" panose="02020603050405020304" pitchFamily="18" charset="0"/>
                  </a:rPr>
                  <a:t>2</a:t>
                </a:r>
                <a:r>
                  <a:rPr lang="zh-CN" altLang="zh-CN" kern="100" dirty="0">
                    <a:latin typeface="Times New Roman" panose="02020603050405020304" pitchFamily="18" charset="0"/>
                    <a:cs typeface="Times New Roman" panose="02020603050405020304" pitchFamily="18" charset="0"/>
                  </a:rPr>
                  <a:t>滴</a:t>
                </a:r>
                <a:r>
                  <a:rPr lang="en-US" altLang="zh-CN" kern="100" dirty="0">
                    <a:latin typeface="Times New Roman" panose="02020603050405020304" pitchFamily="18" charset="0"/>
                    <a:cs typeface="Times New Roman" panose="02020603050405020304" pitchFamily="18" charset="0"/>
                  </a:rPr>
                  <a:t>1 </a:t>
                </a:r>
                <a:r>
                  <a:rPr lang="en-GB" altLang="zh-CN" kern="100" dirty="0">
                    <a:latin typeface="Times New Roman" panose="02020603050405020304" pitchFamily="18" charset="0"/>
                    <a:cs typeface="Times New Roman" panose="02020603050405020304" pitchFamily="18" charset="0"/>
                  </a:rPr>
                  <a:t>m</a:t>
                </a:r>
                <a:r>
                  <a:rPr lang="en-US" altLang="zh-CN" kern="100" dirty="0">
                    <a:latin typeface="Times New Roman" panose="02020603050405020304" pitchFamily="18" charset="0"/>
                    <a:cs typeface="Times New Roman" panose="02020603050405020304" pitchFamily="18" charset="0"/>
                  </a:rPr>
                  <a:t>ol·L</a:t>
                </a:r>
                <a:r>
                  <a:rPr lang="en-US" altLang="zh-CN" kern="100" baseline="30000" dirty="0">
                    <a:latin typeface="Times New Roman" panose="02020603050405020304" pitchFamily="18" charset="0"/>
                    <a:cs typeface="Times New Roman" panose="02020603050405020304" pitchFamily="18" charset="0"/>
                  </a:rPr>
                  <a:t>-1</a:t>
                </a:r>
                <a:r>
                  <a:rPr lang="en-US" altLang="zh-CN" kern="100" dirty="0">
                    <a:latin typeface="Times New Roman" panose="02020603050405020304" pitchFamily="18" charset="0"/>
                    <a:cs typeface="Times New Roman" panose="02020603050405020304" pitchFamily="18" charset="0"/>
                  </a:rPr>
                  <a:t> H</a:t>
                </a:r>
                <a:r>
                  <a:rPr lang="en-GB" altLang="zh-CN" kern="100" baseline="-25000" dirty="0">
                    <a:latin typeface="Times New Roman" panose="02020603050405020304" pitchFamily="18" charset="0"/>
                    <a:cs typeface="Times New Roman" panose="02020603050405020304" pitchFamily="18" charset="0"/>
                  </a:rPr>
                  <a:t>2</a:t>
                </a:r>
                <a:r>
                  <a:rPr lang="en-US" altLang="zh-CN" kern="100" dirty="0">
                    <a:latin typeface="Times New Roman" panose="02020603050405020304" pitchFamily="18" charset="0"/>
                    <a:cs typeface="Times New Roman" panose="02020603050405020304" pitchFamily="18" charset="0"/>
                  </a:rPr>
                  <a:t>SO</a:t>
                </a:r>
                <a:r>
                  <a:rPr lang="en-GB" altLang="zh-CN" kern="100" baseline="-25000" dirty="0">
                    <a:latin typeface="Times New Roman" panose="02020603050405020304" pitchFamily="18" charset="0"/>
                    <a:cs typeface="Times New Roman" panose="02020603050405020304" pitchFamily="18" charset="0"/>
                  </a:rPr>
                  <a:t>4</a:t>
                </a:r>
                <a:r>
                  <a:rPr lang="zh-CN" altLang="zh-CN" kern="100" dirty="0">
                    <a:latin typeface="Times New Roman" panose="02020603050405020304" pitchFamily="18" charset="0"/>
                    <a:cs typeface="Times New Roman" panose="02020603050405020304" pitchFamily="18" charset="0"/>
                  </a:rPr>
                  <a:t>溶液，调</a:t>
                </a:r>
                <a:r>
                  <a:rPr lang="en-US" altLang="zh-CN" kern="100" dirty="0">
                    <a:latin typeface="Times New Roman" panose="02020603050405020304" pitchFamily="18" charset="0"/>
                    <a:cs typeface="Times New Roman" panose="02020603050405020304" pitchFamily="18" charset="0"/>
                  </a:rPr>
                  <a:t>pH</a:t>
                </a:r>
                <a:r>
                  <a:rPr lang="en-GB" altLang="zh-CN"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1</a:t>
                </a:r>
                <a:r>
                  <a:rPr lang="zh-CN" altLang="zh-CN"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2</a:t>
                </a:r>
                <a:endParaRPr lang="zh-CN" altLang="en-US" dirty="0">
                  <a:latin typeface="Times New Roman" panose="02020603050405020304" pitchFamily="18" charset="0"/>
                  <a:cs typeface="Times New Roman" panose="02020603050405020304" pitchFamily="18" charset="0"/>
                </a:endParaRPr>
              </a:p>
            </p:txBody>
          </p:sp>
          <p:cxnSp>
            <p:nvCxnSpPr>
              <p:cNvPr id="25" name="直接箭头连接符 24"/>
              <p:cNvCxnSpPr/>
              <p:nvPr/>
            </p:nvCxnSpPr>
            <p:spPr>
              <a:xfrm>
                <a:off x="6794999" y="4046353"/>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28" name="直接箭头连接符 27"/>
              <p:cNvCxnSpPr/>
              <p:nvPr/>
            </p:nvCxnSpPr>
            <p:spPr>
              <a:xfrm>
                <a:off x="9863791" y="4034182"/>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30" name="直接箭头连接符 29"/>
              <p:cNvCxnSpPr>
                <a:endCxn id="14" idx="1"/>
              </p:cNvCxnSpPr>
              <p:nvPr/>
            </p:nvCxnSpPr>
            <p:spPr>
              <a:xfrm flipV="1">
                <a:off x="4566005" y="3203523"/>
                <a:ext cx="432000" cy="185557"/>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32" name="直接箭头连接符 31"/>
              <p:cNvCxnSpPr/>
              <p:nvPr/>
            </p:nvCxnSpPr>
            <p:spPr>
              <a:xfrm>
                <a:off x="4562161" y="3815756"/>
                <a:ext cx="368141" cy="20425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grpSp>
      </p:grpSp>
      <p:cxnSp>
        <p:nvCxnSpPr>
          <p:cNvPr id="36" name="直接箭头连接符 35"/>
          <p:cNvCxnSpPr/>
          <p:nvPr/>
        </p:nvCxnSpPr>
        <p:spPr>
          <a:xfrm>
            <a:off x="5637750" y="5387183"/>
            <a:ext cx="406430" cy="210818"/>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8" name="文本框 37"/>
          <p:cNvSpPr txBox="1"/>
          <p:nvPr/>
        </p:nvSpPr>
        <p:spPr>
          <a:xfrm>
            <a:off x="422603" y="970466"/>
            <a:ext cx="2777797" cy="461665"/>
          </a:xfrm>
          <a:prstGeom prst="rect">
            <a:avLst/>
          </a:prstGeom>
          <a:noFill/>
        </p:spPr>
        <p:txBody>
          <a:bodyPr wrap="square" rtlCol="0">
            <a:spAutoFit/>
          </a:bodyPr>
          <a:lstStyle/>
          <a:p>
            <a:r>
              <a:rPr lang="en-US" altLang="zh-CN" sz="2400" b="1" dirty="0" smtClean="0"/>
              <a:t>1. </a:t>
            </a:r>
            <a:r>
              <a:rPr lang="zh-CN" altLang="en-US" sz="2400" b="1" dirty="0" smtClean="0"/>
              <a:t>粗硫酸铜的提纯</a:t>
            </a:r>
            <a:endParaRPr lang="zh-CN" altLang="en-US" sz="2400" b="1" dirty="0"/>
          </a:p>
        </p:txBody>
      </p:sp>
      <p:grpSp>
        <p:nvGrpSpPr>
          <p:cNvPr id="3" name="组合 2"/>
          <p:cNvGrpSpPr/>
          <p:nvPr/>
        </p:nvGrpSpPr>
        <p:grpSpPr>
          <a:xfrm>
            <a:off x="516475" y="4634785"/>
            <a:ext cx="8574027" cy="1168525"/>
            <a:chOff x="516475" y="4634785"/>
            <a:chExt cx="8574027" cy="1168525"/>
          </a:xfrm>
        </p:grpSpPr>
        <p:sp>
          <p:nvSpPr>
            <p:cNvPr id="13" name="矩形 12"/>
            <p:cNvSpPr/>
            <p:nvPr/>
          </p:nvSpPr>
          <p:spPr>
            <a:xfrm>
              <a:off x="7129051" y="5378578"/>
              <a:ext cx="1961451" cy="4247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20000"/>
                </a:lnSpc>
                <a:spcAft>
                  <a:spcPts val="0"/>
                </a:spcAft>
              </a:pPr>
              <a:r>
                <a:rPr lang="zh-CN" altLang="en-US" kern="100" dirty="0" smtClean="0">
                  <a:latin typeface="Times New Roman" panose="02020603050405020304" pitchFamily="18" charset="0"/>
                  <a:cs typeface="Times New Roman" panose="02020603050405020304" pitchFamily="18" charset="0"/>
                </a:rPr>
                <a:t>称重</a:t>
              </a:r>
              <a:r>
                <a:rPr lang="zh-CN" altLang="zh-CN" kern="100" dirty="0" smtClean="0">
                  <a:latin typeface="Times New Roman" panose="02020603050405020304" pitchFamily="18" charset="0"/>
                  <a:cs typeface="Times New Roman" panose="02020603050405020304" pitchFamily="18" charset="0"/>
                </a:rPr>
                <a:t>，计算</a:t>
              </a:r>
              <a:r>
                <a:rPr lang="zh-CN" altLang="en-US" kern="100" dirty="0" smtClean="0">
                  <a:latin typeface="Times New Roman" panose="02020603050405020304" pitchFamily="18" charset="0"/>
                  <a:cs typeface="Times New Roman" panose="02020603050405020304" pitchFamily="18" charset="0"/>
                </a:rPr>
                <a:t>产</a:t>
              </a:r>
              <a:r>
                <a:rPr lang="zh-CN" altLang="zh-CN" kern="100" dirty="0" smtClean="0">
                  <a:latin typeface="Times New Roman" panose="02020603050405020304" pitchFamily="18" charset="0"/>
                  <a:cs typeface="Times New Roman" panose="02020603050405020304" pitchFamily="18" charset="0"/>
                </a:rPr>
                <a:t>率</a:t>
              </a:r>
              <a:r>
                <a:rPr lang="zh-CN" altLang="zh-CN" kern="100" dirty="0">
                  <a:latin typeface="Times New Roman" panose="02020603050405020304" pitchFamily="18" charset="0"/>
                  <a:cs typeface="Times New Roman" panose="02020603050405020304" pitchFamily="18" charset="0"/>
                </a:rPr>
                <a:t>。</a:t>
              </a:r>
            </a:p>
          </p:txBody>
        </p:sp>
        <p:sp>
          <p:nvSpPr>
            <p:cNvPr id="16" name="矩形 15"/>
            <p:cNvSpPr/>
            <p:nvPr/>
          </p:nvSpPr>
          <p:spPr>
            <a:xfrm>
              <a:off x="516475" y="4866386"/>
              <a:ext cx="3065014"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zh-CN" kern="100" dirty="0">
                  <a:latin typeface="Times New Roman" panose="02020603050405020304" pitchFamily="18" charset="0"/>
                  <a:cs typeface="Times New Roman" panose="02020603050405020304" pitchFamily="18" charset="0"/>
                </a:rPr>
                <a:t>浓缩</a:t>
              </a:r>
              <a:r>
                <a:rPr lang="zh-CN" altLang="zh-CN" kern="100" dirty="0" smtClean="0">
                  <a:latin typeface="Times New Roman" panose="02020603050405020304" pitchFamily="18" charset="0"/>
                  <a:cs typeface="Times New Roman" panose="02020603050405020304" pitchFamily="18" charset="0"/>
                </a:rPr>
                <a:t>至表面</a:t>
              </a:r>
              <a:r>
                <a:rPr lang="zh-CN" altLang="zh-CN" kern="100" dirty="0">
                  <a:latin typeface="Times New Roman" panose="02020603050405020304" pitchFamily="18" charset="0"/>
                  <a:cs typeface="Times New Roman" panose="02020603050405020304" pitchFamily="18" charset="0"/>
                </a:rPr>
                <a:t>出现结晶膜时立即停止加热</a:t>
              </a:r>
              <a:r>
                <a:rPr lang="en-US" altLang="zh-CN" kern="100" dirty="0">
                  <a:latin typeface="Times New Roman" panose="02020603050405020304" pitchFamily="18" charset="0"/>
                  <a:cs typeface="Times New Roman" panose="02020603050405020304" pitchFamily="18" charset="0"/>
                </a:rPr>
                <a:t>(</a:t>
              </a:r>
              <a:r>
                <a:rPr lang="zh-CN" altLang="zh-CN" kern="100" dirty="0">
                  <a:latin typeface="Times New Roman" panose="02020603050405020304" pitchFamily="18" charset="0"/>
                  <a:cs typeface="Times New Roman" panose="02020603050405020304" pitchFamily="18" charset="0"/>
                </a:rPr>
                <a:t>切不可蒸干</a:t>
              </a:r>
              <a:r>
                <a:rPr lang="en-US" altLang="zh-CN" kern="100" dirty="0">
                  <a:latin typeface="Times New Roman" panose="02020603050405020304" pitchFamily="18" charset="0"/>
                  <a:cs typeface="Times New Roman" panose="02020603050405020304" pitchFamily="18" charset="0"/>
                </a:rPr>
                <a:t>)</a:t>
              </a:r>
              <a:endParaRPr lang="zh-CN" altLang="en-US" dirty="0">
                <a:latin typeface="Times New Roman" panose="02020603050405020304" pitchFamily="18" charset="0"/>
                <a:cs typeface="Times New Roman" panose="02020603050405020304" pitchFamily="18" charset="0"/>
              </a:endParaRPr>
            </a:p>
          </p:txBody>
        </p:sp>
        <p:sp>
          <p:nvSpPr>
            <p:cNvPr id="17" name="矩形 16"/>
            <p:cNvSpPr/>
            <p:nvPr/>
          </p:nvSpPr>
          <p:spPr>
            <a:xfrm>
              <a:off x="4015880" y="5007032"/>
              <a:ext cx="1621870" cy="3693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zh-CN" altLang="zh-CN" kern="100" dirty="0" smtClean="0">
                  <a:latin typeface="Times New Roman" panose="02020603050405020304" pitchFamily="18" charset="0"/>
                  <a:cs typeface="Times New Roman" panose="02020603050405020304" pitchFamily="18" charset="0"/>
                </a:rPr>
                <a:t>冷却</a:t>
              </a:r>
              <a:r>
                <a:rPr lang="zh-CN" altLang="en-US" kern="100" dirty="0" smtClean="0">
                  <a:latin typeface="Times New Roman" panose="02020603050405020304" pitchFamily="18" charset="0"/>
                  <a:cs typeface="Times New Roman" panose="02020603050405020304" pitchFamily="18" charset="0"/>
                </a:rPr>
                <a:t>、  抽滤</a:t>
              </a:r>
              <a:endParaRPr lang="zh-CN" altLang="en-US" dirty="0">
                <a:latin typeface="Times New Roman" panose="02020603050405020304" pitchFamily="18" charset="0"/>
                <a:cs typeface="Times New Roman" panose="02020603050405020304" pitchFamily="18" charset="0"/>
              </a:endParaRPr>
            </a:p>
          </p:txBody>
        </p:sp>
        <p:sp>
          <p:nvSpPr>
            <p:cNvPr id="33" name="矩形 32"/>
            <p:cNvSpPr/>
            <p:nvPr/>
          </p:nvSpPr>
          <p:spPr>
            <a:xfrm>
              <a:off x="6044180" y="5373629"/>
              <a:ext cx="648279" cy="424732"/>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lnSpc>
                  <a:spcPct val="120000"/>
                </a:lnSpc>
                <a:spcAft>
                  <a:spcPts val="0"/>
                </a:spcAft>
              </a:pPr>
              <a:r>
                <a:rPr lang="zh-CN" altLang="en-US" kern="100" dirty="0">
                  <a:latin typeface="Times New Roman" panose="02020603050405020304" pitchFamily="18" charset="0"/>
                  <a:cs typeface="Times New Roman" panose="02020603050405020304" pitchFamily="18" charset="0"/>
                </a:rPr>
                <a:t>晶体</a:t>
              </a:r>
              <a:endParaRPr lang="zh-CN" altLang="zh-CN" kern="100" dirty="0">
                <a:latin typeface="Times New Roman" panose="02020603050405020304" pitchFamily="18" charset="0"/>
                <a:cs typeface="Times New Roman" panose="02020603050405020304" pitchFamily="18" charset="0"/>
              </a:endParaRPr>
            </a:p>
          </p:txBody>
        </p:sp>
        <p:cxnSp>
          <p:nvCxnSpPr>
            <p:cNvPr id="34" name="直接箭头连接符 33"/>
            <p:cNvCxnSpPr/>
            <p:nvPr/>
          </p:nvCxnSpPr>
          <p:spPr>
            <a:xfrm>
              <a:off x="3586202" y="5189551"/>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sp>
          <p:nvSpPr>
            <p:cNvPr id="37" name="矩形 36"/>
            <p:cNvSpPr/>
            <p:nvPr/>
          </p:nvSpPr>
          <p:spPr>
            <a:xfrm>
              <a:off x="6054367" y="4634785"/>
              <a:ext cx="1569660" cy="369332"/>
            </a:xfrm>
            <a:prstGeom prst="rect">
              <a:avLst/>
            </a:prstGeom>
          </p:spPr>
          <p:style>
            <a:lnRef idx="2">
              <a:schemeClr val="dk1"/>
            </a:lnRef>
            <a:fillRef idx="1">
              <a:schemeClr val="lt1"/>
            </a:fillRef>
            <a:effectRef idx="0">
              <a:schemeClr val="dk1"/>
            </a:effectRef>
            <a:fontRef idx="minor">
              <a:schemeClr val="dk1"/>
            </a:fontRef>
          </p:style>
          <p:txBody>
            <a:bodyPr wrap="none">
              <a:spAutoFit/>
            </a:bodyPr>
            <a:lstStyle/>
            <a:p>
              <a:r>
                <a:rPr lang="zh-CN" altLang="en-US" dirty="0" smtClean="0">
                  <a:latin typeface="Times New Roman" panose="02020603050405020304" pitchFamily="18" charset="0"/>
                  <a:cs typeface="Times New Roman" panose="02020603050405020304" pitchFamily="18" charset="0"/>
                </a:rPr>
                <a:t>母液（除去）</a:t>
              </a:r>
              <a:endParaRPr lang="zh-CN" altLang="en-US" dirty="0">
                <a:latin typeface="Times New Roman" panose="02020603050405020304" pitchFamily="18" charset="0"/>
                <a:cs typeface="Times New Roman" panose="02020603050405020304" pitchFamily="18" charset="0"/>
              </a:endParaRPr>
            </a:p>
          </p:txBody>
        </p:sp>
        <p:cxnSp>
          <p:nvCxnSpPr>
            <p:cNvPr id="42" name="直接箭头连接符 41"/>
            <p:cNvCxnSpPr/>
            <p:nvPr/>
          </p:nvCxnSpPr>
          <p:spPr>
            <a:xfrm flipV="1">
              <a:off x="5629538" y="4821475"/>
              <a:ext cx="432000" cy="185557"/>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cxnSp>
          <p:nvCxnSpPr>
            <p:cNvPr id="43" name="直接箭头连接符 42"/>
            <p:cNvCxnSpPr/>
            <p:nvPr/>
          </p:nvCxnSpPr>
          <p:spPr>
            <a:xfrm>
              <a:off x="6697051" y="5590944"/>
              <a:ext cx="432000" cy="0"/>
            </a:xfrm>
            <a:prstGeom prst="straightConnector1">
              <a:avLst/>
            </a:prstGeom>
            <a:ln>
              <a:headEnd type="none" w="med" len="med"/>
              <a:tailEnd type="arrow" w="med" len="med"/>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xmlns="" val="2497929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蓝色暖调">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942</TotalTime>
  <Words>1279</Words>
  <Application>Microsoft Office PowerPoint</Application>
  <PresentationFormat>自定义</PresentationFormat>
  <Paragraphs>107</Paragraphs>
  <Slides>11</Slides>
  <Notes>0</Notes>
  <HiddenSlides>0</HiddenSlides>
  <MMClips>0</MMClips>
  <ScaleCrop>false</ScaleCrop>
  <HeadingPairs>
    <vt:vector size="6" baseType="variant">
      <vt:variant>
        <vt:lpstr>主题</vt:lpstr>
      </vt:variant>
      <vt:variant>
        <vt:i4>1</vt:i4>
      </vt:variant>
      <vt:variant>
        <vt:lpstr>嵌入 OLE 服务器</vt:lpstr>
      </vt:variant>
      <vt:variant>
        <vt:i4>0</vt:i4>
      </vt:variant>
      <vt:variant>
        <vt:lpstr>幻灯片标题</vt:lpstr>
      </vt:variant>
      <vt:variant>
        <vt:i4>11</vt:i4>
      </vt:variant>
    </vt:vector>
  </HeadingPairs>
  <TitlesOfParts>
    <vt:vector size="12" baseType="lpstr">
      <vt:lpstr>Office 主题</vt:lpstr>
      <vt:lpstr>幻灯片 1</vt:lpstr>
      <vt:lpstr>硫酸铜的提纯</vt:lpstr>
      <vt:lpstr>溶解、蒸发和结晶</vt:lpstr>
      <vt:lpstr>幻灯片 4</vt:lpstr>
      <vt:lpstr>试纸</vt:lpstr>
      <vt:lpstr>固液分离</vt:lpstr>
      <vt:lpstr>过滤法</vt:lpstr>
      <vt:lpstr>减压过滤</vt:lpstr>
      <vt:lpstr>四、实验内容</vt:lpstr>
      <vt:lpstr>幻灯片 10</vt:lpstr>
      <vt:lpstr>五、数据处理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醋酸解离常数的测定</dc:title>
  <dc:creator>Xu Ping</dc:creator>
  <cp:lastModifiedBy>SDWM</cp:lastModifiedBy>
  <cp:revision>125</cp:revision>
  <dcterms:created xsi:type="dcterms:W3CDTF">2020-09-20T02:29:12Z</dcterms:created>
  <dcterms:modified xsi:type="dcterms:W3CDTF">2020-11-19T07:21:14Z</dcterms:modified>
</cp:coreProperties>
</file>