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2" r:id="rId2"/>
    <p:sldId id="256" r:id="rId3"/>
    <p:sldId id="257" r:id="rId4"/>
    <p:sldId id="258" r:id="rId5"/>
    <p:sldId id="259" r:id="rId6"/>
    <p:sldId id="264" r:id="rId7"/>
    <p:sldId id="266" r:id="rId8"/>
    <p:sldId id="265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ndows 用户" initials="W用" lastIdx="1" clrIdx="0">
    <p:extLst>
      <p:ext uri="{19B8F6BF-5375-455C-9EA6-DF929625EA0E}">
        <p15:presenceInfo xmlns:p15="http://schemas.microsoft.com/office/powerpoint/2012/main" userId="Windows 用户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01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中度样式 3 - 强调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中度样式 3 - 强调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浅色样式 3 - 强调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60"/>
  </p:normalViewPr>
  <p:slideViewPr>
    <p:cSldViewPr snapToGrid="0">
      <p:cViewPr varScale="1">
        <p:scale>
          <a:sx n="83" d="100"/>
          <a:sy n="83" d="100"/>
        </p:scale>
        <p:origin x="52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9-23T14:19:22.625" idx="1">
    <p:pos x="10" y="10"/>
    <p:text/>
    <p:extLst>
      <p:ext uri="{C676402C-5697-4E1C-873F-D02D1690AC5C}">
        <p15:threadingInfo xmlns:p15="http://schemas.microsoft.com/office/powerpoint/2012/main" timeZoneBias="-48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E3589-BC73-4159-9231-C1F40D7FCEB3}" type="datetimeFigureOut">
              <a:rPr lang="zh-CN" altLang="en-US" smtClean="0"/>
              <a:t>2022/10/10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4340-21BD-4C75-AD3E-B8103D8170A5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0" y="6795366"/>
            <a:ext cx="12192000" cy="136525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 userDrawn="1"/>
        </p:nvSpPr>
        <p:spPr>
          <a:xfrm>
            <a:off x="0" y="0"/>
            <a:ext cx="12192000" cy="332509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44833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E3589-BC73-4159-9231-C1F40D7FCEB3}" type="datetimeFigureOut">
              <a:rPr lang="zh-CN" altLang="en-US" smtClean="0"/>
              <a:t>2022/10/10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4340-21BD-4C75-AD3E-B8103D8170A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2559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E3589-BC73-4159-9231-C1F40D7FCEB3}" type="datetimeFigureOut">
              <a:rPr lang="zh-CN" altLang="en-US" smtClean="0"/>
              <a:t>2022/10/10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4340-21BD-4C75-AD3E-B8103D8170A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78229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54545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E3589-BC73-4159-9231-C1F40D7FCEB3}" type="datetimeFigureOut">
              <a:rPr lang="zh-CN" altLang="en-US" smtClean="0"/>
              <a:t>2022/10/10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4340-21BD-4C75-AD3E-B8103D8170A5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7" name="Group 4"/>
          <p:cNvGrpSpPr>
            <a:grpSpLocks/>
          </p:cNvGrpSpPr>
          <p:nvPr userDrawn="1"/>
        </p:nvGrpSpPr>
        <p:grpSpPr bwMode="auto">
          <a:xfrm>
            <a:off x="9632743" y="112713"/>
            <a:ext cx="2439987" cy="369888"/>
            <a:chOff x="2113" y="3968"/>
            <a:chExt cx="1537" cy="233"/>
          </a:xfrm>
        </p:grpSpPr>
        <p:pic>
          <p:nvPicPr>
            <p:cNvPr id="8" name="Picture 5" descr="校名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426" y="3968"/>
              <a:ext cx="1224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6" descr="aabb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113" y="3974"/>
              <a:ext cx="268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" name="矩形 9"/>
          <p:cNvSpPr/>
          <p:nvPr userDrawn="1"/>
        </p:nvSpPr>
        <p:spPr>
          <a:xfrm>
            <a:off x="0" y="6788727"/>
            <a:ext cx="12192000" cy="57148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平行四边形 10"/>
          <p:cNvSpPr/>
          <p:nvPr userDrawn="1"/>
        </p:nvSpPr>
        <p:spPr>
          <a:xfrm>
            <a:off x="0" y="11185"/>
            <a:ext cx="415637" cy="563418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4224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E3589-BC73-4159-9231-C1F40D7FCEB3}" type="datetimeFigureOut">
              <a:rPr lang="zh-CN" altLang="en-US" smtClean="0"/>
              <a:t>2022/10/10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4340-21BD-4C75-AD3E-B8103D8170A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3313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E3589-BC73-4159-9231-C1F40D7FCEB3}" type="datetimeFigureOut">
              <a:rPr lang="zh-CN" altLang="en-US" smtClean="0"/>
              <a:t>2022/10/10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4340-21BD-4C75-AD3E-B8103D8170A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2222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E3589-BC73-4159-9231-C1F40D7FCEB3}" type="datetimeFigureOut">
              <a:rPr lang="zh-CN" altLang="en-US" smtClean="0"/>
              <a:t>2022/10/10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4340-21BD-4C75-AD3E-B8103D8170A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0870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E3589-BC73-4159-9231-C1F40D7FCEB3}" type="datetimeFigureOut">
              <a:rPr lang="zh-CN" altLang="en-US" smtClean="0"/>
              <a:t>2022/10/10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4340-21BD-4C75-AD3E-B8103D8170A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2855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E3589-BC73-4159-9231-C1F40D7FCEB3}" type="datetimeFigureOut">
              <a:rPr lang="zh-CN" altLang="en-US" smtClean="0"/>
              <a:t>2022/10/10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4340-21BD-4C75-AD3E-B8103D8170A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2589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E3589-BC73-4159-9231-C1F40D7FCEB3}" type="datetimeFigureOut">
              <a:rPr lang="zh-CN" altLang="en-US" smtClean="0"/>
              <a:t>2022/10/10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4340-21BD-4C75-AD3E-B8103D8170A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6624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E3589-BC73-4159-9231-C1F40D7FCEB3}" type="datetimeFigureOut">
              <a:rPr lang="zh-CN" altLang="en-US" smtClean="0"/>
              <a:t>2022/10/10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4340-21BD-4C75-AD3E-B8103D8170A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8226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EE3589-BC73-4159-9231-C1F40D7FCEB3}" type="datetimeFigureOut">
              <a:rPr lang="zh-CN" altLang="en-US" smtClean="0"/>
              <a:t>2022/10/10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74340-21BD-4C75-AD3E-B8103D8170A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6234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23071" y="1529006"/>
            <a:ext cx="10745857" cy="25476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进入教室的同学请尽快整理好个人用品准备实验！</a:t>
            </a:r>
            <a:endParaRPr lang="en-US" altLang="zh-CN" sz="28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到实验室左侧边台取（每人）：</a:t>
            </a:r>
            <a:r>
              <a:rPr lang="en-US" altLang="zh-CN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个小烧杯、</a:t>
            </a:r>
            <a:r>
              <a:rPr lang="en-US" altLang="zh-CN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根玻璃棒、</a:t>
            </a:r>
            <a:r>
              <a:rPr lang="en-US" altLang="zh-CN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个蒸发皿、</a:t>
            </a:r>
            <a:r>
              <a:rPr lang="en-US" altLang="zh-CN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个漏斗、</a:t>
            </a:r>
            <a:r>
              <a:rPr lang="en-US" altLang="zh-CN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个量杯、试管</a:t>
            </a:r>
            <a:r>
              <a:rPr lang="en-US" altLang="zh-CN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支。</a:t>
            </a:r>
            <a:endParaRPr lang="en-US" altLang="zh-CN" sz="28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58672" y="586793"/>
            <a:ext cx="323021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b="1" dirty="0">
                <a:solidFill>
                  <a:srgbClr val="FF0000"/>
                </a:solidFill>
                <a:latin typeface="华文彩云" panose="02010800040101010101" pitchFamily="2" charset="-122"/>
                <a:ea typeface="华文彩云" panose="02010800040101010101" pitchFamily="2" charset="-122"/>
              </a:rPr>
              <a:t>请 注 意 ！</a:t>
            </a:r>
          </a:p>
        </p:txBody>
      </p:sp>
    </p:spTree>
    <p:extLst>
      <p:ext uri="{BB962C8B-B14F-4D97-AF65-F5344CB8AC3E}">
        <p14:creationId xmlns:p14="http://schemas.microsoft.com/office/powerpoint/2010/main" val="4222283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662544" y="1390218"/>
            <a:ext cx="9116292" cy="2387600"/>
          </a:xfrm>
        </p:spPr>
        <p:txBody>
          <a:bodyPr/>
          <a:lstStyle/>
          <a:p>
            <a:pPr>
              <a:lnSpc>
                <a:spcPts val="7200"/>
              </a:lnSpc>
            </a:pPr>
            <a:r>
              <a:rPr lang="zh-CN" altLang="zh-CN" dirty="0">
                <a:solidFill>
                  <a:schemeClr val="accent5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氯化钠的提纯及食</a:t>
            </a:r>
            <a:r>
              <a:rPr lang="zh-CN" altLang="en-US" dirty="0">
                <a:solidFill>
                  <a:schemeClr val="accent5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用</a:t>
            </a:r>
            <a:br>
              <a:rPr lang="en-US" altLang="zh-CN" dirty="0">
                <a:solidFill>
                  <a:schemeClr val="accent5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zh-CN" dirty="0">
                <a:solidFill>
                  <a:schemeClr val="accent5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加碘盐的制备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691269" y="4335682"/>
            <a:ext cx="2809461" cy="424730"/>
          </a:xfrm>
        </p:spPr>
        <p:txBody>
          <a:bodyPr>
            <a:normAutofit lnSpcReduction="10000"/>
          </a:bodyPr>
          <a:lstStyle/>
          <a:p>
            <a:r>
              <a:rPr lang="zh-CN" altLang="en-US" dirty="0">
                <a:solidFill>
                  <a:srgbClr val="0070C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化学实验中心</a:t>
            </a: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4876006" y="5595655"/>
            <a:ext cx="2439987" cy="369888"/>
            <a:chOff x="2113" y="3968"/>
            <a:chExt cx="1537" cy="233"/>
          </a:xfrm>
        </p:grpSpPr>
        <p:pic>
          <p:nvPicPr>
            <p:cNvPr id="5" name="Picture 5" descr="校名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426" y="3968"/>
              <a:ext cx="1224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6" descr="aabb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113" y="3974"/>
              <a:ext cx="268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1703959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标题 1"/>
          <p:cNvSpPr txBox="1">
            <a:spLocks/>
          </p:cNvSpPr>
          <p:nvPr/>
        </p:nvSpPr>
        <p:spPr>
          <a:xfrm>
            <a:off x="650765" y="127656"/>
            <a:ext cx="3546377" cy="7599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zh-CN" sz="32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一、实验目的</a:t>
            </a:r>
            <a:endParaRPr lang="zh-CN" altLang="en-US" sz="3200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内容占位符 2"/>
              <p:cNvSpPr txBox="1">
                <a:spLocks/>
              </p:cNvSpPr>
              <p:nvPr/>
            </p:nvSpPr>
            <p:spPr>
              <a:xfrm>
                <a:off x="582610" y="843957"/>
                <a:ext cx="8750234" cy="177318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CN" sz="2000" dirty="0">
                    <a:solidFill>
                      <a:schemeClr val="accent5">
                        <a:lumMod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Times New Roman" panose="02020603050405020304" pitchFamily="18" charset="0"/>
                  </a:rPr>
                  <a:t>1. </a:t>
                </a:r>
                <a:r>
                  <a:rPr lang="zh-CN" altLang="zh-CN" sz="2000" dirty="0">
                    <a:latin typeface="微软雅黑" panose="020B0503020204020204" pitchFamily="34" charset="-122"/>
                    <a:ea typeface="微软雅黑" panose="020B0503020204020204" pitchFamily="34" charset="-122"/>
                    <a:cs typeface="Times New Roman" panose="02020603050405020304" pitchFamily="18" charset="0"/>
                  </a:rPr>
                  <a:t>学习提纯氯化钠和检验其纯度的方法。</a:t>
                </a:r>
              </a:p>
              <a:p>
                <a:pPr marL="0" indent="0">
                  <a:buNone/>
                </a:pPr>
                <a:r>
                  <a:rPr lang="en-GB" altLang="zh-CN" sz="2000" dirty="0">
                    <a:latin typeface="微软雅黑" panose="020B0503020204020204" pitchFamily="34" charset="-122"/>
                    <a:ea typeface="微软雅黑" panose="020B0503020204020204" pitchFamily="34" charset="-122"/>
                    <a:cs typeface="Times New Roman" panose="02020603050405020304" pitchFamily="18" charset="0"/>
                  </a:rPr>
                  <a:t>2</a:t>
                </a:r>
                <a:r>
                  <a:rPr lang="en-US" altLang="zh-CN" sz="2000" dirty="0">
                    <a:latin typeface="微软雅黑" panose="020B0503020204020204" pitchFamily="34" charset="-122"/>
                    <a:ea typeface="微软雅黑" panose="020B0503020204020204" pitchFamily="34" charset="-122"/>
                    <a:cs typeface="Times New Roman" panose="02020603050405020304" pitchFamily="18" charset="0"/>
                  </a:rPr>
                  <a:t>.</a:t>
                </a:r>
                <a:r>
                  <a:rPr lang="zh-CN" altLang="zh-CN" sz="2000" dirty="0">
                    <a:latin typeface="微软雅黑" panose="020B0503020204020204" pitchFamily="34" charset="-122"/>
                    <a:ea typeface="微软雅黑" panose="020B0503020204020204" pitchFamily="34" charset="-122"/>
                    <a:cs typeface="Times New Roman" panose="02020603050405020304" pitchFamily="18" charset="0"/>
                  </a:rPr>
                  <a:t>了解加碘盐的制备及其质量的检验方法。</a:t>
                </a:r>
                <a:endParaRPr lang="en-US" altLang="zh-CN" sz="2000" dirty="0"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altLang="zh-CN" sz="2000" dirty="0">
                    <a:latin typeface="微软雅黑" panose="020B0503020204020204" pitchFamily="34" charset="-122"/>
                    <a:ea typeface="微软雅黑" panose="020B0503020204020204" pitchFamily="34" charset="-122"/>
                    <a:cs typeface="Times New Roman" panose="02020603050405020304" pitchFamily="18" charset="0"/>
                  </a:rPr>
                  <a:t>3.</a:t>
                </a:r>
                <a:r>
                  <a:rPr lang="zh-CN" altLang="en-GB" sz="2000" dirty="0">
                    <a:latin typeface="微软雅黑" panose="020B0503020204020204" pitchFamily="34" charset="-122"/>
                    <a:ea typeface="微软雅黑" panose="020B0503020204020204" pitchFamily="34" charset="-122"/>
                    <a:cs typeface="Times New Roman" panose="02020603050405020304" pitchFamily="18" charset="0"/>
                  </a:rPr>
                  <a:t>掌握鉴定 </a:t>
                </a:r>
                <a:r>
                  <a:rPr lang="en-GB" altLang="zh-CN" sz="2000" dirty="0">
                    <a:latin typeface="微软雅黑" panose="020B0503020204020204" pitchFamily="34" charset="-122"/>
                    <a:ea typeface="微软雅黑" panose="020B0503020204020204" pitchFamily="34" charset="-122"/>
                    <a:cs typeface="Times New Roman" panose="02020603050405020304" pitchFamily="18" charset="0"/>
                  </a:rPr>
                  <a:t>K</a:t>
                </a:r>
                <a:r>
                  <a:rPr lang="en-GB" altLang="zh-CN" sz="2000" baseline="30000" dirty="0">
                    <a:latin typeface="微软雅黑" panose="020B0503020204020204" pitchFamily="34" charset="-122"/>
                    <a:ea typeface="微软雅黑" panose="020B0503020204020204" pitchFamily="34" charset="-122"/>
                    <a:cs typeface="Times New Roman" panose="02020603050405020304" pitchFamily="18" charset="0"/>
                  </a:rPr>
                  <a:t>+</a:t>
                </a:r>
                <a:r>
                  <a:rPr lang="zh-CN" altLang="en-GB" sz="2000" dirty="0">
                    <a:latin typeface="微软雅黑" panose="020B0503020204020204" pitchFamily="34" charset="-122"/>
                    <a:ea typeface="微软雅黑" panose="020B0503020204020204" pitchFamily="34" charset="-122"/>
                    <a:cs typeface="Times New Roman" panose="02020603050405020304" pitchFamily="18" charset="0"/>
                  </a:rPr>
                  <a:t>、</a:t>
                </a:r>
                <a:r>
                  <a:rPr lang="en-GB" altLang="zh-CN" sz="2000" dirty="0">
                    <a:latin typeface="微软雅黑" panose="020B0503020204020204" pitchFamily="34" charset="-122"/>
                    <a:ea typeface="微软雅黑" panose="020B0503020204020204" pitchFamily="34" charset="-122"/>
                    <a:cs typeface="Times New Roman" panose="02020603050405020304" pitchFamily="18" charset="0"/>
                  </a:rPr>
                  <a:t>Ca</a:t>
                </a:r>
                <a:r>
                  <a:rPr lang="en-GB" altLang="zh-CN" sz="2000" baseline="30000" dirty="0">
                    <a:latin typeface="微软雅黑" panose="020B0503020204020204" pitchFamily="34" charset="-122"/>
                    <a:ea typeface="微软雅黑" panose="020B0503020204020204" pitchFamily="34" charset="-122"/>
                    <a:cs typeface="Times New Roman" panose="02020603050405020304" pitchFamily="18" charset="0"/>
                  </a:rPr>
                  <a:t>2+</a:t>
                </a:r>
                <a:r>
                  <a:rPr lang="zh-CN" altLang="en-GB" sz="2000" dirty="0">
                    <a:latin typeface="微软雅黑" panose="020B0503020204020204" pitchFamily="34" charset="-122"/>
                    <a:ea typeface="微软雅黑" panose="020B0503020204020204" pitchFamily="34" charset="-122"/>
                    <a:cs typeface="Times New Roman" panose="02020603050405020304" pitchFamily="18" charset="0"/>
                  </a:rPr>
                  <a:t>、</a:t>
                </a:r>
                <a:r>
                  <a:rPr lang="en-GB" altLang="zh-CN" sz="2000" dirty="0">
                    <a:latin typeface="微软雅黑" panose="020B0503020204020204" pitchFamily="34" charset="-122"/>
                    <a:ea typeface="微软雅黑" panose="020B0503020204020204" pitchFamily="34" charset="-122"/>
                    <a:cs typeface="Times New Roman" panose="02020603050405020304" pitchFamily="18" charset="0"/>
                  </a:rPr>
                  <a:t>Mg</a:t>
                </a:r>
                <a:r>
                  <a:rPr lang="en-GB" altLang="zh-CN" sz="2000" baseline="30000" dirty="0">
                    <a:latin typeface="微软雅黑" panose="020B0503020204020204" pitchFamily="34" charset="-122"/>
                    <a:ea typeface="微软雅黑" panose="020B0503020204020204" pitchFamily="34" charset="-122"/>
                    <a:cs typeface="Times New Roman" panose="02020603050405020304" pitchFamily="18" charset="0"/>
                  </a:rPr>
                  <a:t>2+</a:t>
                </a:r>
                <a:r>
                  <a:rPr lang="zh-CN" altLang="en-GB" sz="2000" dirty="0">
                    <a:latin typeface="微软雅黑" panose="020B0503020204020204" pitchFamily="34" charset="-122"/>
                    <a:ea typeface="微软雅黑" panose="020B0503020204020204" pitchFamily="34" charset="-122"/>
                    <a:cs typeface="Times New Roman" panose="02020603050405020304" pitchFamily="18" charset="0"/>
                  </a:rPr>
                  <a:t>、</a:t>
                </a:r>
                <a:r>
                  <a:rPr lang="en-GB" altLang="zh-CN" sz="2000" dirty="0">
                    <a:latin typeface="微软雅黑" panose="020B0503020204020204" pitchFamily="34" charset="-122"/>
                    <a:ea typeface="微软雅黑" panose="020B0503020204020204" pitchFamily="34" charset="-122"/>
                    <a:cs typeface="Times New Roman" panose="02020603050405020304" pitchFamily="18" charset="0"/>
                  </a:rPr>
                  <a:t>Ba</a:t>
                </a:r>
                <a:r>
                  <a:rPr lang="en-GB" altLang="zh-CN" sz="2000" baseline="30000" dirty="0">
                    <a:latin typeface="微软雅黑" panose="020B0503020204020204" pitchFamily="34" charset="-122"/>
                    <a:ea typeface="微软雅黑" panose="020B0503020204020204" pitchFamily="34" charset="-122"/>
                    <a:cs typeface="Times New Roman" panose="02020603050405020304" pitchFamily="18" charset="0"/>
                  </a:rPr>
                  <a:t>2+</a:t>
                </a:r>
                <a:r>
                  <a:rPr lang="zh-CN" altLang="en-GB" sz="2000" dirty="0">
                    <a:latin typeface="微软雅黑" panose="020B0503020204020204" pitchFamily="34" charset="-122"/>
                    <a:ea typeface="微软雅黑" panose="020B0503020204020204" pitchFamily="34" charset="-122"/>
                    <a:cs typeface="Times New Roman" panose="02020603050405020304" pitchFamily="18" charset="0"/>
                  </a:rPr>
                  <a:t>、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zh-CN" altLang="zh-CN" sz="20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GB" altLang="zh-CN" sz="2000">
                            <a:latin typeface="Cambria Math" panose="02040503050406030204" pitchFamily="18" charset="0"/>
                          </a:rPr>
                          <m:t>SO</m:t>
                        </m:r>
                      </m:e>
                      <m:sub>
                        <m:r>
                          <a:rPr lang="en-GB" altLang="zh-CN" sz="2000" i="1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  <m:sup>
                        <m:r>
                          <a:rPr lang="en-GB" altLang="zh-CN" sz="2000" i="1">
                            <a:latin typeface="Cambria Math" panose="02040503050406030204" pitchFamily="18" charset="0"/>
                          </a:rPr>
                          <m:t>2−</m:t>
                        </m:r>
                      </m:sup>
                    </m:sSubSup>
                  </m:oMath>
                </a14:m>
                <a:r>
                  <a:rPr lang="zh-CN" altLang="en-US" sz="2000" dirty="0">
                    <a:latin typeface="微软雅黑" panose="020B0503020204020204" pitchFamily="34" charset="-122"/>
                    <a:ea typeface="微软雅黑" panose="020B0503020204020204" pitchFamily="34" charset="-122"/>
                    <a:cs typeface="Times New Roman" panose="02020603050405020304" pitchFamily="18" charset="0"/>
                  </a:rPr>
                  <a:t>离子的方法。</a:t>
                </a:r>
                <a:endParaRPr lang="en-US" altLang="zh-CN" sz="2000" dirty="0"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altLang="zh-CN" sz="2000" dirty="0">
                    <a:latin typeface="微软雅黑" panose="020B0503020204020204" pitchFamily="34" charset="-122"/>
                    <a:ea typeface="微软雅黑" panose="020B0503020204020204" pitchFamily="34" charset="-122"/>
                    <a:cs typeface="Times New Roman" panose="02020603050405020304" pitchFamily="18" charset="0"/>
                  </a:rPr>
                  <a:t>4.</a:t>
                </a:r>
                <a:r>
                  <a:rPr lang="zh-CN" altLang="zh-CN" sz="2000" dirty="0">
                    <a:latin typeface="微软雅黑" panose="020B0503020204020204" pitchFamily="34" charset="-122"/>
                    <a:ea typeface="微软雅黑" panose="020B0503020204020204" pitchFamily="34" charset="-122"/>
                    <a:cs typeface="Times New Roman" panose="02020603050405020304" pitchFamily="18" charset="0"/>
                  </a:rPr>
                  <a:t>练习溶液的蒸发、浓缩、结晶以及结晶</a:t>
                </a:r>
                <a:r>
                  <a:rPr lang="en-GB" altLang="zh-CN" sz="2000" dirty="0">
                    <a:latin typeface="微软雅黑" panose="020B0503020204020204" pitchFamily="34" charset="-122"/>
                    <a:ea typeface="微软雅黑" panose="020B0503020204020204" pitchFamily="34" charset="-122"/>
                    <a:cs typeface="Times New Roman" panose="02020603050405020304" pitchFamily="18" charset="0"/>
                  </a:rPr>
                  <a:t>(</a:t>
                </a:r>
                <a:r>
                  <a:rPr lang="zh-CN" altLang="zh-CN" sz="2000" dirty="0">
                    <a:latin typeface="微软雅黑" panose="020B0503020204020204" pitchFamily="34" charset="-122"/>
                    <a:ea typeface="微软雅黑" panose="020B0503020204020204" pitchFamily="34" charset="-122"/>
                    <a:cs typeface="Times New Roman" panose="02020603050405020304" pitchFamily="18" charset="0"/>
                  </a:rPr>
                  <a:t>沉淀</a:t>
                </a:r>
                <a:r>
                  <a:rPr lang="en-GB" altLang="zh-CN" sz="2000" dirty="0">
                    <a:latin typeface="微软雅黑" panose="020B0503020204020204" pitchFamily="34" charset="-122"/>
                    <a:ea typeface="微软雅黑" panose="020B0503020204020204" pitchFamily="34" charset="-122"/>
                    <a:cs typeface="Times New Roman" panose="02020603050405020304" pitchFamily="18" charset="0"/>
                  </a:rPr>
                  <a:t>)</a:t>
                </a:r>
                <a:r>
                  <a:rPr lang="zh-CN" altLang="zh-CN" sz="2000" dirty="0">
                    <a:latin typeface="微软雅黑" panose="020B0503020204020204" pitchFamily="34" charset="-122"/>
                    <a:ea typeface="微软雅黑" panose="020B0503020204020204" pitchFamily="34" charset="-122"/>
                    <a:cs typeface="Times New Roman" panose="02020603050405020304" pitchFamily="18" charset="0"/>
                  </a:rPr>
                  <a:t>的洗涤和干燥等基本操作</a:t>
                </a:r>
                <a:r>
                  <a:rPr lang="zh-CN" altLang="zh-CN" sz="2000" dirty="0">
                    <a:latin typeface="Microsoft YaHei Light" panose="020B0502040204020203" pitchFamily="34" charset="-122"/>
                    <a:ea typeface="Microsoft YaHei Light" panose="020B0502040204020203" pitchFamily="34" charset="-122"/>
                    <a:cs typeface="Times New Roman" panose="02020603050405020304" pitchFamily="18" charset="0"/>
                  </a:rPr>
                  <a:t>。</a:t>
                </a:r>
                <a:endParaRPr lang="en-US" altLang="zh-CN" sz="2000" dirty="0">
                  <a:latin typeface="Microsoft YaHei Light" panose="020B0502040204020203" pitchFamily="34" charset="-122"/>
                  <a:ea typeface="Microsoft YaHei Light" panose="020B0502040204020203" pitchFamily="34" charset="-122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zh-CN" altLang="zh-CN" sz="2000" dirty="0">
                  <a:latin typeface="Microsoft YaHei Light" panose="020B0502040204020203" pitchFamily="34" charset="-122"/>
                  <a:ea typeface="Microsoft YaHei Light" panose="020B0502040204020203" pitchFamily="34" charset="-12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内容占位符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610" y="843957"/>
                <a:ext cx="8750234" cy="1773180"/>
              </a:xfrm>
              <a:prstGeom prst="rect">
                <a:avLst/>
              </a:prstGeom>
              <a:blipFill>
                <a:blip r:embed="rId2"/>
                <a:stretch>
                  <a:fillRect l="-767" t="-343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矩形 15"/>
          <p:cNvSpPr/>
          <p:nvPr/>
        </p:nvSpPr>
        <p:spPr>
          <a:xfrm>
            <a:off x="501091" y="2542834"/>
            <a:ext cx="265649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zh-CN" altLang="zh-CN" sz="32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二、实验原理</a:t>
            </a:r>
          </a:p>
        </p:txBody>
      </p:sp>
      <p:sp>
        <p:nvSpPr>
          <p:cNvPr id="18" name="Rectangle 19"/>
          <p:cNvSpPr>
            <a:spLocks noChangeArrowheads="1"/>
          </p:cNvSpPr>
          <p:nvPr/>
        </p:nvSpPr>
        <p:spPr bwMode="auto">
          <a:xfrm>
            <a:off x="1607225" y="74763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0" name="Rectangle 23"/>
          <p:cNvSpPr>
            <a:spLocks noChangeArrowheads="1"/>
          </p:cNvSpPr>
          <p:nvPr/>
        </p:nvSpPr>
        <p:spPr bwMode="auto">
          <a:xfrm>
            <a:off x="148862" y="-3189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1" name="Rectangle 25"/>
          <p:cNvSpPr>
            <a:spLocks noChangeArrowheads="1"/>
          </p:cNvSpPr>
          <p:nvPr/>
        </p:nvSpPr>
        <p:spPr bwMode="auto">
          <a:xfrm>
            <a:off x="148862" y="-3189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531572" y="3315756"/>
            <a:ext cx="2041677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粗盐中的杂质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矩形 22"/>
              <p:cNvSpPr/>
              <p:nvPr/>
            </p:nvSpPr>
            <p:spPr>
              <a:xfrm>
                <a:off x="2795664" y="3514176"/>
                <a:ext cx="6336318" cy="40338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zh-CN" altLang="zh-CN" sz="2000" dirty="0">
                    <a:latin typeface="Times New Roman" panose="02020603050405020304" pitchFamily="18" charset="0"/>
                    <a:ea typeface="黑体" panose="02010609060101010101" pitchFamily="49" charset="-122"/>
                    <a:cs typeface="Times New Roman" panose="02020603050405020304" pitchFamily="18" charset="0"/>
                  </a:rPr>
                  <a:t>可溶性</a:t>
                </a:r>
                <a:r>
                  <a:rPr lang="zh-CN" altLang="en-US" sz="2000" dirty="0">
                    <a:latin typeface="Times New Roman" panose="02020603050405020304" pitchFamily="18" charset="0"/>
                    <a:ea typeface="黑体" panose="02010609060101010101" pitchFamily="49" charset="-122"/>
                    <a:cs typeface="Times New Roman" panose="02020603050405020304" pitchFamily="18" charset="0"/>
                  </a:rPr>
                  <a:t>：</a:t>
                </a:r>
                <a:r>
                  <a:rPr lang="en-GB" altLang="zh-CN" sz="2000" dirty="0">
                    <a:solidFill>
                      <a:srgbClr val="00B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</a:t>
                </a:r>
                <a:r>
                  <a:rPr lang="en-GB" altLang="zh-CN" sz="2000" baseline="30000" dirty="0">
                    <a:solidFill>
                      <a:srgbClr val="00B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r>
                  <a:rPr lang="zh-CN" altLang="en-GB" sz="2000" dirty="0">
                    <a:latin typeface="宋体" panose="02010600030101010101" pitchFamily="2" charset="-122"/>
                    <a:cs typeface="Times New Roman" panose="02020603050405020304" pitchFamily="18" charset="0"/>
                  </a:rPr>
                  <a:t>、  </a:t>
                </a:r>
                <a:r>
                  <a:rPr lang="en-GB" altLang="zh-CN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Mg</a:t>
                </a:r>
                <a:r>
                  <a:rPr lang="en-GB" altLang="zh-CN" sz="20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2+</a:t>
                </a:r>
                <a:r>
                  <a:rPr lang="zh-CN" altLang="en-GB" sz="2000" dirty="0">
                    <a:latin typeface="宋体" panose="02010600030101010101" pitchFamily="2" charset="-122"/>
                    <a:cs typeface="Times New Roman" panose="02020603050405020304" pitchFamily="18" charset="0"/>
                  </a:rPr>
                  <a:t>、 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zh-CN" altLang="zh-CN" sz="20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GB" altLang="zh-CN" sz="2000">
                            <a:latin typeface="Cambria Math" panose="02040503050406030204" pitchFamily="18" charset="0"/>
                          </a:rPr>
                          <m:t>SO</m:t>
                        </m:r>
                      </m:e>
                      <m:sub>
                        <m:r>
                          <a:rPr lang="en-GB" altLang="zh-CN" sz="2000" i="1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  <m:sup>
                        <m:r>
                          <a:rPr lang="en-GB" altLang="zh-CN" sz="2000" i="1">
                            <a:latin typeface="Cambria Math" panose="02040503050406030204" pitchFamily="18" charset="0"/>
                          </a:rPr>
                          <m:t>2−</m:t>
                        </m:r>
                      </m:sup>
                    </m:sSubSup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altLang="zh-CN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zh-CN" alt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、 </a:t>
                </a:r>
                <a:r>
                  <a:rPr lang="en-GB" altLang="zh-CN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Ca</a:t>
                </a:r>
                <a:r>
                  <a:rPr lang="en-GB" altLang="zh-CN" sz="20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2+</a:t>
                </a:r>
                <a:r>
                  <a:rPr lang="zh-CN" alt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、</a:t>
                </a:r>
                <a:r>
                  <a:rPr lang="en-GB" altLang="zh-CN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</a:t>
                </a:r>
                <a:r>
                  <a:rPr lang="en-GB" altLang="zh-CN" sz="20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2+</a:t>
                </a:r>
                <a:endParaRPr lang="zh-CN" altLang="en-US" sz="2000" dirty="0">
                  <a:latin typeface="Times New Roman" panose="02020603050405020304" pitchFamily="18" charset="0"/>
                  <a:ea typeface="黑体" panose="02010609060101010101" pitchFamily="49" charset="-12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3" name="矩形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5664" y="3514176"/>
                <a:ext cx="6336318" cy="403380"/>
              </a:xfrm>
              <a:prstGeom prst="rect">
                <a:avLst/>
              </a:prstGeom>
              <a:blipFill>
                <a:blip r:embed="rId3"/>
                <a:stretch>
                  <a:fillRect l="-1059" t="-10448" b="-2537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矩形 23"/>
          <p:cNvSpPr/>
          <p:nvPr/>
        </p:nvSpPr>
        <p:spPr>
          <a:xfrm>
            <a:off x="2721084" y="3013317"/>
            <a:ext cx="154881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0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不溶性杂质</a:t>
            </a:r>
            <a:endParaRPr lang="zh-CN" altLang="en-US" sz="20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左大括号 24"/>
          <p:cNvSpPr/>
          <p:nvPr/>
        </p:nvSpPr>
        <p:spPr>
          <a:xfrm>
            <a:off x="2661858" y="3259049"/>
            <a:ext cx="123600" cy="580434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矩形 25"/>
          <p:cNvSpPr/>
          <p:nvPr/>
        </p:nvSpPr>
        <p:spPr>
          <a:xfrm>
            <a:off x="4595325" y="3027169"/>
            <a:ext cx="371499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0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可在溶解、过滤的过程中除去</a:t>
            </a:r>
            <a:endParaRPr lang="zh-CN" altLang="en-US" sz="20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右箭头 30"/>
          <p:cNvSpPr/>
          <p:nvPr/>
        </p:nvSpPr>
        <p:spPr>
          <a:xfrm>
            <a:off x="4153798" y="3138692"/>
            <a:ext cx="468465" cy="177064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5" name="下箭头 44"/>
          <p:cNvSpPr/>
          <p:nvPr/>
        </p:nvSpPr>
        <p:spPr>
          <a:xfrm>
            <a:off x="4876534" y="3933975"/>
            <a:ext cx="109374" cy="23174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文本框 46"/>
          <p:cNvSpPr txBox="1"/>
          <p:nvPr/>
        </p:nvSpPr>
        <p:spPr>
          <a:xfrm>
            <a:off x="4356870" y="4185823"/>
            <a:ext cx="110373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+Ca(OH)</a:t>
            </a:r>
            <a:r>
              <a:rPr lang="en-US" altLang="zh-CN" baseline="-25000" dirty="0"/>
              <a:t>2</a:t>
            </a:r>
            <a:endParaRPr lang="zh-CN" altLang="en-US" baseline="-25000" dirty="0"/>
          </a:p>
        </p:txBody>
      </p:sp>
      <p:sp>
        <p:nvSpPr>
          <p:cNvPr id="48" name="下箭头 47"/>
          <p:cNvSpPr/>
          <p:nvPr/>
        </p:nvSpPr>
        <p:spPr>
          <a:xfrm>
            <a:off x="4876534" y="4554572"/>
            <a:ext cx="109374" cy="23174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9" name="文本框 48"/>
          <p:cNvSpPr txBox="1"/>
          <p:nvPr/>
        </p:nvSpPr>
        <p:spPr>
          <a:xfrm>
            <a:off x="4348928" y="4799624"/>
            <a:ext cx="111168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Mg(OH)</a:t>
            </a:r>
            <a:r>
              <a:rPr lang="en-US" altLang="zh-CN" baseline="-25000" dirty="0"/>
              <a:t>2</a:t>
            </a:r>
            <a:endParaRPr lang="zh-CN" altLang="en-US" baseline="-25000" dirty="0"/>
          </a:p>
        </p:txBody>
      </p:sp>
      <p:sp>
        <p:nvSpPr>
          <p:cNvPr id="60" name="下箭头 59"/>
          <p:cNvSpPr/>
          <p:nvPr/>
        </p:nvSpPr>
        <p:spPr>
          <a:xfrm>
            <a:off x="6046968" y="3933933"/>
            <a:ext cx="105767" cy="23174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" name="文本框 60"/>
          <p:cNvSpPr txBox="1"/>
          <p:nvPr/>
        </p:nvSpPr>
        <p:spPr>
          <a:xfrm>
            <a:off x="5536423" y="4187952"/>
            <a:ext cx="106733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+BaCl</a:t>
            </a:r>
            <a:r>
              <a:rPr lang="en-US" altLang="zh-CN" baseline="-25000" dirty="0"/>
              <a:t>2</a:t>
            </a:r>
            <a:endParaRPr lang="zh-CN" altLang="en-US" baseline="-25000" dirty="0"/>
          </a:p>
        </p:txBody>
      </p:sp>
      <p:sp>
        <p:nvSpPr>
          <p:cNvPr id="62" name="下箭头 61"/>
          <p:cNvSpPr/>
          <p:nvPr/>
        </p:nvSpPr>
        <p:spPr>
          <a:xfrm>
            <a:off x="6038945" y="4581440"/>
            <a:ext cx="105767" cy="23174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文本框 62"/>
              <p:cNvSpPr txBox="1"/>
              <p:nvPr/>
            </p:nvSpPr>
            <p:spPr>
              <a:xfrm>
                <a:off x="5538682" y="4806614"/>
                <a:ext cx="1075012" cy="396775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zh-CN" altLang="zh-CN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m:rPr>
                              <m:sty m:val="p"/>
                            </m:rPr>
                            <a:rPr lang="en-US" altLang="zh-CN" i="1" smtClean="0">
                              <a:latin typeface="Cambria Math" panose="02040503050406030204" pitchFamily="18" charset="0"/>
                            </a:rPr>
                            <m:t>Ba</m:t>
                          </m:r>
                          <m:r>
                            <m:rPr>
                              <m:sty m:val="p"/>
                            </m:rPr>
                            <a:rPr lang="en-GB" altLang="zh-CN">
                              <a:latin typeface="Cambria Math" panose="02040503050406030204" pitchFamily="18" charset="0"/>
                            </a:rPr>
                            <m:t>SO</m:t>
                          </m:r>
                        </m:e>
                        <m:sub>
                          <m:r>
                            <a:rPr lang="en-GB" altLang="zh-CN" i="1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  <m:sup/>
                      </m:sSubSup>
                    </m:oMath>
                  </m:oMathPara>
                </a14:m>
                <a:endParaRPr lang="zh-CN" altLang="en-US" baseline="-25000" dirty="0"/>
              </a:p>
            </p:txBody>
          </p:sp>
        </mc:Choice>
        <mc:Fallback xmlns="">
          <p:sp>
            <p:nvSpPr>
              <p:cNvPr id="63" name="文本框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8682" y="4806614"/>
                <a:ext cx="1075012" cy="396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文本框 64"/>
          <p:cNvSpPr txBox="1"/>
          <p:nvPr/>
        </p:nvSpPr>
        <p:spPr>
          <a:xfrm>
            <a:off x="7010473" y="4148196"/>
            <a:ext cx="1223529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Na</a:t>
            </a:r>
            <a:r>
              <a:rPr lang="en-US" altLang="zh-CN" baseline="-25000" dirty="0"/>
              <a:t>2</a:t>
            </a:r>
            <a:r>
              <a:rPr lang="en-US" altLang="zh-CN" dirty="0"/>
              <a:t>CO</a:t>
            </a:r>
            <a:r>
              <a:rPr lang="en-US" altLang="zh-CN" baseline="-25000" dirty="0"/>
              <a:t>3</a:t>
            </a:r>
            <a:endParaRPr lang="zh-CN" altLang="en-US" baseline="-25000" dirty="0"/>
          </a:p>
        </p:txBody>
      </p:sp>
      <p:sp>
        <p:nvSpPr>
          <p:cNvPr id="66" name="矩形 65"/>
          <p:cNvSpPr/>
          <p:nvPr/>
        </p:nvSpPr>
        <p:spPr>
          <a:xfrm>
            <a:off x="775875" y="5474556"/>
            <a:ext cx="9427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国际上制备碘盐的材料有</a:t>
            </a:r>
            <a:r>
              <a:rPr lang="en-GB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KI</a:t>
            </a:r>
            <a:r>
              <a:rPr lang="zh-CN" altLang="zh-CN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和</a:t>
            </a:r>
            <a:r>
              <a:rPr lang="en-GB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KIO</a:t>
            </a:r>
            <a:r>
              <a:rPr lang="en-GB" altLang="zh-CN" baseline="-2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zh-CN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两种，我国使用</a:t>
            </a:r>
            <a:r>
              <a:rPr lang="en-GB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KIO</a:t>
            </a:r>
            <a:r>
              <a:rPr lang="en-GB" altLang="zh-CN" baseline="-2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zh-CN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加工食用碘盐。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矩形 67"/>
              <p:cNvSpPr/>
              <p:nvPr/>
            </p:nvSpPr>
            <p:spPr>
              <a:xfrm>
                <a:off x="657985" y="5925702"/>
                <a:ext cx="2342707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zh-CN" altLang="zh-CN" kern="100" dirty="0">
                    <a:latin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altLang="zh-CN" kern="100">
                        <a:latin typeface="Cambria Math" panose="02040503050406030204" pitchFamily="18" charset="0"/>
                      </a:rPr>
                      <m:t>2</m:t>
                    </m:r>
                    <m:r>
                      <m:rPr>
                        <m:sty m:val="p"/>
                      </m:rPr>
                      <a:rPr lang="en-GB" altLang="zh-CN" kern="100">
                        <a:latin typeface="Cambria Math" panose="02040503050406030204" pitchFamily="18" charset="0"/>
                      </a:rPr>
                      <m:t>KI</m:t>
                    </m:r>
                    <m:sSub>
                      <m:sSubPr>
                        <m:ctrlPr>
                          <a:rPr lang="zh-CN" altLang="zh-CN" i="1" kern="1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GB" altLang="zh-CN" kern="100">
                            <a:latin typeface="Cambria Math" panose="02040503050406030204" pitchFamily="18" charset="0"/>
                          </a:rPr>
                          <m:t>O</m:t>
                        </m:r>
                      </m:e>
                      <m:sub>
                        <m:r>
                          <a:rPr lang="en-GB" altLang="zh-CN" kern="10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GB" altLang="zh-CN" kern="100">
                        <a:latin typeface="Cambria Math" panose="02040503050406030204" pitchFamily="18" charset="0"/>
                      </a:rPr>
                      <m:t>≜2</m:t>
                    </m:r>
                    <m:r>
                      <m:rPr>
                        <m:sty m:val="p"/>
                      </m:rPr>
                      <a:rPr lang="en-GB" altLang="zh-CN" kern="100">
                        <a:latin typeface="Cambria Math" panose="02040503050406030204" pitchFamily="18" charset="0"/>
                      </a:rPr>
                      <m:t>KI</m:t>
                    </m:r>
                    <m:r>
                      <a:rPr lang="en-GB" altLang="zh-CN" kern="100">
                        <a:latin typeface="Cambria Math" panose="02040503050406030204" pitchFamily="18" charset="0"/>
                      </a:rPr>
                      <m:t>+3</m:t>
                    </m:r>
                    <m:sSub>
                      <m:sSubPr>
                        <m:ctrlPr>
                          <a:rPr lang="zh-CN" altLang="zh-CN" i="1" kern="1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GB" altLang="zh-CN" kern="100">
                            <a:latin typeface="Cambria Math" panose="02040503050406030204" pitchFamily="18" charset="0"/>
                          </a:rPr>
                          <m:t>O</m:t>
                        </m:r>
                      </m:e>
                      <m:sub>
                        <m:r>
                          <a:rPr lang="en-GB" altLang="zh-CN" kern="10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GB" altLang="zh-CN" i="1" kern="100">
                        <a:latin typeface="Cambria Math" panose="02040503050406030204" pitchFamily="18" charset="0"/>
                      </a:rPr>
                      <m:t>↑</m:t>
                    </m:r>
                  </m:oMath>
                </a14:m>
                <a:endParaRPr lang="zh-CN" altLang="zh-CN" kern="100" dirty="0">
                  <a:latin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8" name="矩形 6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985" y="5925702"/>
                <a:ext cx="2342707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矩形 68"/>
              <p:cNvSpPr/>
              <p:nvPr/>
            </p:nvSpPr>
            <p:spPr>
              <a:xfrm>
                <a:off x="4035347" y="5950349"/>
                <a:ext cx="448847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altLang="zh-CN" dirty="0"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altLang="zh-CN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12</m:t>
                    </m:r>
                    <m:r>
                      <m:rPr>
                        <m:sty m:val="p"/>
                      </m:rPr>
                      <a:rPr lang="en-GB" altLang="zh-CN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KI</m:t>
                    </m:r>
                    <m:sSub>
                      <m:sSubPr>
                        <m:ctrlPr>
                          <a:rPr lang="zh-CN" altLang="zh-CN" i="1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GB" altLang="zh-CN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O</m:t>
                        </m:r>
                      </m:e>
                      <m:sub>
                        <m:r>
                          <a:rPr lang="en-GB" altLang="zh-CN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b>
                    </m:sSub>
                    <m:r>
                      <a:rPr lang="en-GB" altLang="zh-CN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+6</m:t>
                    </m:r>
                    <m:sSub>
                      <m:sSubPr>
                        <m:ctrlPr>
                          <a:rPr lang="zh-CN" altLang="zh-CN" i="1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GB" altLang="zh-CN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H</m:t>
                        </m:r>
                      </m:e>
                      <m:sub>
                        <m:r>
                          <a:rPr lang="en-GB" altLang="zh-CN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a:rPr lang="en-GB" altLang="zh-CN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O</m:t>
                    </m:r>
                    <m:r>
                      <a:rPr lang="en-GB" altLang="zh-CN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≜6</m:t>
                    </m:r>
                    <m:sSub>
                      <m:sSubPr>
                        <m:ctrlPr>
                          <a:rPr lang="zh-CN" altLang="zh-CN" i="1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GB" altLang="zh-CN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I</m:t>
                        </m:r>
                      </m:e>
                      <m:sub>
                        <m:r>
                          <a:rPr lang="en-GB" altLang="zh-CN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GB" altLang="zh-CN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↑+12</m:t>
                    </m:r>
                    <m:r>
                      <m:rPr>
                        <m:sty m:val="p"/>
                      </m:rPr>
                      <a:rPr lang="en-GB" altLang="zh-CN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KOH</m:t>
                    </m:r>
                    <m:r>
                      <a:rPr lang="en-GB" altLang="zh-CN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+15</m:t>
                    </m:r>
                    <m:sSub>
                      <m:sSubPr>
                        <m:ctrlPr>
                          <a:rPr lang="zh-CN" altLang="zh-CN" i="1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GB" altLang="zh-CN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O</m:t>
                        </m:r>
                      </m:e>
                      <m:sub>
                        <m:r>
                          <a:rPr lang="en-GB" altLang="zh-CN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GB" altLang="zh-CN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↑</m:t>
                    </m:r>
                  </m:oMath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69" name="矩形 6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5347" y="5950349"/>
                <a:ext cx="4488473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矩形 69"/>
          <p:cNvSpPr/>
          <p:nvPr/>
        </p:nvSpPr>
        <p:spPr>
          <a:xfrm>
            <a:off x="3287744" y="5950349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zh-CN" altLang="zh-CN" kern="100" dirty="0">
                <a:latin typeface="Times New Roman" panose="02020603050405020304" pitchFamily="18" charset="0"/>
              </a:rPr>
              <a:t>或</a:t>
            </a:r>
          </a:p>
        </p:txBody>
      </p:sp>
      <p:sp>
        <p:nvSpPr>
          <p:cNvPr id="32" name="下箭头 59">
            <a:extLst>
              <a:ext uri="{FF2B5EF4-FFF2-40B4-BE49-F238E27FC236}">
                <a16:creationId xmlns:a16="http://schemas.microsoft.com/office/drawing/2014/main" id="{1108DC91-B014-4BA6-8ED8-B5BDA17F2A3A}"/>
              </a:ext>
            </a:extLst>
          </p:cNvPr>
          <p:cNvSpPr/>
          <p:nvPr/>
        </p:nvSpPr>
        <p:spPr>
          <a:xfrm>
            <a:off x="7563614" y="3900859"/>
            <a:ext cx="105767" cy="23174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椭圆 32">
            <a:extLst>
              <a:ext uri="{FF2B5EF4-FFF2-40B4-BE49-F238E27FC236}">
                <a16:creationId xmlns:a16="http://schemas.microsoft.com/office/drawing/2014/main" id="{840FAD30-3348-4B2D-88AC-5190A5335990}"/>
              </a:ext>
            </a:extLst>
          </p:cNvPr>
          <p:cNvSpPr/>
          <p:nvPr/>
        </p:nvSpPr>
        <p:spPr>
          <a:xfrm>
            <a:off x="5642180" y="3524433"/>
            <a:ext cx="1019757" cy="403380"/>
          </a:xfrm>
          <a:prstGeom prst="ellipse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椭圆 33">
            <a:extLst>
              <a:ext uri="{FF2B5EF4-FFF2-40B4-BE49-F238E27FC236}">
                <a16:creationId xmlns:a16="http://schemas.microsoft.com/office/drawing/2014/main" id="{57928F96-79CC-4DA9-901B-80268443DE47}"/>
              </a:ext>
            </a:extLst>
          </p:cNvPr>
          <p:cNvSpPr/>
          <p:nvPr/>
        </p:nvSpPr>
        <p:spPr>
          <a:xfrm>
            <a:off x="4510308" y="3527309"/>
            <a:ext cx="1019757" cy="403380"/>
          </a:xfrm>
          <a:prstGeom prst="ellipse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椭圆 34">
            <a:extLst>
              <a:ext uri="{FF2B5EF4-FFF2-40B4-BE49-F238E27FC236}">
                <a16:creationId xmlns:a16="http://schemas.microsoft.com/office/drawing/2014/main" id="{F3E619AE-80EF-481E-AFCE-AE84AFCC1DDC}"/>
              </a:ext>
            </a:extLst>
          </p:cNvPr>
          <p:cNvSpPr/>
          <p:nvPr/>
        </p:nvSpPr>
        <p:spPr>
          <a:xfrm>
            <a:off x="6911867" y="3531628"/>
            <a:ext cx="1371919" cy="367238"/>
          </a:xfrm>
          <a:prstGeom prst="ellipse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id="{B4A05C4E-35C1-4BCD-B352-D4BC7114E803}"/>
              </a:ext>
            </a:extLst>
          </p:cNvPr>
          <p:cNvSpPr txBox="1"/>
          <p:nvPr/>
        </p:nvSpPr>
        <p:spPr>
          <a:xfrm>
            <a:off x="6713731" y="4813189"/>
            <a:ext cx="1937707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CaCO</a:t>
            </a:r>
            <a:r>
              <a:rPr lang="en-US" altLang="zh-CN" baseline="-25000" dirty="0"/>
              <a:t>3</a:t>
            </a:r>
            <a:r>
              <a:rPr lang="zh-CN" altLang="en-US" dirty="0"/>
              <a:t>、</a:t>
            </a:r>
            <a:r>
              <a:rPr lang="en-US" altLang="zh-CN" dirty="0"/>
              <a:t>BaCO</a:t>
            </a:r>
            <a:r>
              <a:rPr lang="en-US" altLang="zh-CN" baseline="-25000" dirty="0"/>
              <a:t>3</a:t>
            </a:r>
            <a:endParaRPr lang="zh-CN" altLang="en-US" baseline="-25000" dirty="0"/>
          </a:p>
        </p:txBody>
      </p:sp>
      <p:sp>
        <p:nvSpPr>
          <p:cNvPr id="37" name="下箭头 59">
            <a:extLst>
              <a:ext uri="{FF2B5EF4-FFF2-40B4-BE49-F238E27FC236}">
                <a16:creationId xmlns:a16="http://schemas.microsoft.com/office/drawing/2014/main" id="{8D7DDD8B-1C44-4013-A09C-0FA068206314}"/>
              </a:ext>
            </a:extLst>
          </p:cNvPr>
          <p:cNvSpPr/>
          <p:nvPr/>
        </p:nvSpPr>
        <p:spPr>
          <a:xfrm>
            <a:off x="7578467" y="4559277"/>
            <a:ext cx="105767" cy="23174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椭圆 3">
            <a:extLst>
              <a:ext uri="{FF2B5EF4-FFF2-40B4-BE49-F238E27FC236}">
                <a16:creationId xmlns:a16="http://schemas.microsoft.com/office/drawing/2014/main" id="{874CBACD-F536-42A2-89A7-7F2A716A08DC}"/>
              </a:ext>
            </a:extLst>
          </p:cNvPr>
          <p:cNvSpPr/>
          <p:nvPr/>
        </p:nvSpPr>
        <p:spPr>
          <a:xfrm>
            <a:off x="3852419" y="3549266"/>
            <a:ext cx="344723" cy="337745"/>
          </a:xfrm>
          <a:prstGeom prst="ellipse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思想气泡: 云 4">
            <a:extLst>
              <a:ext uri="{FF2B5EF4-FFF2-40B4-BE49-F238E27FC236}">
                <a16:creationId xmlns:a16="http://schemas.microsoft.com/office/drawing/2014/main" id="{5F1AD9A6-CF34-43C9-8B9C-C7BBE9498547}"/>
              </a:ext>
            </a:extLst>
          </p:cNvPr>
          <p:cNvSpPr/>
          <p:nvPr/>
        </p:nvSpPr>
        <p:spPr>
          <a:xfrm>
            <a:off x="1047284" y="4294886"/>
            <a:ext cx="2905600" cy="874070"/>
          </a:xfrm>
          <a:prstGeom prst="cloudCallout">
            <a:avLst>
              <a:gd name="adj1" fmla="val 51396"/>
              <a:gd name="adj2" fmla="val -918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dirty="0">
                <a:solidFill>
                  <a:schemeClr val="bg1"/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留在浓缩液中，过滤后与</a:t>
            </a:r>
            <a:r>
              <a:rPr lang="en-US" altLang="zh-CN" sz="1600" dirty="0">
                <a:solidFill>
                  <a:schemeClr val="bg1"/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NaCl</a:t>
            </a:r>
            <a:r>
              <a:rPr lang="zh-CN" altLang="en-US" sz="1600" dirty="0">
                <a:solidFill>
                  <a:schemeClr val="bg1"/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分开</a:t>
            </a:r>
          </a:p>
        </p:txBody>
      </p:sp>
    </p:spTree>
    <p:extLst>
      <p:ext uri="{BB962C8B-B14F-4D97-AF65-F5344CB8AC3E}">
        <p14:creationId xmlns:p14="http://schemas.microsoft.com/office/powerpoint/2010/main" val="2700735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2" grpId="0" animBg="1"/>
      <p:bldP spid="23" grpId="0"/>
      <p:bldP spid="24" grpId="0"/>
      <p:bldP spid="25" grpId="0" animBg="1"/>
      <p:bldP spid="26" grpId="0"/>
      <p:bldP spid="31" grpId="0" animBg="1"/>
      <p:bldP spid="45" grpId="0" animBg="1"/>
      <p:bldP spid="47" grpId="0" animBg="1"/>
      <p:bldP spid="48" grpId="0" animBg="1"/>
      <p:bldP spid="49" grpId="0" animBg="1"/>
      <p:bldP spid="60" grpId="0" animBg="1"/>
      <p:bldP spid="61" grpId="0" animBg="1"/>
      <p:bldP spid="62" grpId="0" animBg="1"/>
      <p:bldP spid="63" grpId="0" animBg="1"/>
      <p:bldP spid="65" grpId="0" animBg="1"/>
      <p:bldP spid="66" grpId="0"/>
      <p:bldP spid="68" grpId="0"/>
      <p:bldP spid="69" grpId="0"/>
      <p:bldP spid="70" grpId="0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8592879" cy="719395"/>
          </a:xfrm>
        </p:spPr>
        <p:txBody>
          <a:bodyPr>
            <a:normAutofit/>
          </a:bodyPr>
          <a:lstStyle/>
          <a:p>
            <a:r>
              <a:rPr lang="zh-CN" altLang="zh-CN" sz="36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三、仪器及试剂</a:t>
            </a:r>
            <a:endParaRPr lang="zh-CN" altLang="en-US" sz="3600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内容占位符 2"/>
          <p:cNvSpPr>
            <a:spLocks noGrp="1"/>
          </p:cNvSpPr>
          <p:nvPr>
            <p:ph idx="1"/>
          </p:nvPr>
        </p:nvSpPr>
        <p:spPr>
          <a:xfrm>
            <a:off x="657445" y="1421588"/>
            <a:ext cx="11049001" cy="4351338"/>
          </a:xfrm>
        </p:spPr>
        <p:txBody>
          <a:bodyPr>
            <a:normAutofit/>
          </a:bodyPr>
          <a:lstStyle/>
          <a:p>
            <a:pPr>
              <a:lnSpc>
                <a:spcPts val="3360"/>
              </a:lnSpc>
            </a:pPr>
            <a:r>
              <a:rPr lang="zh-CN" altLang="zh-CN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仪器：</a:t>
            </a:r>
            <a:endParaRPr lang="en-US" altLang="zh-CN" dirty="0">
              <a:solidFill>
                <a:srgbClr val="0070C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indent="0">
              <a:lnSpc>
                <a:spcPts val="3600"/>
              </a:lnSpc>
              <a:buNone/>
            </a:pPr>
            <a:r>
              <a:rPr lang="zh-CN" altLang="zh-CN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天平，电炉，烧杯（</a:t>
            </a:r>
            <a:r>
              <a:rPr lang="en-GB" altLang="zh-CN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250 mL</a:t>
            </a:r>
            <a:r>
              <a:rPr lang="zh-CN" altLang="zh-CN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，</a:t>
            </a:r>
            <a:r>
              <a:rPr lang="en-GB" altLang="zh-CN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100 mL</a:t>
            </a:r>
            <a:r>
              <a:rPr lang="zh-CN" altLang="zh-CN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），试管，布氏漏斗，抽滤瓶，真空瓶，量筒（</a:t>
            </a:r>
            <a:r>
              <a:rPr lang="en-GB" altLang="zh-CN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50 mL</a:t>
            </a:r>
            <a:r>
              <a:rPr lang="zh-CN" altLang="zh-CN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），点滴板，蒸发皿，坩埚，玻璃漏斗</a:t>
            </a:r>
            <a:r>
              <a:rPr lang="zh-CN" altLang="en-US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。</a:t>
            </a:r>
            <a:endParaRPr lang="en-US" altLang="zh-CN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ts val="3360"/>
              </a:lnSpc>
            </a:pPr>
            <a:r>
              <a:rPr lang="zh-CN" altLang="zh-CN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试剂：</a:t>
            </a:r>
            <a:endParaRPr lang="en-US" altLang="zh-CN" dirty="0">
              <a:solidFill>
                <a:srgbClr val="0070C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indent="0">
              <a:lnSpc>
                <a:spcPts val="3800"/>
              </a:lnSpc>
              <a:buNone/>
            </a:pPr>
            <a:r>
              <a:rPr lang="zh-CN" altLang="zh-CN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粗食盐，食用加碘盐，标准</a:t>
            </a:r>
            <a:r>
              <a:rPr lang="en-GB" altLang="zh-CN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KIO</a:t>
            </a:r>
            <a:r>
              <a:rPr lang="en-GB" altLang="zh-CN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zh-CN" altLang="zh-CN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溶液，</a:t>
            </a:r>
            <a:r>
              <a:rPr lang="en-GB" altLang="zh-CN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Ca(OH)</a:t>
            </a:r>
            <a:r>
              <a:rPr lang="en-GB" altLang="zh-CN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zh-CN" altLang="zh-CN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，无水乙醇，饱和</a:t>
            </a:r>
            <a:r>
              <a:rPr lang="en-US" altLang="zh-CN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en-GB" altLang="zh-CN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NH</a:t>
            </a:r>
            <a:r>
              <a:rPr lang="en-GB" altLang="zh-CN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en-US" altLang="zh-CN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r>
              <a:rPr lang="en-GB" altLang="zh-CN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GB" altLang="zh-CN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</a:t>
            </a:r>
            <a:r>
              <a:rPr lang="en-GB" altLang="zh-CN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GB" altLang="zh-CN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O</a:t>
            </a:r>
            <a:r>
              <a:rPr lang="en-GB" altLang="zh-CN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zh-CN" altLang="zh-CN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溶液，</a:t>
            </a:r>
            <a:r>
              <a:rPr lang="en-GB" altLang="zh-CN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BaCl</a:t>
            </a:r>
            <a:r>
              <a:rPr lang="en-GB" altLang="zh-CN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altLang="zh-CN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en-GB" altLang="zh-CN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 mol·L</a:t>
            </a:r>
            <a:r>
              <a:rPr lang="en-GB" altLang="zh-CN" baseline="30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-1</a:t>
            </a:r>
            <a:r>
              <a:rPr lang="en-US" altLang="zh-CN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r>
              <a:rPr lang="en-GB" altLang="zh-CN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zh-CN" altLang="zh-CN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，</a:t>
            </a:r>
            <a:r>
              <a:rPr lang="en-GB" altLang="zh-CN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Na</a:t>
            </a:r>
            <a:r>
              <a:rPr lang="en-GB" altLang="zh-CN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GB" altLang="zh-CN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CO</a:t>
            </a:r>
            <a:r>
              <a:rPr lang="en-GB" altLang="zh-CN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en-US" altLang="zh-CN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en-GB" altLang="zh-CN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 mol·L</a:t>
            </a:r>
            <a:r>
              <a:rPr lang="en-GB" altLang="zh-CN" baseline="30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-1</a:t>
            </a:r>
            <a:r>
              <a:rPr lang="en-US" altLang="zh-CN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r>
              <a:rPr lang="en-GB" altLang="zh-CN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zh-CN" altLang="zh-CN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，</a:t>
            </a:r>
            <a:r>
              <a:rPr lang="en-GB" altLang="zh-CN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GB" altLang="zh-CN" dirty="0" err="1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HCl</a:t>
            </a:r>
            <a:r>
              <a:rPr lang="en-US" altLang="zh-CN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(</a:t>
            </a:r>
            <a:r>
              <a:rPr lang="en-GB" altLang="zh-CN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 mol·L</a:t>
            </a:r>
            <a:r>
              <a:rPr lang="en-GB" altLang="zh-CN" baseline="30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-1</a:t>
            </a:r>
            <a:r>
              <a:rPr lang="en-US" altLang="zh-CN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 </a:t>
            </a:r>
            <a:r>
              <a:rPr lang="zh-CN" altLang="zh-CN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，镁试剂，</a:t>
            </a:r>
            <a:r>
              <a:rPr lang="en-GB" altLang="zh-CN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Na</a:t>
            </a:r>
            <a:r>
              <a:rPr lang="en-US" altLang="zh-CN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3 </a:t>
            </a:r>
            <a:r>
              <a:rPr lang="en-GB" altLang="zh-CN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[CO(NO</a:t>
            </a:r>
            <a:r>
              <a:rPr lang="en-GB" altLang="zh-CN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GB" altLang="zh-CN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r>
              <a:rPr lang="en-GB" altLang="zh-CN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6</a:t>
            </a:r>
            <a:r>
              <a:rPr lang="en-GB" altLang="zh-CN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]</a:t>
            </a:r>
            <a:r>
              <a:rPr lang="zh-CN" altLang="zh-CN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试剂。</a:t>
            </a:r>
            <a:r>
              <a:rPr lang="en-GB" altLang="zh-CN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endParaRPr lang="zh-CN" altLang="zh-CN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5386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57446" y="113902"/>
            <a:ext cx="3715327" cy="728375"/>
          </a:xfrm>
        </p:spPr>
        <p:txBody>
          <a:bodyPr>
            <a:normAutofit/>
          </a:bodyPr>
          <a:lstStyle/>
          <a:p>
            <a:r>
              <a:rPr lang="zh-CN" altLang="zh-CN" sz="3200" b="1" kern="100" dirty="0">
                <a:solidFill>
                  <a:srgbClr val="002060"/>
                </a:solidFill>
                <a:latin typeface="Times New Roman" panose="02020603050405020304" pitchFamily="18" charset="0"/>
              </a:rPr>
              <a:t>四、实验内容</a:t>
            </a:r>
            <a:endParaRPr lang="zh-CN" altLang="en-US" sz="3200" b="1" kern="100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0399161" y="5231197"/>
            <a:ext cx="1276010" cy="72532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zh-CN" altLang="en-US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称重</a:t>
            </a:r>
            <a:r>
              <a:rPr lang="zh-CN" altLang="zh-CN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，计算</a:t>
            </a:r>
            <a:r>
              <a:rPr lang="zh-CN" altLang="en-US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产</a:t>
            </a:r>
            <a:r>
              <a:rPr lang="zh-CN" altLang="zh-CN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率。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866370" y="1777957"/>
            <a:ext cx="1777685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称取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7.5g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粗食盐</a:t>
            </a:r>
            <a:endParaRPr lang="zh-CN" altLang="en-US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075345" y="1659862"/>
            <a:ext cx="1692315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加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25mL</a:t>
            </a:r>
            <a:r>
              <a:rPr lang="zh-CN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水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和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zh-CN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搅拌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zh-CN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溶解。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5190574" y="1472718"/>
            <a:ext cx="1330037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zh-CN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加入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半匙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Ca(OH)</a:t>
            </a:r>
            <a:r>
              <a:rPr lang="en-US" altLang="zh-CN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，充分搅拌</a:t>
            </a:r>
          </a:p>
        </p:txBody>
      </p:sp>
      <p:cxnSp>
        <p:nvCxnSpPr>
          <p:cNvPr id="22" name="直接箭头连接符 21"/>
          <p:cNvCxnSpPr/>
          <p:nvPr/>
        </p:nvCxnSpPr>
        <p:spPr>
          <a:xfrm>
            <a:off x="4760831" y="1990462"/>
            <a:ext cx="432000" cy="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直接箭头连接符 22"/>
          <p:cNvCxnSpPr/>
          <p:nvPr/>
        </p:nvCxnSpPr>
        <p:spPr>
          <a:xfrm>
            <a:off x="6522604" y="1985274"/>
            <a:ext cx="432000" cy="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直接箭头连接符 26"/>
          <p:cNvCxnSpPr/>
          <p:nvPr/>
        </p:nvCxnSpPr>
        <p:spPr>
          <a:xfrm>
            <a:off x="8825025" y="2375048"/>
            <a:ext cx="432000" cy="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矩形 10"/>
          <p:cNvSpPr/>
          <p:nvPr/>
        </p:nvSpPr>
        <p:spPr>
          <a:xfrm>
            <a:off x="747582" y="3300636"/>
            <a:ext cx="2955851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zh-CN" dirty="0">
                <a:solidFill>
                  <a:srgbClr val="C00000"/>
                </a:solidFill>
              </a:rPr>
              <a:t>a</a:t>
            </a:r>
            <a:r>
              <a:rPr lang="zh-CN" altLang="en-US" dirty="0">
                <a:solidFill>
                  <a:schemeClr val="tx1"/>
                </a:solidFill>
              </a:rPr>
              <a:t>边</a:t>
            </a:r>
            <a:r>
              <a:rPr lang="zh-CN" altLang="zh-CN" dirty="0">
                <a:solidFill>
                  <a:schemeClr val="tx1"/>
                </a:solidFill>
              </a:rPr>
              <a:t>搅拌</a:t>
            </a:r>
            <a:r>
              <a:rPr lang="zh-CN" altLang="en-US" dirty="0">
                <a:solidFill>
                  <a:schemeClr val="tx1"/>
                </a:solidFill>
              </a:rPr>
              <a:t>边</a:t>
            </a:r>
            <a:r>
              <a:rPr lang="zh-CN" altLang="zh-CN" dirty="0">
                <a:solidFill>
                  <a:schemeClr val="tx1"/>
                </a:solidFill>
              </a:rPr>
              <a:t>逐滴加入</a:t>
            </a:r>
            <a:r>
              <a:rPr lang="en-GB" altLang="zh-CN" dirty="0">
                <a:solidFill>
                  <a:schemeClr val="tx1"/>
                </a:solidFill>
              </a:rPr>
              <a:t>1 mol·L</a:t>
            </a:r>
            <a:r>
              <a:rPr lang="en-GB" altLang="zh-CN" baseline="30000" dirty="0">
                <a:solidFill>
                  <a:schemeClr val="tx1"/>
                </a:solidFill>
              </a:rPr>
              <a:t>-1</a:t>
            </a:r>
          </a:p>
          <a:p>
            <a:r>
              <a:rPr lang="en-GB" altLang="zh-CN" dirty="0">
                <a:solidFill>
                  <a:schemeClr val="tx1"/>
                </a:solidFill>
              </a:rPr>
              <a:t> BaCl</a:t>
            </a:r>
            <a:r>
              <a:rPr lang="en-GB" altLang="zh-CN" baseline="-25000" dirty="0">
                <a:solidFill>
                  <a:schemeClr val="tx1"/>
                </a:solidFill>
              </a:rPr>
              <a:t>2</a:t>
            </a:r>
            <a:r>
              <a:rPr lang="zh-CN" altLang="zh-CN" dirty="0">
                <a:solidFill>
                  <a:schemeClr val="tx1"/>
                </a:solidFill>
              </a:rPr>
              <a:t>至沉淀完全</a:t>
            </a:r>
            <a:endParaRPr lang="zh-CN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4" name="直接箭头连接符 23"/>
          <p:cNvCxnSpPr/>
          <p:nvPr/>
        </p:nvCxnSpPr>
        <p:spPr>
          <a:xfrm>
            <a:off x="3713379" y="3633191"/>
            <a:ext cx="432000" cy="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8" name="文本框 37"/>
          <p:cNvSpPr txBox="1"/>
          <p:nvPr/>
        </p:nvSpPr>
        <p:spPr>
          <a:xfrm>
            <a:off x="422603" y="970466"/>
            <a:ext cx="27777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/>
              <a:t>1. </a:t>
            </a:r>
            <a:r>
              <a:rPr lang="zh-CN" altLang="en-US" sz="2400" b="1" dirty="0"/>
              <a:t>粗盐提纯</a:t>
            </a:r>
          </a:p>
        </p:txBody>
      </p:sp>
      <p:cxnSp>
        <p:nvCxnSpPr>
          <p:cNvPr id="42" name="直接箭头连接符 41"/>
          <p:cNvCxnSpPr/>
          <p:nvPr/>
        </p:nvCxnSpPr>
        <p:spPr>
          <a:xfrm>
            <a:off x="2643345" y="1990462"/>
            <a:ext cx="432000" cy="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6" name="矩形 45"/>
          <p:cNvSpPr/>
          <p:nvPr/>
        </p:nvSpPr>
        <p:spPr>
          <a:xfrm>
            <a:off x="6954604" y="1798843"/>
            <a:ext cx="712051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CN" altLang="en-US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抽滤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矩形 46"/>
          <p:cNvSpPr/>
          <p:nvPr/>
        </p:nvSpPr>
        <p:spPr>
          <a:xfrm>
            <a:off x="8073553" y="2185496"/>
            <a:ext cx="75147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CN" altLang="en-US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滤液</a:t>
            </a:r>
            <a:endParaRPr lang="zh-CN" alt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矩形 47"/>
          <p:cNvSpPr/>
          <p:nvPr/>
        </p:nvSpPr>
        <p:spPr>
          <a:xfrm>
            <a:off x="8090596" y="1441321"/>
            <a:ext cx="156966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zh-CN" altLang="en-US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沉淀（除去）</a:t>
            </a:r>
          </a:p>
        </p:txBody>
      </p:sp>
      <p:cxnSp>
        <p:nvCxnSpPr>
          <p:cNvPr id="49" name="直接箭头连接符 48"/>
          <p:cNvCxnSpPr/>
          <p:nvPr/>
        </p:nvCxnSpPr>
        <p:spPr>
          <a:xfrm flipV="1">
            <a:off x="7658596" y="1611994"/>
            <a:ext cx="432000" cy="185557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0" name="直接箭头连接符 49"/>
          <p:cNvCxnSpPr/>
          <p:nvPr/>
        </p:nvCxnSpPr>
        <p:spPr>
          <a:xfrm>
            <a:off x="7667123" y="2164230"/>
            <a:ext cx="406430" cy="210818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1" name="矩形 50"/>
          <p:cNvSpPr/>
          <p:nvPr/>
        </p:nvSpPr>
        <p:spPr>
          <a:xfrm>
            <a:off x="9246517" y="2184488"/>
            <a:ext cx="124794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加热近沸</a:t>
            </a:r>
          </a:p>
        </p:txBody>
      </p:sp>
      <p:cxnSp>
        <p:nvCxnSpPr>
          <p:cNvPr id="52" name="直接箭头连接符 51"/>
          <p:cNvCxnSpPr/>
          <p:nvPr/>
        </p:nvCxnSpPr>
        <p:spPr>
          <a:xfrm>
            <a:off x="10502969" y="2396935"/>
            <a:ext cx="432000" cy="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3" name="矩形 52"/>
          <p:cNvSpPr/>
          <p:nvPr/>
        </p:nvSpPr>
        <p:spPr>
          <a:xfrm>
            <a:off x="4167560" y="3297349"/>
            <a:ext cx="1543453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zh-CN" kern="1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zh-CN" altLang="en-US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继续加热几分钟，静置</a:t>
            </a:r>
            <a:endParaRPr lang="zh-CN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矩形 53"/>
          <p:cNvSpPr/>
          <p:nvPr/>
        </p:nvSpPr>
        <p:spPr>
          <a:xfrm>
            <a:off x="6136358" y="3298769"/>
            <a:ext cx="1204492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zh-CN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检验是否沉淀完全</a:t>
            </a:r>
          </a:p>
        </p:txBody>
      </p:sp>
      <p:cxnSp>
        <p:nvCxnSpPr>
          <p:cNvPr id="55" name="直接箭头连接符 54"/>
          <p:cNvCxnSpPr/>
          <p:nvPr/>
        </p:nvCxnSpPr>
        <p:spPr>
          <a:xfrm>
            <a:off x="5711013" y="3601694"/>
            <a:ext cx="432000" cy="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6" name="直接箭头连接符 55"/>
          <p:cNvCxnSpPr/>
          <p:nvPr/>
        </p:nvCxnSpPr>
        <p:spPr>
          <a:xfrm flipV="1">
            <a:off x="7340850" y="3105173"/>
            <a:ext cx="432000" cy="185557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7" name="矩形 56"/>
          <p:cNvSpPr/>
          <p:nvPr/>
        </p:nvSpPr>
        <p:spPr>
          <a:xfrm>
            <a:off x="7772850" y="2873919"/>
            <a:ext cx="231345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否的话，重复</a:t>
            </a:r>
            <a:r>
              <a:rPr lang="en-US" altLang="zh-CN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a-c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操作</a:t>
            </a:r>
          </a:p>
        </p:txBody>
      </p:sp>
      <p:cxnSp>
        <p:nvCxnSpPr>
          <p:cNvPr id="58" name="直接箭头连接符 57"/>
          <p:cNvCxnSpPr/>
          <p:nvPr/>
        </p:nvCxnSpPr>
        <p:spPr>
          <a:xfrm>
            <a:off x="7340850" y="3934753"/>
            <a:ext cx="406430" cy="210818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9" name="矩形 58"/>
          <p:cNvSpPr/>
          <p:nvPr/>
        </p:nvSpPr>
        <p:spPr>
          <a:xfrm>
            <a:off x="7729524" y="3934753"/>
            <a:ext cx="2573427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CN" altLang="en-US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是，则</a:t>
            </a:r>
            <a:r>
              <a:rPr lang="zh-CN" altLang="zh-CN" dirty="0"/>
              <a:t>再加入</a:t>
            </a:r>
            <a:r>
              <a:rPr lang="en-GB" altLang="zh-CN" dirty="0"/>
              <a:t>l mol·L</a:t>
            </a:r>
            <a:r>
              <a:rPr lang="en-GB" altLang="zh-CN" baseline="30000" dirty="0"/>
              <a:t>-1</a:t>
            </a:r>
            <a:r>
              <a:rPr lang="zh-CN" altLang="zh-CN" dirty="0"/>
              <a:t>的</a:t>
            </a:r>
            <a:r>
              <a:rPr lang="en-GB" altLang="zh-CN" dirty="0"/>
              <a:t>Na</a:t>
            </a:r>
            <a:r>
              <a:rPr lang="en-GB" altLang="zh-CN" baseline="-25000" dirty="0"/>
              <a:t>2</a:t>
            </a:r>
            <a:r>
              <a:rPr lang="en-GB" altLang="zh-CN" dirty="0"/>
              <a:t>CO</a:t>
            </a:r>
            <a:r>
              <a:rPr lang="en-GB" altLang="zh-CN" baseline="-25000" dirty="0"/>
              <a:t>3</a:t>
            </a:r>
            <a:r>
              <a:rPr lang="zh-CN" altLang="zh-CN" dirty="0"/>
              <a:t>溶液至沉淀完全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2" name="直接箭头连接符 61"/>
          <p:cNvCxnSpPr/>
          <p:nvPr/>
        </p:nvCxnSpPr>
        <p:spPr>
          <a:xfrm>
            <a:off x="10302950" y="4219713"/>
            <a:ext cx="432000" cy="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4" name="矩形 63"/>
          <p:cNvSpPr/>
          <p:nvPr/>
        </p:nvSpPr>
        <p:spPr>
          <a:xfrm>
            <a:off x="758622" y="4741506"/>
            <a:ext cx="712051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CN" altLang="en-US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常压过滤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5" name="直接箭头连接符 64"/>
          <p:cNvCxnSpPr/>
          <p:nvPr/>
        </p:nvCxnSpPr>
        <p:spPr>
          <a:xfrm>
            <a:off x="8790226" y="5567784"/>
            <a:ext cx="432000" cy="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6" name="矩形 65"/>
          <p:cNvSpPr/>
          <p:nvPr/>
        </p:nvSpPr>
        <p:spPr>
          <a:xfrm>
            <a:off x="1898114" y="4379456"/>
            <a:ext cx="156966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沉淀（除去）</a:t>
            </a:r>
          </a:p>
        </p:txBody>
      </p:sp>
      <p:cxnSp>
        <p:nvCxnSpPr>
          <p:cNvPr id="67" name="直接箭头连接符 66"/>
          <p:cNvCxnSpPr/>
          <p:nvPr/>
        </p:nvCxnSpPr>
        <p:spPr>
          <a:xfrm flipV="1">
            <a:off x="1454707" y="4563231"/>
            <a:ext cx="432000" cy="185557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9" name="直接箭头连接符 68"/>
          <p:cNvCxnSpPr/>
          <p:nvPr/>
        </p:nvCxnSpPr>
        <p:spPr>
          <a:xfrm>
            <a:off x="2619128" y="5589630"/>
            <a:ext cx="432000" cy="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0" name="矩形 69"/>
          <p:cNvSpPr/>
          <p:nvPr/>
        </p:nvSpPr>
        <p:spPr>
          <a:xfrm>
            <a:off x="1867656" y="5400078"/>
            <a:ext cx="75147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zh-CN" altLang="en-US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滤液</a:t>
            </a:r>
            <a:endParaRPr lang="zh-CN" alt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1" name="直接箭头连接符 70"/>
          <p:cNvCxnSpPr/>
          <p:nvPr/>
        </p:nvCxnSpPr>
        <p:spPr>
          <a:xfrm>
            <a:off x="1471859" y="5389445"/>
            <a:ext cx="406430" cy="210818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2" name="矩形 71"/>
          <p:cNvSpPr/>
          <p:nvPr/>
        </p:nvSpPr>
        <p:spPr>
          <a:xfrm>
            <a:off x="3051128" y="5277097"/>
            <a:ext cx="1105675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转移至蒸发皿中</a:t>
            </a:r>
          </a:p>
        </p:txBody>
      </p:sp>
      <p:sp>
        <p:nvSpPr>
          <p:cNvPr id="73" name="矩形 72"/>
          <p:cNvSpPr/>
          <p:nvPr/>
        </p:nvSpPr>
        <p:spPr>
          <a:xfrm>
            <a:off x="4587171" y="5270696"/>
            <a:ext cx="2051107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逐滴加入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mol·L</a:t>
            </a:r>
            <a:r>
              <a:rPr lang="en-US" altLang="zh-CN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</a:p>
          <a:p>
            <a:pPr algn="just"/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HCl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至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pH=3~4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4" name="直接箭头连接符 73"/>
          <p:cNvCxnSpPr/>
          <p:nvPr/>
        </p:nvCxnSpPr>
        <p:spPr>
          <a:xfrm>
            <a:off x="4153768" y="5593862"/>
            <a:ext cx="432000" cy="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5" name="矩形 74"/>
          <p:cNvSpPr/>
          <p:nvPr/>
        </p:nvSpPr>
        <p:spPr>
          <a:xfrm>
            <a:off x="7047682" y="5387837"/>
            <a:ext cx="1731202" cy="3929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Aft>
                <a:spcPts val="0"/>
              </a:spcAft>
            </a:pPr>
            <a:r>
              <a:rPr lang="zh-CN" altLang="en-US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蒸发至稠液状</a:t>
            </a:r>
            <a:endParaRPr lang="zh-CN" altLang="zh-CN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6" name="直接箭头连接符 75"/>
          <p:cNvCxnSpPr/>
          <p:nvPr/>
        </p:nvCxnSpPr>
        <p:spPr>
          <a:xfrm>
            <a:off x="6615682" y="5571971"/>
            <a:ext cx="432000" cy="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7" name="椭圆形标注 76"/>
          <p:cNvSpPr/>
          <p:nvPr/>
        </p:nvSpPr>
        <p:spPr>
          <a:xfrm>
            <a:off x="7866662" y="4595186"/>
            <a:ext cx="1463585" cy="713712"/>
          </a:xfrm>
          <a:prstGeom prst="wedgeEllipseCallout">
            <a:avLst>
              <a:gd name="adj1" fmla="val -24860"/>
              <a:gd name="adj2" fmla="val 5952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dirty="0"/>
              <a:t>不可蒸干，为什么</a:t>
            </a:r>
            <a:r>
              <a:rPr lang="zh-CN" altLang="en-US" dirty="0"/>
              <a:t>？</a:t>
            </a:r>
          </a:p>
        </p:txBody>
      </p:sp>
      <p:sp>
        <p:nvSpPr>
          <p:cNvPr id="44" name="矩形 43">
            <a:extLst>
              <a:ext uri="{FF2B5EF4-FFF2-40B4-BE49-F238E27FC236}">
                <a16:creationId xmlns:a16="http://schemas.microsoft.com/office/drawing/2014/main" id="{EE469FC7-E237-4D20-AACD-B644251311A0}"/>
              </a:ext>
            </a:extLst>
          </p:cNvPr>
          <p:cNvSpPr/>
          <p:nvPr/>
        </p:nvSpPr>
        <p:spPr>
          <a:xfrm>
            <a:off x="9246517" y="5277097"/>
            <a:ext cx="712051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CN" altLang="en-US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减压过滤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5" name="直接箭头连接符 44">
            <a:extLst>
              <a:ext uri="{FF2B5EF4-FFF2-40B4-BE49-F238E27FC236}">
                <a16:creationId xmlns:a16="http://schemas.microsoft.com/office/drawing/2014/main" id="{EF054059-6571-4D91-8FE7-A5115791B428}"/>
              </a:ext>
            </a:extLst>
          </p:cNvPr>
          <p:cNvCxnSpPr/>
          <p:nvPr/>
        </p:nvCxnSpPr>
        <p:spPr>
          <a:xfrm>
            <a:off x="9958568" y="5600262"/>
            <a:ext cx="432000" cy="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7929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6" grpId="0" animBg="1"/>
      <p:bldP spid="7" grpId="0" animBg="1"/>
      <p:bldP spid="9" grpId="0" animBg="1"/>
      <p:bldP spid="11" grpId="0" animBg="1"/>
      <p:bldP spid="46" grpId="0" animBg="1"/>
      <p:bldP spid="47" grpId="0" animBg="1"/>
      <p:bldP spid="48" grpId="0" animBg="1"/>
      <p:bldP spid="51" grpId="0" animBg="1"/>
      <p:bldP spid="53" grpId="0" animBg="1"/>
      <p:bldP spid="54" grpId="0" animBg="1"/>
      <p:bldP spid="57" grpId="0" animBg="1"/>
      <p:bldP spid="59" grpId="0" animBg="1"/>
      <p:bldP spid="64" grpId="0" animBg="1"/>
      <p:bldP spid="66" grpId="0" animBg="1"/>
      <p:bldP spid="70" grpId="0" animBg="1"/>
      <p:bldP spid="72" grpId="0" animBg="1"/>
      <p:bldP spid="73" grpId="0" animBg="1"/>
      <p:bldP spid="75" grpId="0" animBg="1"/>
      <p:bldP spid="77" grpId="0" animBg="1"/>
      <p:bldP spid="4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582091" y="151759"/>
            <a:ext cx="42450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 </a:t>
            </a:r>
            <a:r>
              <a:rPr lang="zh-CN" altLang="en-US" sz="32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产品检验</a:t>
            </a:r>
          </a:p>
        </p:txBody>
      </p:sp>
      <p:sp>
        <p:nvSpPr>
          <p:cNvPr id="48" name="文本框 47"/>
          <p:cNvSpPr txBox="1"/>
          <p:nvPr/>
        </p:nvSpPr>
        <p:spPr>
          <a:xfrm>
            <a:off x="949838" y="736534"/>
            <a:ext cx="9735727" cy="10652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000"/>
              </a:lnSpc>
            </a:pPr>
            <a:r>
              <a:rPr lang="zh-CN" altLang="en-US" sz="2400" dirty="0"/>
              <a:t>取</a:t>
            </a:r>
            <a:r>
              <a:rPr lang="en-US" altLang="zh-CN" sz="2400" dirty="0"/>
              <a:t>1g</a:t>
            </a:r>
            <a:r>
              <a:rPr lang="zh-CN" altLang="en-US" sz="2400" dirty="0"/>
              <a:t>产品，用</a:t>
            </a:r>
            <a:r>
              <a:rPr lang="en-US" altLang="zh-CN" sz="2400" dirty="0"/>
              <a:t>10mL</a:t>
            </a:r>
            <a:r>
              <a:rPr lang="zh-CN" altLang="en-US" sz="2400" dirty="0"/>
              <a:t>蒸馏水溶解，分盛于</a:t>
            </a:r>
            <a:r>
              <a:rPr lang="en-US" altLang="zh-CN" sz="2400" dirty="0"/>
              <a:t>5</a:t>
            </a:r>
            <a:r>
              <a:rPr lang="zh-CN" altLang="en-US" sz="2400" dirty="0"/>
              <a:t>支试管中，分别加入有关试剂，以检验各杂质离子。</a:t>
            </a:r>
            <a:r>
              <a:rPr lang="en-US" altLang="zh-CN" sz="2400" dirty="0"/>
              <a:t>(</a:t>
            </a:r>
            <a:r>
              <a:rPr lang="zh-CN" altLang="en-US" sz="2400" dirty="0"/>
              <a:t>或</a:t>
            </a:r>
            <a:r>
              <a:rPr lang="en-US" altLang="zh-CN" sz="2400" dirty="0"/>
              <a:t>2g</a:t>
            </a:r>
            <a:r>
              <a:rPr lang="zh-CN" altLang="en-US" sz="2400" dirty="0"/>
              <a:t>产品溶解于</a:t>
            </a:r>
            <a:r>
              <a:rPr lang="en-US" altLang="zh-CN" sz="2400" dirty="0"/>
              <a:t>20mL</a:t>
            </a:r>
            <a:r>
              <a:rPr lang="zh-CN" altLang="en-US" sz="2400"/>
              <a:t>蒸馏水中</a:t>
            </a:r>
            <a:r>
              <a:rPr lang="en-US" altLang="zh-CN" sz="2400"/>
              <a:t>)</a:t>
            </a:r>
            <a:endParaRPr lang="zh-CN" alt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9" name="表格 4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15365524"/>
                  </p:ext>
                </p:extLst>
              </p:nvPr>
            </p:nvGraphicFramePr>
            <p:xfrm>
              <a:off x="1045534" y="2025563"/>
              <a:ext cx="10100931" cy="381569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37822">
                      <a:extLst>
                        <a:ext uri="{9D8B030D-6E8A-4147-A177-3AD203B41FA5}">
                          <a16:colId xmlns:a16="http://schemas.microsoft.com/office/drawing/2014/main" val="1728731135"/>
                        </a:ext>
                      </a:extLst>
                    </a:gridCol>
                    <a:gridCol w="5185958">
                      <a:extLst>
                        <a:ext uri="{9D8B030D-6E8A-4147-A177-3AD203B41FA5}">
                          <a16:colId xmlns:a16="http://schemas.microsoft.com/office/drawing/2014/main" val="3334539524"/>
                        </a:ext>
                      </a:extLst>
                    </a:gridCol>
                    <a:gridCol w="2022778">
                      <a:extLst>
                        <a:ext uri="{9D8B030D-6E8A-4147-A177-3AD203B41FA5}">
                          <a16:colId xmlns:a16="http://schemas.microsoft.com/office/drawing/2014/main" val="3500835429"/>
                        </a:ext>
                      </a:extLst>
                    </a:gridCol>
                    <a:gridCol w="1754373">
                      <a:extLst>
                        <a:ext uri="{9D8B030D-6E8A-4147-A177-3AD203B41FA5}">
                          <a16:colId xmlns:a16="http://schemas.microsoft.com/office/drawing/2014/main" val="4094776379"/>
                        </a:ext>
                      </a:extLst>
                    </a:gridCol>
                  </a:tblGrid>
                  <a:tr h="61529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zh-CN" alt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检验离子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zh-CN" alt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检验方法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zh-CN" alt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实验现象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zh-CN" alt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结论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4584412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GB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Ca</a:t>
                          </a:r>
                          <a:r>
                            <a:rPr lang="en-GB" altLang="zh-CN" baseline="30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2+</a:t>
                          </a:r>
                          <a:endParaRPr lang="zh-CN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zh-CN" alt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加入</a:t>
                          </a:r>
                          <a:r>
                            <a:rPr lang="zh-CN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饱和</a:t>
                          </a:r>
                          <a:r>
                            <a:rPr lang="en-US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</a:t>
                          </a:r>
                          <a:r>
                            <a:rPr lang="en-GB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NH</a:t>
                          </a:r>
                          <a:r>
                            <a:rPr lang="en-GB" altLang="zh-CN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r>
                            <a:rPr lang="en-US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:r>
                            <a:rPr lang="en-GB" altLang="zh-CN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r>
                            <a:rPr lang="en-GB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C</a:t>
                          </a:r>
                          <a:r>
                            <a:rPr lang="en-GB" altLang="zh-CN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r>
                            <a:rPr lang="en-GB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</a:t>
                          </a:r>
                          <a:r>
                            <a:rPr lang="en-GB" altLang="zh-CN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r>
                            <a:rPr lang="zh-CN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溶液</a:t>
                          </a:r>
                          <a:endParaRPr lang="zh-CN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有白色沉淀或</a:t>
                          </a:r>
                          <a:endParaRPr lang="en-US" altLang="zh-CN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/>
                          <a:r>
                            <a:rPr lang="zh-CN" alt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没有明显变化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1633335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zh-CN" altLang="zh-CN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GB" altLang="zh-CN" sz="1800">
                                        <a:latin typeface="Cambria Math" panose="02040503050406030204" pitchFamily="18" charset="0"/>
                                      </a:rPr>
                                      <m:t>SO</m:t>
                                    </m:r>
                                  </m:e>
                                  <m:sub>
                                    <m:r>
                                      <a:rPr lang="en-GB" altLang="zh-CN" sz="1800" i="1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b>
                                  <m:sup>
                                    <m:r>
                                      <a:rPr lang="en-GB" altLang="zh-CN" sz="1800" i="1">
                                        <a:latin typeface="Cambria Math" panose="02040503050406030204" pitchFamily="18" charset="0"/>
                                      </a:rPr>
                                      <m:t>2−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zh-CN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zh-CN" alt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加入</a:t>
                          </a:r>
                          <a:r>
                            <a:rPr lang="en-GB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BaCl</a:t>
                          </a:r>
                          <a:r>
                            <a:rPr lang="en-GB" altLang="zh-CN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r>
                            <a:rPr lang="en-US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</a:t>
                          </a:r>
                          <a:r>
                            <a:rPr lang="en-GB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 mol·L</a:t>
                          </a:r>
                          <a:r>
                            <a:rPr lang="en-GB" altLang="zh-CN" baseline="30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-1</a:t>
                          </a:r>
                          <a:r>
                            <a:rPr lang="en-US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:r>
                            <a:rPr lang="en-GB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zh-CN" alt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溶液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有白色沉淀或</a:t>
                          </a:r>
                          <a:endParaRPr lang="en-US" altLang="zh-CN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/>
                          <a:r>
                            <a:rPr lang="zh-CN" alt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没有明显变化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389227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GB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Ba</a:t>
                          </a:r>
                          <a:r>
                            <a:rPr lang="en-GB" altLang="zh-CN" baseline="30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2+</a:t>
                          </a:r>
                          <a:endParaRPr lang="zh-CN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zh-CN" alt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加入</a:t>
                          </a:r>
                          <a:r>
                            <a:rPr lang="en-US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</a:t>
                          </a:r>
                          <a:r>
                            <a:rPr lang="en-GB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NH</a:t>
                          </a:r>
                          <a:r>
                            <a:rPr lang="en-GB" altLang="zh-CN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r>
                            <a:rPr lang="en-US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:r>
                            <a:rPr lang="en-GB" altLang="zh-CN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r>
                            <a:rPr lang="en-US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</a:t>
                          </a:r>
                          <a:r>
                            <a:rPr lang="en-GB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</a:t>
                          </a:r>
                          <a:r>
                            <a:rPr lang="en-GB" altLang="zh-CN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r>
                            <a:rPr lang="zh-CN" alt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溶液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有白色沉淀或</a:t>
                          </a:r>
                          <a:endParaRPr lang="en-US" altLang="zh-CN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/>
                          <a:r>
                            <a:rPr lang="zh-CN" alt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没有明显变化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5625897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GB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Mg</a:t>
                          </a:r>
                          <a:r>
                            <a:rPr lang="en-GB" altLang="zh-CN" baseline="30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2+</a:t>
                          </a:r>
                          <a:endParaRPr lang="zh-CN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zh-CN" alt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加入</a:t>
                          </a:r>
                          <a:r>
                            <a:rPr lang="en-US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r>
                            <a:rPr lang="en-GB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mol·L</a:t>
                          </a:r>
                          <a:r>
                            <a:rPr lang="en-GB" altLang="zh-CN" baseline="30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-1</a:t>
                          </a:r>
                          <a:r>
                            <a:rPr lang="en-US" altLang="zh-CN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NaOH</a:t>
                          </a:r>
                          <a:r>
                            <a:rPr lang="zh-CN" alt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溶液</a:t>
                          </a:r>
                          <a:r>
                            <a:rPr lang="en-US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r>
                            <a:rPr lang="zh-CN" alt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滴，再加入</a:t>
                          </a:r>
                          <a:r>
                            <a:rPr lang="en-US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r>
                            <a:rPr lang="zh-CN" alt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滴镁试剂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有蓝色沉淀或</a:t>
                          </a:r>
                          <a:endParaRPr lang="en-US" altLang="zh-CN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/>
                          <a:r>
                            <a:rPr lang="zh-CN" alt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没有有蓝色色沉淀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1164976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K</a:t>
                          </a:r>
                          <a:r>
                            <a:rPr lang="en-GB" altLang="zh-CN" baseline="30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+</a:t>
                          </a:r>
                          <a:endParaRPr lang="zh-CN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zh-CN" alt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加入</a:t>
                          </a:r>
                          <a:r>
                            <a:rPr lang="en-GB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Na</a:t>
                          </a:r>
                          <a:r>
                            <a:rPr lang="en-GB" altLang="zh-CN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 </a:t>
                          </a:r>
                          <a:r>
                            <a:rPr lang="en-GB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[CO(NO</a:t>
                          </a:r>
                          <a:r>
                            <a:rPr lang="en-GB" altLang="zh-CN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r>
                            <a:rPr lang="en-GB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:r>
                            <a:rPr lang="en-GB" altLang="zh-CN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r>
                            <a:rPr lang="en-GB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]</a:t>
                          </a:r>
                          <a:r>
                            <a:rPr lang="zh-CN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试剂</a:t>
                          </a:r>
                          <a:endParaRPr lang="zh-CN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有黄色沉淀或</a:t>
                          </a:r>
                          <a:endParaRPr lang="en-US" altLang="zh-CN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/>
                          <a:r>
                            <a:rPr lang="zh-CN" alt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没有有黄色沉淀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519539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9" name="表格 4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15365524"/>
                  </p:ext>
                </p:extLst>
              </p:nvPr>
            </p:nvGraphicFramePr>
            <p:xfrm>
              <a:off x="1045534" y="2025563"/>
              <a:ext cx="10100931" cy="381569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37822">
                      <a:extLst>
                        <a:ext uri="{9D8B030D-6E8A-4147-A177-3AD203B41FA5}">
                          <a16:colId xmlns:a16="http://schemas.microsoft.com/office/drawing/2014/main" val="1728731135"/>
                        </a:ext>
                      </a:extLst>
                    </a:gridCol>
                    <a:gridCol w="5185958">
                      <a:extLst>
                        <a:ext uri="{9D8B030D-6E8A-4147-A177-3AD203B41FA5}">
                          <a16:colId xmlns:a16="http://schemas.microsoft.com/office/drawing/2014/main" val="3334539524"/>
                        </a:ext>
                      </a:extLst>
                    </a:gridCol>
                    <a:gridCol w="2022778">
                      <a:extLst>
                        <a:ext uri="{9D8B030D-6E8A-4147-A177-3AD203B41FA5}">
                          <a16:colId xmlns:a16="http://schemas.microsoft.com/office/drawing/2014/main" val="3500835429"/>
                        </a:ext>
                      </a:extLst>
                    </a:gridCol>
                    <a:gridCol w="1754373">
                      <a:extLst>
                        <a:ext uri="{9D8B030D-6E8A-4147-A177-3AD203B41FA5}">
                          <a16:colId xmlns:a16="http://schemas.microsoft.com/office/drawing/2014/main" val="4094776379"/>
                        </a:ext>
                      </a:extLst>
                    </a:gridCol>
                  </a:tblGrid>
                  <a:tr h="61529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zh-CN" alt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检验离子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zh-CN" alt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检验方法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zh-CN" alt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实验现象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zh-CN" alt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结论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45844125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GB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Ca</a:t>
                          </a:r>
                          <a:r>
                            <a:rPr lang="en-GB" altLang="zh-CN" baseline="30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2+</a:t>
                          </a:r>
                          <a:endParaRPr lang="zh-CN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zh-CN" alt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加入</a:t>
                          </a:r>
                          <a:r>
                            <a:rPr lang="zh-CN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饱和</a:t>
                          </a:r>
                          <a:r>
                            <a:rPr lang="en-US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</a:t>
                          </a:r>
                          <a:r>
                            <a:rPr lang="en-GB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NH</a:t>
                          </a:r>
                          <a:r>
                            <a:rPr lang="en-GB" altLang="zh-CN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r>
                            <a:rPr lang="en-US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:r>
                            <a:rPr lang="en-GB" altLang="zh-CN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r>
                            <a:rPr lang="en-GB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C</a:t>
                          </a:r>
                          <a:r>
                            <a:rPr lang="en-GB" altLang="zh-CN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r>
                            <a:rPr lang="en-GB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</a:t>
                          </a:r>
                          <a:r>
                            <a:rPr lang="en-GB" altLang="zh-CN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r>
                            <a:rPr lang="zh-CN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溶液</a:t>
                          </a:r>
                          <a:endParaRPr lang="zh-CN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有白色沉淀或</a:t>
                          </a:r>
                          <a:endParaRPr lang="en-US" altLang="zh-CN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/>
                          <a:r>
                            <a:rPr lang="zh-CN" alt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没有明显变化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16333358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535" t="-197143" r="-788770" b="-31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zh-CN" alt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加入</a:t>
                          </a:r>
                          <a:r>
                            <a:rPr lang="en-GB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BaCl</a:t>
                          </a:r>
                          <a:r>
                            <a:rPr lang="en-GB" altLang="zh-CN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r>
                            <a:rPr lang="en-US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</a:t>
                          </a:r>
                          <a:r>
                            <a:rPr lang="en-GB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 mol·L</a:t>
                          </a:r>
                          <a:r>
                            <a:rPr lang="en-GB" altLang="zh-CN" baseline="30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-1</a:t>
                          </a:r>
                          <a:r>
                            <a:rPr lang="en-US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:r>
                            <a:rPr lang="en-GB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zh-CN" alt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溶液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有白色沉淀或</a:t>
                          </a:r>
                          <a:endParaRPr lang="en-US" altLang="zh-CN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/>
                          <a:r>
                            <a:rPr lang="zh-CN" alt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没有明显变化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3892279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GB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Ba</a:t>
                          </a:r>
                          <a:r>
                            <a:rPr lang="en-GB" altLang="zh-CN" baseline="30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2+</a:t>
                          </a:r>
                          <a:endParaRPr lang="zh-CN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zh-CN" alt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加入</a:t>
                          </a:r>
                          <a:r>
                            <a:rPr lang="en-US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</a:t>
                          </a:r>
                          <a:r>
                            <a:rPr lang="en-GB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NH</a:t>
                          </a:r>
                          <a:r>
                            <a:rPr lang="en-GB" altLang="zh-CN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r>
                            <a:rPr lang="en-US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:r>
                            <a:rPr lang="en-GB" altLang="zh-CN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r>
                            <a:rPr lang="en-US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</a:t>
                          </a:r>
                          <a:r>
                            <a:rPr lang="en-GB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</a:t>
                          </a:r>
                          <a:r>
                            <a:rPr lang="en-GB" altLang="zh-CN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r>
                            <a:rPr lang="zh-CN" alt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溶液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有白色沉淀或</a:t>
                          </a:r>
                          <a:endParaRPr lang="en-US" altLang="zh-CN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/>
                          <a:r>
                            <a:rPr lang="zh-CN" alt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没有明显变化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56258971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GB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Mg</a:t>
                          </a:r>
                          <a:r>
                            <a:rPr lang="en-GB" altLang="zh-CN" baseline="30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2+</a:t>
                          </a:r>
                          <a:endParaRPr lang="zh-CN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zh-CN" alt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加入</a:t>
                          </a:r>
                          <a:r>
                            <a:rPr lang="en-US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r>
                            <a:rPr lang="en-GB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mol·L</a:t>
                          </a:r>
                          <a:r>
                            <a:rPr lang="en-GB" altLang="zh-CN" baseline="30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-1</a:t>
                          </a:r>
                          <a:r>
                            <a:rPr lang="en-US" altLang="zh-CN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NaOH</a:t>
                          </a:r>
                          <a:r>
                            <a:rPr lang="zh-CN" alt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溶液</a:t>
                          </a:r>
                          <a:r>
                            <a:rPr lang="en-US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r>
                            <a:rPr lang="zh-CN" alt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滴，再加入</a:t>
                          </a:r>
                          <a:r>
                            <a:rPr lang="en-US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r>
                            <a:rPr lang="zh-CN" alt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滴镁试剂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有蓝色沉淀或</a:t>
                          </a:r>
                          <a:endParaRPr lang="en-US" altLang="zh-CN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/>
                          <a:r>
                            <a:rPr lang="zh-CN" alt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没有有蓝色色沉淀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11649767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K</a:t>
                          </a:r>
                          <a:r>
                            <a:rPr lang="en-GB" altLang="zh-CN" baseline="30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+</a:t>
                          </a:r>
                          <a:endParaRPr lang="zh-CN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zh-CN" alt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加入</a:t>
                          </a:r>
                          <a:r>
                            <a:rPr lang="en-GB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Na</a:t>
                          </a:r>
                          <a:r>
                            <a:rPr lang="en-GB" altLang="zh-CN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 </a:t>
                          </a:r>
                          <a:r>
                            <a:rPr lang="en-GB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[CO(NO</a:t>
                          </a:r>
                          <a:r>
                            <a:rPr lang="en-GB" altLang="zh-CN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r>
                            <a:rPr lang="en-GB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:r>
                            <a:rPr lang="en-GB" altLang="zh-CN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r>
                            <a:rPr lang="en-GB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]</a:t>
                          </a:r>
                          <a:r>
                            <a:rPr lang="zh-CN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试剂</a:t>
                          </a:r>
                          <a:endParaRPr lang="zh-CN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有黄色沉淀或</a:t>
                          </a:r>
                          <a:endParaRPr lang="en-US" altLang="zh-CN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/>
                          <a:r>
                            <a:rPr lang="zh-CN" alt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没有有黄色沉淀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5195391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1" name="矩形 50"/>
          <p:cNvSpPr/>
          <p:nvPr/>
        </p:nvSpPr>
        <p:spPr>
          <a:xfrm>
            <a:off x="1571844" y="6025725"/>
            <a:ext cx="39036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亚硝酸钴钠，棕红色溶液，极不稳定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81864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95218" y="355888"/>
            <a:ext cx="5100782" cy="697057"/>
          </a:xfrm>
        </p:spPr>
        <p:txBody>
          <a:bodyPr>
            <a:normAutofit/>
          </a:bodyPr>
          <a:lstStyle/>
          <a:p>
            <a:r>
              <a:rPr lang="en-US" altLang="zh-CN" sz="32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3.</a:t>
            </a:r>
            <a:r>
              <a:rPr lang="zh-CN" altLang="zh-CN" sz="32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食盐加碘</a:t>
            </a:r>
            <a:endParaRPr lang="zh-CN" altLang="en-US" sz="3200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0074578E-C7AB-4D23-859B-F1DEC218B658}"/>
              </a:ext>
            </a:extLst>
          </p:cNvPr>
          <p:cNvSpPr txBox="1"/>
          <p:nvPr/>
        </p:nvSpPr>
        <p:spPr>
          <a:xfrm>
            <a:off x="894522" y="2566301"/>
            <a:ext cx="205703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称取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2.5g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自制精盐</a:t>
            </a:r>
            <a:endParaRPr lang="zh-CN" altLang="en-US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直接箭头连接符 4">
            <a:extLst>
              <a:ext uri="{FF2B5EF4-FFF2-40B4-BE49-F238E27FC236}">
                <a16:creationId xmlns:a16="http://schemas.microsoft.com/office/drawing/2014/main" id="{F1B6006D-3728-4720-8490-703DE931436A}"/>
              </a:ext>
            </a:extLst>
          </p:cNvPr>
          <p:cNvCxnSpPr/>
          <p:nvPr/>
        </p:nvCxnSpPr>
        <p:spPr>
          <a:xfrm>
            <a:off x="2961495" y="2718976"/>
            <a:ext cx="432000" cy="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文本框 5">
            <a:extLst>
              <a:ext uri="{FF2B5EF4-FFF2-40B4-BE49-F238E27FC236}">
                <a16:creationId xmlns:a16="http://schemas.microsoft.com/office/drawing/2014/main" id="{5AE0EEBB-A299-4C06-B819-5123F4A98954}"/>
              </a:ext>
            </a:extLst>
          </p:cNvPr>
          <p:cNvSpPr txBox="1"/>
          <p:nvPr/>
        </p:nvSpPr>
        <p:spPr>
          <a:xfrm>
            <a:off x="3403435" y="2395810"/>
            <a:ext cx="1486612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放入洁净干燥的坩埚中</a:t>
            </a:r>
            <a:endParaRPr lang="zh-CN" altLang="en-US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直接箭头连接符 6">
            <a:extLst>
              <a:ext uri="{FF2B5EF4-FFF2-40B4-BE49-F238E27FC236}">
                <a16:creationId xmlns:a16="http://schemas.microsoft.com/office/drawing/2014/main" id="{57030198-6AA3-42DC-BFE3-08A8D91F70DD}"/>
              </a:ext>
            </a:extLst>
          </p:cNvPr>
          <p:cNvCxnSpPr/>
          <p:nvPr/>
        </p:nvCxnSpPr>
        <p:spPr>
          <a:xfrm>
            <a:off x="4890047" y="2717239"/>
            <a:ext cx="432000" cy="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文本框 7">
            <a:extLst>
              <a:ext uri="{FF2B5EF4-FFF2-40B4-BE49-F238E27FC236}">
                <a16:creationId xmlns:a16="http://schemas.microsoft.com/office/drawing/2014/main" id="{44B9AB64-F1FF-419A-9506-06371C316AF2}"/>
              </a:ext>
            </a:extLst>
          </p:cNvPr>
          <p:cNvSpPr txBox="1"/>
          <p:nvPr/>
        </p:nvSpPr>
        <p:spPr>
          <a:xfrm>
            <a:off x="5322047" y="2238225"/>
            <a:ext cx="3414449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zh-CN" dirty="0"/>
              <a:t>逐滴加入</a:t>
            </a:r>
            <a:r>
              <a:rPr lang="en-GB" altLang="zh-CN" dirty="0"/>
              <a:t>0.5 mL</a:t>
            </a:r>
            <a:r>
              <a:rPr lang="zh-CN" altLang="zh-CN" dirty="0"/>
              <a:t>含碘量</a:t>
            </a:r>
            <a:r>
              <a:rPr lang="en-GB" altLang="zh-CN" dirty="0"/>
              <a:t>200 mg·L</a:t>
            </a:r>
            <a:r>
              <a:rPr lang="en-GB" altLang="zh-CN" baseline="30000" dirty="0"/>
              <a:t>-1</a:t>
            </a:r>
            <a:r>
              <a:rPr lang="zh-CN" altLang="zh-CN" dirty="0"/>
              <a:t>的</a:t>
            </a:r>
            <a:r>
              <a:rPr lang="en-GB" altLang="zh-CN" dirty="0"/>
              <a:t>KIO</a:t>
            </a:r>
            <a:r>
              <a:rPr lang="en-GB" altLang="zh-CN" baseline="-25000" dirty="0"/>
              <a:t>3</a:t>
            </a:r>
            <a:r>
              <a:rPr lang="zh-CN" altLang="zh-CN" dirty="0"/>
              <a:t>溶液</a:t>
            </a:r>
            <a:r>
              <a:rPr lang="zh-CN" altLang="en-US" dirty="0"/>
              <a:t>搅拌均匀</a:t>
            </a:r>
            <a:r>
              <a:rPr lang="zh-CN" altLang="zh-CN" dirty="0"/>
              <a:t>（约</a:t>
            </a:r>
            <a:r>
              <a:rPr lang="en-GB" altLang="zh-CN" dirty="0"/>
              <a:t>15</a:t>
            </a:r>
            <a:r>
              <a:rPr lang="zh-CN" altLang="zh-CN" dirty="0"/>
              <a:t>滴，边滴边搅拌）</a:t>
            </a:r>
            <a:endParaRPr lang="zh-CN" altLang="en-US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直接箭头连接符 8">
            <a:extLst>
              <a:ext uri="{FF2B5EF4-FFF2-40B4-BE49-F238E27FC236}">
                <a16:creationId xmlns:a16="http://schemas.microsoft.com/office/drawing/2014/main" id="{199989A7-3859-4717-A620-C60BBDC4C08A}"/>
              </a:ext>
            </a:extLst>
          </p:cNvPr>
          <p:cNvCxnSpPr/>
          <p:nvPr/>
        </p:nvCxnSpPr>
        <p:spPr>
          <a:xfrm>
            <a:off x="8736496" y="2716917"/>
            <a:ext cx="432000" cy="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文本框 10">
            <a:extLst>
              <a:ext uri="{FF2B5EF4-FFF2-40B4-BE49-F238E27FC236}">
                <a16:creationId xmlns:a16="http://schemas.microsoft.com/office/drawing/2014/main" id="{EA81295D-A94C-48A4-9E6A-14205FC5AB3A}"/>
              </a:ext>
            </a:extLst>
          </p:cNvPr>
          <p:cNvSpPr txBox="1"/>
          <p:nvPr/>
        </p:nvSpPr>
        <p:spPr>
          <a:xfrm>
            <a:off x="9168496" y="2395810"/>
            <a:ext cx="1112599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dirty="0"/>
              <a:t>在加热板上蒸干</a:t>
            </a:r>
            <a:endParaRPr lang="zh-CN" altLang="en-US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3492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8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143452"/>
            <a:ext cx="4121727" cy="789421"/>
          </a:xfrm>
        </p:spPr>
        <p:txBody>
          <a:bodyPr>
            <a:normAutofit/>
          </a:bodyPr>
          <a:lstStyle/>
          <a:p>
            <a:r>
              <a:rPr lang="zh-CN" altLang="zh-CN" sz="3200" kern="1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五、数据处理</a:t>
            </a:r>
            <a:endParaRPr lang="zh-CN" altLang="en-US" sz="3200" kern="100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970594"/>
            <a:ext cx="9848273" cy="1003817"/>
          </a:xfrm>
        </p:spPr>
        <p:txBody>
          <a:bodyPr>
            <a:norm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计算提纯样品的产率并分析提纯后的纯度变化。</a:t>
            </a:r>
            <a:endParaRPr lang="zh-CN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801255" y="181353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200" kern="1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六</a:t>
            </a:r>
            <a:r>
              <a:rPr lang="zh-CN" altLang="zh-CN" sz="3200" kern="1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、思考题</a:t>
            </a:r>
            <a:r>
              <a:rPr lang="en-GB" altLang="zh-CN" sz="3200" kern="1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endParaRPr lang="zh-CN" altLang="en-US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46814" y="2817355"/>
            <a:ext cx="1047865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6700" algn="just">
              <a:lnSpc>
                <a:spcPct val="150000"/>
              </a:lnSpc>
              <a:spcAft>
                <a:spcPts val="0"/>
              </a:spcAft>
            </a:pPr>
            <a:r>
              <a:rPr lang="en-GB" altLang="zh-CN" sz="2400" kern="100" dirty="0">
                <a:latin typeface="Times New Roman" panose="02020603050405020304" pitchFamily="18" charset="0"/>
              </a:rPr>
              <a:t>1</a:t>
            </a:r>
            <a:r>
              <a:rPr lang="zh-CN" altLang="zh-CN" sz="2400" kern="100" dirty="0">
                <a:latin typeface="Times New Roman" panose="02020603050405020304" pitchFamily="18" charset="0"/>
              </a:rPr>
              <a:t>．在除去</a:t>
            </a:r>
            <a:r>
              <a:rPr lang="en-GB" altLang="zh-CN" sz="2400" kern="100" dirty="0">
                <a:latin typeface="Times New Roman" panose="02020603050405020304" pitchFamily="18" charset="0"/>
              </a:rPr>
              <a:t>Ca</a:t>
            </a:r>
            <a:r>
              <a:rPr lang="en-GB" altLang="zh-CN" sz="2400" kern="100" baseline="30000" dirty="0">
                <a:latin typeface="Times New Roman" panose="02020603050405020304" pitchFamily="18" charset="0"/>
              </a:rPr>
              <a:t>2+</a:t>
            </a:r>
            <a:r>
              <a:rPr lang="zh-CN" altLang="zh-CN" sz="2400" kern="100" dirty="0">
                <a:latin typeface="Times New Roman" panose="02020603050405020304" pitchFamily="18" charset="0"/>
              </a:rPr>
              <a:t>、</a:t>
            </a:r>
            <a:r>
              <a:rPr lang="en-GB" altLang="zh-CN" sz="2400" kern="100" dirty="0">
                <a:latin typeface="Times New Roman" panose="02020603050405020304" pitchFamily="18" charset="0"/>
              </a:rPr>
              <a:t>Mg</a:t>
            </a:r>
            <a:r>
              <a:rPr lang="en-GB" altLang="zh-CN" sz="2400" kern="100" baseline="30000" dirty="0">
                <a:latin typeface="Times New Roman" panose="02020603050405020304" pitchFamily="18" charset="0"/>
              </a:rPr>
              <a:t>2+</a:t>
            </a:r>
            <a:r>
              <a:rPr lang="zh-CN" altLang="zh-CN" sz="2400" kern="100" dirty="0">
                <a:latin typeface="Times New Roman" panose="02020603050405020304" pitchFamily="18" charset="0"/>
              </a:rPr>
              <a:t>、</a:t>
            </a:r>
            <a:r>
              <a:rPr lang="en-GB" altLang="zh-CN" sz="2400" kern="100" dirty="0">
                <a:latin typeface="Times New Roman" panose="02020603050405020304" pitchFamily="18" charset="0"/>
              </a:rPr>
              <a:t>SO</a:t>
            </a:r>
            <a:r>
              <a:rPr lang="en-GB" altLang="zh-CN" sz="2400" kern="100" baseline="-25000" dirty="0">
                <a:latin typeface="Times New Roman" panose="02020603050405020304" pitchFamily="18" charset="0"/>
              </a:rPr>
              <a:t>4</a:t>
            </a:r>
            <a:r>
              <a:rPr lang="en-GB" altLang="zh-CN" sz="2400" kern="100" baseline="30000" dirty="0">
                <a:latin typeface="Times New Roman" panose="02020603050405020304" pitchFamily="18" charset="0"/>
              </a:rPr>
              <a:t>2-</a:t>
            </a:r>
            <a:r>
              <a:rPr lang="zh-CN" altLang="zh-CN" sz="2400" kern="100" dirty="0">
                <a:latin typeface="Times New Roman" panose="02020603050405020304" pitchFamily="18" charset="0"/>
              </a:rPr>
              <a:t>时，为什么要先加入</a:t>
            </a:r>
            <a:r>
              <a:rPr lang="en-GB" altLang="zh-CN" sz="2400" kern="100" dirty="0">
                <a:latin typeface="Times New Roman" panose="02020603050405020304" pitchFamily="18" charset="0"/>
              </a:rPr>
              <a:t>BaCl</a:t>
            </a:r>
            <a:r>
              <a:rPr lang="en-GB" altLang="zh-CN" sz="2400" kern="100" baseline="-25000" dirty="0">
                <a:latin typeface="Times New Roman" panose="02020603050405020304" pitchFamily="18" charset="0"/>
              </a:rPr>
              <a:t>2</a:t>
            </a:r>
            <a:r>
              <a:rPr lang="zh-CN" altLang="zh-CN" sz="2400" kern="100" dirty="0">
                <a:latin typeface="Times New Roman" panose="02020603050405020304" pitchFamily="18" charset="0"/>
              </a:rPr>
              <a:t>溶液，然后再加入</a:t>
            </a:r>
            <a:r>
              <a:rPr lang="en-GB" altLang="zh-CN" sz="2400" kern="100" dirty="0">
                <a:latin typeface="Times New Roman" panose="02020603050405020304" pitchFamily="18" charset="0"/>
              </a:rPr>
              <a:t>Na</a:t>
            </a:r>
            <a:r>
              <a:rPr lang="en-GB" altLang="zh-CN" sz="2400" kern="100" baseline="-25000" dirty="0">
                <a:latin typeface="Times New Roman" panose="02020603050405020304" pitchFamily="18" charset="0"/>
              </a:rPr>
              <a:t>2</a:t>
            </a:r>
            <a:r>
              <a:rPr lang="en-GB" altLang="zh-CN" sz="2400" kern="100" dirty="0">
                <a:latin typeface="Times New Roman" panose="02020603050405020304" pitchFamily="18" charset="0"/>
              </a:rPr>
              <a:t>CO</a:t>
            </a:r>
            <a:r>
              <a:rPr lang="en-GB" altLang="zh-CN" sz="2400" kern="100" baseline="-25000" dirty="0">
                <a:latin typeface="Times New Roman" panose="02020603050405020304" pitchFamily="18" charset="0"/>
              </a:rPr>
              <a:t>3</a:t>
            </a:r>
            <a:r>
              <a:rPr lang="zh-CN" altLang="zh-CN" sz="2400" kern="100" dirty="0">
                <a:latin typeface="Times New Roman" panose="02020603050405020304" pitchFamily="18" charset="0"/>
              </a:rPr>
              <a:t>溶液？</a:t>
            </a:r>
          </a:p>
          <a:p>
            <a:pPr indent="266700" algn="just">
              <a:lnSpc>
                <a:spcPct val="150000"/>
              </a:lnSpc>
              <a:spcAft>
                <a:spcPts val="0"/>
              </a:spcAft>
            </a:pPr>
            <a:r>
              <a:rPr lang="en-GB" altLang="zh-CN" sz="2400" kern="100" dirty="0">
                <a:latin typeface="Times New Roman" panose="02020603050405020304" pitchFamily="18" charset="0"/>
              </a:rPr>
              <a:t>2</a:t>
            </a:r>
            <a:r>
              <a:rPr lang="zh-CN" altLang="zh-CN" sz="2400" kern="100" dirty="0">
                <a:latin typeface="Times New Roman" panose="02020603050405020304" pitchFamily="18" charset="0"/>
              </a:rPr>
              <a:t>．抽滤时，应注意哪些问题？</a:t>
            </a:r>
          </a:p>
          <a:p>
            <a:pPr indent="266700" algn="just">
              <a:lnSpc>
                <a:spcPct val="150000"/>
              </a:lnSpc>
              <a:spcAft>
                <a:spcPts val="0"/>
              </a:spcAft>
            </a:pPr>
            <a:r>
              <a:rPr lang="en-GB" altLang="zh-CN" sz="2400" kern="100" dirty="0">
                <a:latin typeface="Times New Roman" panose="02020603050405020304" pitchFamily="18" charset="0"/>
              </a:rPr>
              <a:t>3</a:t>
            </a:r>
            <a:r>
              <a:rPr lang="zh-CN" altLang="zh-CN" sz="2400" kern="100" dirty="0">
                <a:latin typeface="Times New Roman" panose="02020603050405020304" pitchFamily="18" charset="0"/>
              </a:rPr>
              <a:t>．蒸发时，溶液为什么不能蒸干？</a:t>
            </a:r>
          </a:p>
          <a:p>
            <a:pPr indent="266700" algn="just">
              <a:lnSpc>
                <a:spcPct val="150000"/>
              </a:lnSpc>
              <a:spcAft>
                <a:spcPts val="600"/>
              </a:spcAft>
            </a:pPr>
            <a:r>
              <a:rPr lang="en-US" altLang="zh-CN" sz="2400" kern="100" dirty="0">
                <a:latin typeface="Times New Roman" panose="02020603050405020304" pitchFamily="18" charset="0"/>
              </a:rPr>
              <a:t>4</a:t>
            </a:r>
            <a:r>
              <a:rPr lang="zh-CN" altLang="zh-CN" sz="2400" kern="100" dirty="0">
                <a:latin typeface="Times New Roman" panose="02020603050405020304" pitchFamily="18" charset="0"/>
              </a:rPr>
              <a:t>．</a:t>
            </a:r>
            <a:r>
              <a:rPr lang="en-US" altLang="zh-CN" sz="2400" kern="100" dirty="0">
                <a:latin typeface="Times New Roman" panose="02020603050405020304" pitchFamily="18" charset="0"/>
              </a:rPr>
              <a:t>KIO</a:t>
            </a:r>
            <a:r>
              <a:rPr lang="en-US" altLang="zh-CN" sz="2400" kern="100" baseline="-25000" dirty="0">
                <a:latin typeface="Times New Roman" panose="02020603050405020304" pitchFamily="18" charset="0"/>
              </a:rPr>
              <a:t>3­</a:t>
            </a:r>
            <a:r>
              <a:rPr lang="en-US" altLang="zh-CN" sz="2400" kern="100" dirty="0">
                <a:latin typeface="Times New Roman" panose="02020603050405020304" pitchFamily="18" charset="0"/>
              </a:rPr>
              <a:t>­</a:t>
            </a:r>
            <a:r>
              <a:rPr lang="zh-CN" altLang="zh-CN" sz="2400" kern="100" dirty="0">
                <a:latin typeface="Times New Roman" panose="02020603050405020304" pitchFamily="18" charset="0"/>
              </a:rPr>
              <a:t>为什么是加入精盐中，而不是直接加入浓缩液中。</a:t>
            </a:r>
          </a:p>
        </p:txBody>
      </p:sp>
    </p:spTree>
    <p:extLst>
      <p:ext uri="{BB962C8B-B14F-4D97-AF65-F5344CB8AC3E}">
        <p14:creationId xmlns:p14="http://schemas.microsoft.com/office/powerpoint/2010/main" val="9725609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蓝色暖调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1380</TotalTime>
  <Words>779</Words>
  <Application>Microsoft Office PowerPoint</Application>
  <PresentationFormat>宽屏</PresentationFormat>
  <Paragraphs>96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20" baseType="lpstr">
      <vt:lpstr>Microsoft YaHei Light</vt:lpstr>
      <vt:lpstr>黑体</vt:lpstr>
      <vt:lpstr>华文彩云</vt:lpstr>
      <vt:lpstr>华文行楷</vt:lpstr>
      <vt:lpstr>宋体</vt:lpstr>
      <vt:lpstr>微软雅黑</vt:lpstr>
      <vt:lpstr>Arial</vt:lpstr>
      <vt:lpstr>Calibri</vt:lpstr>
      <vt:lpstr>Calibri Light</vt:lpstr>
      <vt:lpstr>Cambria Math</vt:lpstr>
      <vt:lpstr>Times New Roman</vt:lpstr>
      <vt:lpstr>Office 主题</vt:lpstr>
      <vt:lpstr>PowerPoint 演示文稿</vt:lpstr>
      <vt:lpstr>氯化钠的提纯及食用 加碘盐的制备</vt:lpstr>
      <vt:lpstr>PowerPoint 演示文稿</vt:lpstr>
      <vt:lpstr>三、仪器及试剂</vt:lpstr>
      <vt:lpstr>四、实验内容</vt:lpstr>
      <vt:lpstr>PowerPoint 演示文稿</vt:lpstr>
      <vt:lpstr>3.食盐加碘</vt:lpstr>
      <vt:lpstr>五、数据处理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醋酸解离常数的测定</dc:title>
  <dc:creator>Xu Ping</dc:creator>
  <cp:lastModifiedBy>Ping Xu</cp:lastModifiedBy>
  <cp:revision>148</cp:revision>
  <dcterms:created xsi:type="dcterms:W3CDTF">2020-09-20T02:29:12Z</dcterms:created>
  <dcterms:modified xsi:type="dcterms:W3CDTF">2022-10-10T11:42:02Z</dcterms:modified>
</cp:coreProperties>
</file>