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56" r:id="rId4"/>
    <p:sldId id="257" r:id="rId5"/>
    <p:sldId id="263" r:id="rId6"/>
    <p:sldId id="258" r:id="rId7"/>
    <p:sldId id="259" r:id="rId8"/>
    <p:sldId id="266" r:id="rId9"/>
    <p:sldId id="267" r:id="rId10"/>
    <p:sldId id="264" r:id="rId11"/>
    <p:sldId id="269" r:id="rId12"/>
    <p:sldId id="260" r:id="rId13"/>
    <p:sldId id="268" r:id="rId14"/>
    <p:sldId id="265" r:id="rId15"/>
    <p:sldId id="261"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18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62" d="100"/>
          <a:sy n="62" d="100"/>
        </p:scale>
        <p:origin x="-84" y="-29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
        <p:nvSpPr>
          <p:cNvPr id="7" name="矩形 6"/>
          <p:cNvSpPr/>
          <p:nvPr userDrawn="1"/>
        </p:nvSpPr>
        <p:spPr>
          <a:xfrm>
            <a:off x="0" y="6795366"/>
            <a:ext cx="12192000" cy="1365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0"/>
            <a:ext cx="12192000" cy="33250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p14="http://schemas.microsoft.com/office/powerpoint/2010/main" xmlns="" val="304483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393255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107822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4002596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grpSp>
        <p:nvGrpSpPr>
          <p:cNvPr id="7" name="Group 4"/>
          <p:cNvGrpSpPr>
            <a:grpSpLocks/>
          </p:cNvGrpSpPr>
          <p:nvPr userDrawn="1"/>
        </p:nvGrpSpPr>
        <p:grpSpPr bwMode="auto">
          <a:xfrm>
            <a:off x="9632743" y="112713"/>
            <a:ext cx="2439987" cy="369888"/>
            <a:chOff x="2113" y="3968"/>
            <a:chExt cx="1537" cy="233"/>
          </a:xfrm>
        </p:grpSpPr>
        <p:pic>
          <p:nvPicPr>
            <p:cNvPr id="8" name="Picture 5" descr="校名"/>
            <p:cNvPicPr>
              <a:picLocks noChangeAspect="1" noChangeArrowheads="1"/>
            </p:cNvPicPr>
            <p:nvPr/>
          </p:nvPicPr>
          <p:blipFill>
            <a:blip r:embed="rId2" cstate="print"/>
            <a:srcRect/>
            <a:stretch>
              <a:fillRect/>
            </a:stretch>
          </p:blipFill>
          <p:spPr bwMode="auto">
            <a:xfrm>
              <a:off x="2426" y="3968"/>
              <a:ext cx="1224" cy="227"/>
            </a:xfrm>
            <a:prstGeom prst="rect">
              <a:avLst/>
            </a:prstGeom>
            <a:noFill/>
            <a:ln w="9525">
              <a:noFill/>
              <a:miter lim="800000"/>
              <a:headEnd/>
              <a:tailEnd/>
            </a:ln>
          </p:spPr>
        </p:pic>
        <p:pic>
          <p:nvPicPr>
            <p:cNvPr id="9" name="Picture 6" descr="aabb"/>
            <p:cNvPicPr>
              <a:picLocks noChangeAspect="1" noChangeArrowheads="1"/>
            </p:cNvPicPr>
            <p:nvPr/>
          </p:nvPicPr>
          <p:blipFill>
            <a:blip r:embed="rId3" cstate="print"/>
            <a:srcRect/>
            <a:stretch>
              <a:fillRect/>
            </a:stretch>
          </p:blipFill>
          <p:spPr bwMode="auto">
            <a:xfrm>
              <a:off x="2113" y="3974"/>
              <a:ext cx="268" cy="227"/>
            </a:xfrm>
            <a:prstGeom prst="rect">
              <a:avLst/>
            </a:prstGeom>
            <a:noFill/>
            <a:ln w="9525">
              <a:noFill/>
              <a:miter lim="800000"/>
              <a:headEnd/>
              <a:tailEnd/>
            </a:ln>
          </p:spPr>
        </p:pic>
      </p:grpSp>
      <p:sp>
        <p:nvSpPr>
          <p:cNvPr id="10" name="矩形 9"/>
          <p:cNvSpPr/>
          <p:nvPr userDrawn="1"/>
        </p:nvSpPr>
        <p:spPr>
          <a:xfrm>
            <a:off x="0" y="6788727"/>
            <a:ext cx="12192000" cy="57148"/>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平行四边形 10"/>
          <p:cNvSpPr/>
          <p:nvPr userDrawn="1"/>
        </p:nvSpPr>
        <p:spPr>
          <a:xfrm>
            <a:off x="0" y="11185"/>
            <a:ext cx="415637" cy="563418"/>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2754224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1323313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54222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367087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43285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63258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225662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EE3589-BC73-4159-9231-C1F40D7FCEB3}" type="datetimeFigureOut">
              <a:rPr lang="zh-CN" altLang="en-US" smtClean="0"/>
              <a:pPr/>
              <a:t>2020/11/11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348822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E3589-BC73-4159-9231-C1F40D7FCEB3}" type="datetimeFigureOut">
              <a:rPr lang="zh-CN" altLang="en-US" smtClean="0"/>
              <a:pPr/>
              <a:t>2020/11/11 Wednesday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47623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76470" y="1808922"/>
            <a:ext cx="11111947" cy="3046988"/>
          </a:xfrm>
          <a:prstGeom prst="rect">
            <a:avLst/>
          </a:prstGeom>
          <a:noFill/>
        </p:spPr>
        <p:txBody>
          <a:bodyPr wrap="square" rtlCol="0">
            <a:spAutoFit/>
          </a:bodyPr>
          <a:lstStyle/>
          <a:p>
            <a:pPr marL="457200" indent="-457200">
              <a:lnSpc>
                <a:spcPct val="200000"/>
              </a:lnSpc>
              <a:buFont typeface="Arial" panose="020B0604020202020204" pitchFamily="34" charset="0"/>
              <a:buChar char="•"/>
            </a:pPr>
            <a:r>
              <a:rPr lang="zh-CN" altLang="en-US" sz="3200" b="1" dirty="0" smtClean="0"/>
              <a:t>进入教室的同学请尽快整理好个人用品准备实验！</a:t>
            </a:r>
            <a:endParaRPr lang="en-US" altLang="zh-CN" sz="3200" b="1" dirty="0" smtClean="0"/>
          </a:p>
          <a:p>
            <a:pPr marL="457200" indent="-457200">
              <a:lnSpc>
                <a:spcPct val="200000"/>
              </a:lnSpc>
              <a:buFont typeface="Arial" panose="020B0604020202020204" pitchFamily="34" charset="0"/>
              <a:buChar char="•"/>
            </a:pPr>
            <a:r>
              <a:rPr lang="zh-CN" altLang="en-US" sz="3200" b="1" dirty="0"/>
              <a:t>每两</a:t>
            </a:r>
            <a:r>
              <a:rPr lang="zh-CN" altLang="en-US" sz="3200" b="1" dirty="0" smtClean="0"/>
              <a:t>个同学到实验室左侧边台取：</a:t>
            </a:r>
            <a:r>
              <a:rPr lang="en-US" altLang="zh-CN" sz="3200" b="1" dirty="0" smtClean="0"/>
              <a:t>9</a:t>
            </a:r>
            <a:r>
              <a:rPr lang="zh-CN" altLang="en-US" sz="3200" b="1" dirty="0" smtClean="0"/>
              <a:t>个小烧杯、</a:t>
            </a:r>
            <a:r>
              <a:rPr lang="en-US" altLang="zh-CN" sz="3200" b="1" dirty="0" smtClean="0"/>
              <a:t>2</a:t>
            </a:r>
            <a:r>
              <a:rPr lang="zh-CN" altLang="en-US" sz="3200" b="1" dirty="0" smtClean="0"/>
              <a:t>个</a:t>
            </a:r>
            <a:r>
              <a:rPr lang="zh-CN" altLang="en-US" sz="3200" b="1" dirty="0" smtClean="0"/>
              <a:t>容量瓶、</a:t>
            </a:r>
            <a:r>
              <a:rPr lang="en-US" altLang="zh-CN" sz="3200" b="1" dirty="0" smtClean="0"/>
              <a:t>1</a:t>
            </a:r>
            <a:r>
              <a:rPr lang="zh-CN" altLang="en-US" sz="3200" b="1" smtClean="0"/>
              <a:t>个玻璃棒</a:t>
            </a:r>
            <a:r>
              <a:rPr lang="zh-CN" altLang="en-US" sz="3200" b="1" smtClean="0"/>
              <a:t>；</a:t>
            </a:r>
            <a:endParaRPr lang="en-US" altLang="zh-CN" sz="3200" b="1" dirty="0" smtClean="0"/>
          </a:p>
        </p:txBody>
      </p:sp>
      <p:sp>
        <p:nvSpPr>
          <p:cNvPr id="3" name="文本框 2"/>
          <p:cNvSpPr txBox="1"/>
          <p:nvPr/>
        </p:nvSpPr>
        <p:spPr>
          <a:xfrm>
            <a:off x="964096" y="785191"/>
            <a:ext cx="3230217" cy="769441"/>
          </a:xfrm>
          <a:prstGeom prst="rect">
            <a:avLst/>
          </a:prstGeom>
          <a:noFill/>
        </p:spPr>
        <p:txBody>
          <a:bodyPr wrap="square" rtlCol="0">
            <a:spAutoFit/>
          </a:bodyPr>
          <a:lstStyle/>
          <a:p>
            <a:r>
              <a:rPr lang="zh-CN" altLang="en-US" sz="4400" b="1" dirty="0" smtClean="0">
                <a:solidFill>
                  <a:srgbClr val="FF0000"/>
                </a:solidFill>
                <a:latin typeface="华文彩云" panose="02010800040101010101" pitchFamily="2" charset="-122"/>
                <a:ea typeface="华文彩云" panose="02010800040101010101" pitchFamily="2" charset="-122"/>
              </a:rPr>
              <a:t>请注意！</a:t>
            </a:r>
            <a:endParaRPr lang="zh-CN" altLang="en-US" sz="4400" b="1" dirty="0">
              <a:solidFill>
                <a:srgbClr val="FF0000"/>
              </a:solidFill>
              <a:latin typeface="华文彩云" panose="02010800040101010101" pitchFamily="2" charset="-122"/>
              <a:ea typeface="华文彩云" panose="02010800040101010101" pitchFamily="2" charset="-122"/>
            </a:endParaRPr>
          </a:p>
        </p:txBody>
      </p:sp>
    </p:spTree>
    <p:extLst>
      <p:ext uri="{BB962C8B-B14F-4D97-AF65-F5344CB8AC3E}">
        <p14:creationId xmlns:p14="http://schemas.microsoft.com/office/powerpoint/2010/main" xmlns="" val="3715726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4310" y="115745"/>
            <a:ext cx="4675909" cy="678584"/>
          </a:xfrm>
        </p:spPr>
        <p:txBody>
          <a:bodyPr>
            <a:normAutofit/>
          </a:bodyPr>
          <a:lstStyle/>
          <a:p>
            <a:r>
              <a:rPr lang="en-GB" altLang="zh-CN" sz="3100" b="1" dirty="0"/>
              <a:t> 3</a:t>
            </a:r>
            <a:r>
              <a:rPr lang="zh-CN" altLang="zh-CN" sz="3100" b="1" dirty="0"/>
              <a:t>．测定溶液的光</a:t>
            </a:r>
            <a:r>
              <a:rPr lang="zh-CN" altLang="zh-CN" sz="3100" b="1" dirty="0" smtClean="0"/>
              <a:t>密度</a:t>
            </a:r>
            <a:endParaRPr lang="zh-CN" altLang="en-US" sz="2200"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303615184"/>
              </p:ext>
            </p:extLst>
          </p:nvPr>
        </p:nvGraphicFramePr>
        <p:xfrm>
          <a:off x="1699041" y="2722427"/>
          <a:ext cx="8738497" cy="2941380"/>
        </p:xfrm>
        <a:graphic>
          <a:graphicData uri="http://schemas.openxmlformats.org/drawingml/2006/table">
            <a:tbl>
              <a:tblPr firstRow="1" firstCol="1" lastRow="1" lastCol="1" bandRow="1" bandCol="1">
                <a:tableStyleId>{5C22544A-7EE6-4342-B048-85BDC9FD1C3A}</a:tableStyleId>
              </a:tblPr>
              <a:tblGrid>
                <a:gridCol w="2083226">
                  <a:extLst>
                    <a:ext uri="{9D8B030D-6E8A-4147-A177-3AD203B41FA5}">
                      <a16:colId xmlns:a16="http://schemas.microsoft.com/office/drawing/2014/main" xmlns="" val="1941098065"/>
                    </a:ext>
                  </a:extLst>
                </a:gridCol>
                <a:gridCol w="656873">
                  <a:extLst>
                    <a:ext uri="{9D8B030D-6E8A-4147-A177-3AD203B41FA5}">
                      <a16:colId xmlns:a16="http://schemas.microsoft.com/office/drawing/2014/main" xmlns="" val="1865372016"/>
                    </a:ext>
                  </a:extLst>
                </a:gridCol>
                <a:gridCol w="766352">
                  <a:extLst>
                    <a:ext uri="{9D8B030D-6E8A-4147-A177-3AD203B41FA5}">
                      <a16:colId xmlns:a16="http://schemas.microsoft.com/office/drawing/2014/main" xmlns="" val="754458010"/>
                    </a:ext>
                  </a:extLst>
                </a:gridCol>
                <a:gridCol w="766352">
                  <a:extLst>
                    <a:ext uri="{9D8B030D-6E8A-4147-A177-3AD203B41FA5}">
                      <a16:colId xmlns:a16="http://schemas.microsoft.com/office/drawing/2014/main" xmlns="" val="2915501344"/>
                    </a:ext>
                  </a:extLst>
                </a:gridCol>
                <a:gridCol w="766352">
                  <a:extLst>
                    <a:ext uri="{9D8B030D-6E8A-4147-A177-3AD203B41FA5}">
                      <a16:colId xmlns:a16="http://schemas.microsoft.com/office/drawing/2014/main" xmlns="" val="2201065349"/>
                    </a:ext>
                  </a:extLst>
                </a:gridCol>
                <a:gridCol w="656873">
                  <a:extLst>
                    <a:ext uri="{9D8B030D-6E8A-4147-A177-3AD203B41FA5}">
                      <a16:colId xmlns:a16="http://schemas.microsoft.com/office/drawing/2014/main" xmlns="" val="79624059"/>
                    </a:ext>
                  </a:extLst>
                </a:gridCol>
                <a:gridCol w="766352">
                  <a:extLst>
                    <a:ext uri="{9D8B030D-6E8A-4147-A177-3AD203B41FA5}">
                      <a16:colId xmlns:a16="http://schemas.microsoft.com/office/drawing/2014/main" xmlns="" val="3122423775"/>
                    </a:ext>
                  </a:extLst>
                </a:gridCol>
                <a:gridCol w="766352">
                  <a:extLst>
                    <a:ext uri="{9D8B030D-6E8A-4147-A177-3AD203B41FA5}">
                      <a16:colId xmlns:a16="http://schemas.microsoft.com/office/drawing/2014/main" xmlns="" val="901406960"/>
                    </a:ext>
                  </a:extLst>
                </a:gridCol>
                <a:gridCol w="766352">
                  <a:extLst>
                    <a:ext uri="{9D8B030D-6E8A-4147-A177-3AD203B41FA5}">
                      <a16:colId xmlns:a16="http://schemas.microsoft.com/office/drawing/2014/main" xmlns="" val="3845296125"/>
                    </a:ext>
                  </a:extLst>
                </a:gridCol>
                <a:gridCol w="743413">
                  <a:extLst>
                    <a:ext uri="{9D8B030D-6E8A-4147-A177-3AD203B41FA5}">
                      <a16:colId xmlns:a16="http://schemas.microsoft.com/office/drawing/2014/main" xmlns="" val="646149004"/>
                    </a:ext>
                  </a:extLst>
                </a:gridCol>
              </a:tblGrid>
              <a:tr h="307100">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2</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3</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4</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5</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6</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7</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8</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9</a:t>
                      </a:r>
                      <a:endParaRPr lang="zh-CN" sz="1600" kern="10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3811866274"/>
                  </a:ext>
                </a:extLst>
              </a:tr>
              <a:tr h="526856">
                <a:tc>
                  <a:txBody>
                    <a:bodyPr/>
                    <a:lstStyle/>
                    <a:p>
                      <a:pPr algn="ctr">
                        <a:lnSpc>
                          <a:spcPct val="120000"/>
                        </a:lnSpc>
                        <a:spcAft>
                          <a:spcPts val="0"/>
                        </a:spcAft>
                      </a:pPr>
                      <a:r>
                        <a:rPr lang="en-GB" sz="1600" kern="0" dirty="0">
                          <a:effectLst/>
                        </a:rPr>
                        <a:t>KSCN</a:t>
                      </a:r>
                      <a:r>
                        <a:rPr lang="zh-CN" sz="1600" kern="0" dirty="0">
                          <a:effectLst/>
                        </a:rPr>
                        <a:t>体积</a:t>
                      </a:r>
                      <a:r>
                        <a:rPr lang="en-GB" sz="1600" kern="0" dirty="0">
                          <a:effectLst/>
                        </a:rPr>
                        <a:t>/ mL</a:t>
                      </a:r>
                      <a:endParaRPr lang="zh-CN" sz="16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2.00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3.00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4.00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5.00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6.00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7.00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8.00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9.00</a:t>
                      </a:r>
                      <a:endParaRPr lang="zh-CN" sz="1600" kern="10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2682187762"/>
                  </a:ext>
                </a:extLst>
              </a:tr>
              <a:tr h="526856">
                <a:tc>
                  <a:txBody>
                    <a:bodyPr/>
                    <a:lstStyle/>
                    <a:p>
                      <a:pPr algn="ctr">
                        <a:lnSpc>
                          <a:spcPct val="120000"/>
                        </a:lnSpc>
                        <a:spcAft>
                          <a:spcPts val="0"/>
                        </a:spcAft>
                      </a:pPr>
                      <a:r>
                        <a:rPr lang="en-GB" sz="1600" kern="0">
                          <a:effectLst/>
                        </a:rPr>
                        <a:t>Fe(NO</a:t>
                      </a:r>
                      <a:r>
                        <a:rPr lang="en-GB" sz="1600" kern="0" baseline="-25000">
                          <a:effectLst/>
                        </a:rPr>
                        <a:t>3</a:t>
                      </a:r>
                      <a:r>
                        <a:rPr lang="en-GB" sz="1600" kern="0">
                          <a:effectLst/>
                        </a:rPr>
                        <a:t>)</a:t>
                      </a:r>
                      <a:r>
                        <a:rPr lang="en-GB" sz="1600" kern="0" baseline="-25000">
                          <a:effectLst/>
                        </a:rPr>
                        <a:t>3</a:t>
                      </a:r>
                      <a:r>
                        <a:rPr lang="zh-CN" sz="1600" kern="0">
                          <a:effectLst/>
                        </a:rPr>
                        <a:t>体积</a:t>
                      </a:r>
                      <a:r>
                        <a:rPr lang="en-GB" sz="1600" kern="0">
                          <a:effectLst/>
                        </a:rPr>
                        <a:t>/ mL</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9.00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8.00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7.00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6.00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5.00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4.00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3.00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2.00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a:t>
                      </a:r>
                      <a:endParaRPr lang="zh-CN" sz="1600" kern="10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291477362"/>
                  </a:ext>
                </a:extLst>
              </a:tr>
              <a:tr h="526856">
                <a:tc>
                  <a:txBody>
                    <a:bodyPr/>
                    <a:lstStyle/>
                    <a:p>
                      <a:pPr algn="ctr">
                        <a:lnSpc>
                          <a:spcPct val="120000"/>
                        </a:lnSpc>
                        <a:spcAft>
                          <a:spcPts val="0"/>
                        </a:spcAft>
                      </a:pPr>
                      <a:r>
                        <a:rPr lang="zh-CN" sz="1600" kern="0">
                          <a:effectLst/>
                        </a:rPr>
                        <a:t>总体积</a:t>
                      </a:r>
                      <a:r>
                        <a:rPr lang="en-GB" sz="1600" kern="0">
                          <a:effectLst/>
                        </a:rPr>
                        <a:t>/ mL</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10.00</a:t>
                      </a:r>
                      <a:endParaRPr lang="zh-CN" sz="1600" kern="10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3276193330"/>
                  </a:ext>
                </a:extLst>
              </a:tr>
              <a:tr h="526856">
                <a:tc>
                  <a:txBody>
                    <a:bodyPr/>
                    <a:lstStyle/>
                    <a:p>
                      <a:pPr algn="ctr">
                        <a:lnSpc>
                          <a:spcPct val="120000"/>
                        </a:lnSpc>
                        <a:spcAft>
                          <a:spcPts val="0"/>
                        </a:spcAft>
                      </a:pPr>
                      <a:r>
                        <a:rPr lang="zh-CN" sz="1600" kern="0">
                          <a:effectLst/>
                        </a:rPr>
                        <a:t>配位体摩尔分数</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0.10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0.20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0.30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dirty="0">
                          <a:effectLst/>
                        </a:rPr>
                        <a:t>0.40</a:t>
                      </a:r>
                      <a:endParaRPr lang="zh-CN" sz="16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0.50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0.60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0.70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0.80</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ctr">
                        <a:lnSpc>
                          <a:spcPct val="120000"/>
                        </a:lnSpc>
                        <a:spcAft>
                          <a:spcPts val="0"/>
                        </a:spcAft>
                      </a:pPr>
                      <a:r>
                        <a:rPr lang="en-GB" sz="1600" kern="0">
                          <a:effectLst/>
                        </a:rPr>
                        <a:t>0.90</a:t>
                      </a:r>
                      <a:endParaRPr lang="zh-CN" sz="1600" kern="10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180734517"/>
                  </a:ext>
                </a:extLst>
              </a:tr>
              <a:tr h="526856">
                <a:tc>
                  <a:txBody>
                    <a:bodyPr/>
                    <a:lstStyle/>
                    <a:p>
                      <a:pPr algn="ctr">
                        <a:lnSpc>
                          <a:spcPct val="120000"/>
                        </a:lnSpc>
                        <a:spcAft>
                          <a:spcPts val="0"/>
                        </a:spcAft>
                      </a:pPr>
                      <a:r>
                        <a:rPr lang="zh-CN" sz="1600" kern="0">
                          <a:effectLst/>
                        </a:rPr>
                        <a:t>光密度</a:t>
                      </a:r>
                      <a:r>
                        <a:rPr lang="en-GB" sz="1600" kern="0">
                          <a:effectLst/>
                        </a:rPr>
                        <a:t>(D)</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a:effectLst/>
                        </a:rPr>
                        <a:t> </a:t>
                      </a:r>
                      <a:endParaRPr lang="zh-CN" sz="1600" kern="10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ct val="120000"/>
                        </a:lnSpc>
                        <a:spcAft>
                          <a:spcPts val="0"/>
                        </a:spcAft>
                      </a:pPr>
                      <a:r>
                        <a:rPr lang="en-GB" sz="1600" kern="0" dirty="0">
                          <a:effectLst/>
                        </a:rPr>
                        <a:t> </a:t>
                      </a:r>
                      <a:endParaRPr lang="zh-CN" sz="1600" kern="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589628195"/>
                  </a:ext>
                </a:extLst>
              </a:tr>
            </a:tbl>
          </a:graphicData>
        </a:graphic>
      </p:graphicFrame>
      <p:sp>
        <p:nvSpPr>
          <p:cNvPr id="5" name="矩形 4"/>
          <p:cNvSpPr/>
          <p:nvPr/>
        </p:nvSpPr>
        <p:spPr>
          <a:xfrm>
            <a:off x="1025236" y="922701"/>
            <a:ext cx="10086109" cy="1424621"/>
          </a:xfrm>
          <a:prstGeom prst="rect">
            <a:avLst/>
          </a:prstGeom>
        </p:spPr>
        <p:txBody>
          <a:bodyPr wrap="square">
            <a:spAutoFit/>
          </a:bodyPr>
          <a:lstStyle/>
          <a:p>
            <a:pPr>
              <a:lnSpc>
                <a:spcPct val="150000"/>
              </a:lnSpc>
            </a:pPr>
            <a:r>
              <a:rPr lang="zh-CN" altLang="zh-CN" sz="2000" dirty="0"/>
              <a:t>取</a:t>
            </a:r>
            <a:r>
              <a:rPr lang="en-GB" altLang="zh-CN" sz="2000" dirty="0"/>
              <a:t>4</a:t>
            </a:r>
            <a:r>
              <a:rPr lang="zh-CN" altLang="zh-CN" sz="2000" dirty="0"/>
              <a:t>个</a:t>
            </a:r>
            <a:r>
              <a:rPr lang="en-GB" altLang="zh-CN" sz="2000" dirty="0"/>
              <a:t>1 cm</a:t>
            </a:r>
            <a:r>
              <a:rPr lang="zh-CN" altLang="zh-CN" sz="2000" dirty="0"/>
              <a:t>的比色皿，分别装入空白液</a:t>
            </a:r>
            <a:r>
              <a:rPr lang="en-GB" altLang="zh-CN" sz="2000" dirty="0"/>
              <a:t>(KSCN)</a:t>
            </a:r>
            <a:r>
              <a:rPr lang="zh-CN" altLang="zh-CN" sz="2000" dirty="0"/>
              <a:t>和</a:t>
            </a:r>
            <a:r>
              <a:rPr lang="en-GB" altLang="zh-CN" sz="2000" dirty="0"/>
              <a:t>1</a:t>
            </a:r>
            <a:r>
              <a:rPr lang="zh-CN" altLang="zh-CN" sz="2000" dirty="0"/>
              <a:t>，</a:t>
            </a:r>
            <a:r>
              <a:rPr lang="en-GB" altLang="zh-CN" sz="2000" dirty="0"/>
              <a:t>2</a:t>
            </a:r>
            <a:r>
              <a:rPr lang="zh-CN" altLang="zh-CN" sz="2000" dirty="0"/>
              <a:t>，</a:t>
            </a:r>
            <a:r>
              <a:rPr lang="en-GB" altLang="zh-CN" sz="2000" dirty="0"/>
              <a:t>3</a:t>
            </a:r>
            <a:r>
              <a:rPr lang="zh-CN" altLang="zh-CN" sz="2000" dirty="0"/>
              <a:t>号溶液。</a:t>
            </a:r>
            <a:r>
              <a:rPr lang="en-US" altLang="zh-CN" sz="2000" dirty="0">
                <a:latin typeface="Times New Roman" panose="02020603050405020304" pitchFamily="18" charset="0"/>
                <a:cs typeface="Times New Roman" panose="02020603050405020304" pitchFamily="18" charset="0"/>
              </a:rPr>
              <a:t>λ=550nm</a:t>
            </a:r>
            <a:r>
              <a:rPr lang="zh-CN" altLang="zh-CN" sz="2000" dirty="0"/>
              <a:t>使用比色皿时要先用蒸馏水冲洗，再用待测液洗</a:t>
            </a:r>
            <a:r>
              <a:rPr lang="en-GB" altLang="zh-CN" sz="2000" dirty="0"/>
              <a:t>2</a:t>
            </a:r>
            <a:r>
              <a:rPr lang="zh-CN" altLang="zh-CN" sz="2000" dirty="0"/>
              <a:t>～</a:t>
            </a:r>
            <a:r>
              <a:rPr lang="en-GB" altLang="zh-CN" sz="2000" dirty="0"/>
              <a:t>3</a:t>
            </a:r>
            <a:r>
              <a:rPr lang="zh-CN" altLang="zh-CN" sz="2000" dirty="0"/>
              <a:t>次，装好溶液，用滤纸吸去光面外大部分液体，再用擦镜纸擦净。</a:t>
            </a:r>
            <a:endParaRPr lang="zh-CN" altLang="en-US" sz="2000" dirty="0"/>
          </a:p>
        </p:txBody>
      </p:sp>
    </p:spTree>
    <p:extLst>
      <p:ext uri="{BB962C8B-B14F-4D97-AF65-F5344CB8AC3E}">
        <p14:creationId xmlns:p14="http://schemas.microsoft.com/office/powerpoint/2010/main" xmlns="" val="3381864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光栅型分光光度计</a:t>
            </a:r>
            <a:endParaRPr lang="zh-CN" altLang="en-US" dirty="0"/>
          </a:p>
        </p:txBody>
      </p:sp>
      <p:sp>
        <p:nvSpPr>
          <p:cNvPr id="3" name="内容占位符 2"/>
          <p:cNvSpPr>
            <a:spLocks noGrp="1"/>
          </p:cNvSpPr>
          <p:nvPr>
            <p:ph idx="1"/>
          </p:nvPr>
        </p:nvSpPr>
        <p:spPr>
          <a:xfrm>
            <a:off x="311406" y="1526884"/>
            <a:ext cx="5368636" cy="4344266"/>
          </a:xfrm>
        </p:spPr>
        <p:txBody>
          <a:bodyPr>
            <a:noAutofit/>
          </a:bodyPr>
          <a:lstStyle/>
          <a:p>
            <a:pPr>
              <a:lnSpc>
                <a:spcPct val="150000"/>
              </a:lnSpc>
            </a:pPr>
            <a:r>
              <a:rPr lang="zh-CN" altLang="en-US" sz="1800" dirty="0"/>
              <a:t>分光光度计，又称光谱仪</a:t>
            </a:r>
            <a:r>
              <a:rPr lang="en-US" altLang="zh-CN" sz="1800" dirty="0"/>
              <a:t>(spectrometer)</a:t>
            </a:r>
            <a:r>
              <a:rPr lang="zh-CN" altLang="en-US" sz="1800" dirty="0"/>
              <a:t>，是将成分复杂的光，分解为光谱线的科学仪器。测量范围一般包括波长范围为</a:t>
            </a:r>
            <a:r>
              <a:rPr lang="en-US" altLang="zh-CN" sz="1800" dirty="0"/>
              <a:t>380~780 nm</a:t>
            </a:r>
            <a:r>
              <a:rPr lang="zh-CN" altLang="en-US" sz="1800" dirty="0"/>
              <a:t>的可见光区和波长范围为</a:t>
            </a:r>
            <a:r>
              <a:rPr lang="en-US" altLang="zh-CN" sz="1800" dirty="0"/>
              <a:t>200</a:t>
            </a:r>
            <a:r>
              <a:rPr lang="zh-CN" altLang="en-US" sz="1800" dirty="0"/>
              <a:t>～</a:t>
            </a:r>
            <a:r>
              <a:rPr lang="en-US" altLang="zh-CN" sz="1800" dirty="0"/>
              <a:t>380 nm</a:t>
            </a:r>
            <a:r>
              <a:rPr lang="zh-CN" altLang="en-US" sz="1800" dirty="0"/>
              <a:t>的紫外光区。不同的光源都有其特有的发射光谱</a:t>
            </a:r>
            <a:r>
              <a:rPr lang="en-US" altLang="zh-CN" sz="1800" dirty="0"/>
              <a:t>,</a:t>
            </a:r>
            <a:r>
              <a:rPr lang="zh-CN" altLang="en-US" sz="1800" dirty="0"/>
              <a:t>因此可采用不同的发光体作为仪器的光源。钨灯的发射光谱：钨灯光源所发出的</a:t>
            </a:r>
            <a:r>
              <a:rPr lang="en-US" altLang="zh-CN" sz="1800" dirty="0"/>
              <a:t>380</a:t>
            </a:r>
            <a:r>
              <a:rPr lang="zh-CN" altLang="en-US" sz="1800" dirty="0"/>
              <a:t>～</a:t>
            </a:r>
            <a:r>
              <a:rPr lang="en-US" altLang="zh-CN" sz="1800" dirty="0"/>
              <a:t>780nm</a:t>
            </a:r>
            <a:r>
              <a:rPr lang="zh-CN" altLang="en-US" sz="1800" dirty="0"/>
              <a:t>波长的</a:t>
            </a:r>
            <a:r>
              <a:rPr lang="zh-CN" altLang="en-US" sz="1800" dirty="0" smtClean="0"/>
              <a:t>光谱仪器。</a:t>
            </a:r>
            <a:endParaRPr lang="en-US" altLang="zh-CN" sz="1800" dirty="0" smtClean="0"/>
          </a:p>
          <a:p>
            <a:pPr>
              <a:lnSpc>
                <a:spcPct val="150000"/>
              </a:lnSpc>
            </a:pPr>
            <a:r>
              <a:rPr lang="zh-CN" altLang="en-US" sz="1800" dirty="0" smtClean="0"/>
              <a:t>主要</a:t>
            </a:r>
            <a:r>
              <a:rPr lang="zh-CN" altLang="en-US" sz="1800" dirty="0"/>
              <a:t>由光源、单色器、样品室、检测器、信号处理器和显示与存储系统组成。</a:t>
            </a:r>
          </a:p>
        </p:txBody>
      </p:sp>
      <p:pic>
        <p:nvPicPr>
          <p:cNvPr id="4" name="内容占位符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6200000">
            <a:off x="7053797" y="403114"/>
            <a:ext cx="3517376" cy="5673758"/>
          </a:xfrm>
          <a:prstGeom prst="rect">
            <a:avLst/>
          </a:prstGeom>
        </p:spPr>
      </p:pic>
    </p:spTree>
    <p:extLst>
      <p:ext uri="{BB962C8B-B14F-4D97-AF65-F5344CB8AC3E}">
        <p14:creationId xmlns:p14="http://schemas.microsoft.com/office/powerpoint/2010/main" xmlns="" val="869301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21829"/>
            <a:ext cx="6457749" cy="979412"/>
          </a:xfrm>
        </p:spPr>
        <p:txBody>
          <a:bodyPr>
            <a:normAutofit/>
          </a:bodyPr>
          <a:lstStyle/>
          <a:p>
            <a:r>
              <a:rPr lang="en-US" altLang="zh-CN" sz="3200" b="1" kern="100" dirty="0" smtClean="0">
                <a:solidFill>
                  <a:srgbClr val="002060"/>
                </a:solidFill>
                <a:latin typeface="Times New Roman" panose="02020603050405020304" pitchFamily="18" charset="0"/>
              </a:rPr>
              <a:t>722</a:t>
            </a:r>
            <a:r>
              <a:rPr lang="zh-CN" altLang="zh-CN" sz="3200" b="1" kern="100" dirty="0">
                <a:solidFill>
                  <a:srgbClr val="002060"/>
                </a:solidFill>
                <a:latin typeface="Times New Roman" panose="02020603050405020304" pitchFamily="18" charset="0"/>
              </a:rPr>
              <a:t>型光栅分光光度计使用</a:t>
            </a:r>
            <a:endParaRPr lang="zh-CN" altLang="en-US" sz="3200" b="1" kern="100" dirty="0">
              <a:solidFill>
                <a:srgbClr val="002060"/>
              </a:solidFill>
              <a:latin typeface="Times New Roman" panose="02020603050405020304" pitchFamily="18" charset="0"/>
            </a:endParaRPr>
          </a:p>
        </p:txBody>
      </p:sp>
      <p:sp>
        <p:nvSpPr>
          <p:cNvPr id="7" name="Rectangle 3"/>
          <p:cNvSpPr>
            <a:spLocks noChangeArrowheads="1"/>
          </p:cNvSpPr>
          <p:nvPr/>
        </p:nvSpPr>
        <p:spPr bwMode="auto">
          <a:xfrm>
            <a:off x="1143000" y="5411596"/>
            <a:ext cx="637540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GB" sz="1600" b="0" i="0" u="none" strike="noStrike" cap="none" normalizeH="0" baseline="0" dirty="0" smtClean="0">
              <a:ln>
                <a:noFill/>
              </a:ln>
              <a:solidFill>
                <a:schemeClr val="tx1"/>
              </a:solidFill>
              <a:effectLst/>
              <a:latin typeface="Arial" panose="020B0604020202020204" pitchFamily="34" charset="0"/>
            </a:endParaRPr>
          </a:p>
        </p:txBody>
      </p:sp>
      <p:sp>
        <p:nvSpPr>
          <p:cNvPr id="3" name="内容占位符 2"/>
          <p:cNvSpPr>
            <a:spLocks noGrp="1"/>
          </p:cNvSpPr>
          <p:nvPr>
            <p:ph idx="1"/>
          </p:nvPr>
        </p:nvSpPr>
        <p:spPr>
          <a:xfrm>
            <a:off x="638174" y="1229535"/>
            <a:ext cx="10953462" cy="5411410"/>
          </a:xfrm>
        </p:spPr>
        <p:txBody>
          <a:bodyPr>
            <a:normAutofit/>
          </a:bodyPr>
          <a:lstStyle/>
          <a:p>
            <a:pPr marL="514350" indent="-514350">
              <a:lnSpc>
                <a:spcPct val="150000"/>
              </a:lnSpc>
              <a:buFont typeface="+mj-lt"/>
              <a:buAutoNum type="arabicPeriod"/>
            </a:pPr>
            <a:r>
              <a:rPr lang="zh-CN" altLang="zh-CN" sz="2400" b="1" dirty="0" smtClean="0"/>
              <a:t>开机</a:t>
            </a:r>
            <a:r>
              <a:rPr lang="zh-CN" altLang="zh-CN" sz="2400" b="1" dirty="0"/>
              <a:t>预热不少于</a:t>
            </a:r>
            <a:r>
              <a:rPr lang="en-US" altLang="zh-CN" sz="2400" b="1" dirty="0"/>
              <a:t>30</a:t>
            </a:r>
            <a:r>
              <a:rPr lang="zh-CN" altLang="zh-CN" sz="2400" b="1" dirty="0"/>
              <a:t>分钟，转动波长旋钮选择波长：</a:t>
            </a:r>
            <a:r>
              <a:rPr lang="en-US" altLang="zh-CN" sz="2400" b="1" dirty="0"/>
              <a:t>530nm</a:t>
            </a:r>
            <a:r>
              <a:rPr lang="zh-CN" altLang="zh-CN" sz="2400" b="1" dirty="0"/>
              <a:t>。 </a:t>
            </a:r>
            <a:endParaRPr lang="zh-CN" altLang="zh-CN" sz="2400" dirty="0"/>
          </a:p>
          <a:p>
            <a:pPr marL="514350" indent="-514350">
              <a:lnSpc>
                <a:spcPct val="150000"/>
              </a:lnSpc>
              <a:buFont typeface="+mj-lt"/>
              <a:buAutoNum type="arabicPeriod"/>
            </a:pPr>
            <a:r>
              <a:rPr lang="zh-CN" altLang="zh-CN" sz="2400" b="1" dirty="0" smtClean="0"/>
              <a:t>通过</a:t>
            </a:r>
            <a:r>
              <a:rPr lang="zh-CN" altLang="zh-CN" sz="2400" b="1" dirty="0"/>
              <a:t>按</a:t>
            </a:r>
            <a:r>
              <a:rPr lang="en-US" altLang="zh-CN" sz="2400" b="1" dirty="0"/>
              <a:t>“</a:t>
            </a:r>
            <a:r>
              <a:rPr lang="zh-CN" altLang="zh-CN" sz="2400" b="1" dirty="0"/>
              <a:t>方式</a:t>
            </a:r>
            <a:r>
              <a:rPr lang="en-US" altLang="zh-CN" sz="2400" b="1" dirty="0"/>
              <a:t>”</a:t>
            </a:r>
            <a:r>
              <a:rPr lang="zh-CN" altLang="zh-CN" sz="2400" b="1" dirty="0"/>
              <a:t>选择键，选择吸光度、透光度、浓度等方式。如测</a:t>
            </a:r>
            <a:r>
              <a:rPr lang="en-US" altLang="zh-CN" sz="2400" b="1" dirty="0"/>
              <a:t>“</a:t>
            </a:r>
            <a:r>
              <a:rPr lang="zh-CN" altLang="zh-CN" sz="2400" b="1" dirty="0"/>
              <a:t>透光度</a:t>
            </a:r>
            <a:r>
              <a:rPr lang="en-US" altLang="zh-CN" sz="2400" b="1" dirty="0"/>
              <a:t>T”</a:t>
            </a:r>
            <a:r>
              <a:rPr lang="zh-CN" altLang="zh-CN" sz="2400" b="1" dirty="0"/>
              <a:t>，通过按</a:t>
            </a:r>
            <a:r>
              <a:rPr lang="en-US" altLang="zh-CN" sz="2400" b="1" dirty="0"/>
              <a:t>“</a:t>
            </a:r>
            <a:r>
              <a:rPr lang="zh-CN" altLang="zh-CN" sz="2400" b="1" dirty="0"/>
              <a:t>方式</a:t>
            </a:r>
            <a:r>
              <a:rPr lang="en-US" altLang="zh-CN" sz="2400" b="1" dirty="0"/>
              <a:t>”</a:t>
            </a:r>
            <a:r>
              <a:rPr lang="zh-CN" altLang="zh-CN" sz="2400" b="1" dirty="0"/>
              <a:t>选择键至</a:t>
            </a:r>
            <a:r>
              <a:rPr lang="en-US" altLang="zh-CN" sz="2400" b="1" dirty="0"/>
              <a:t>“</a:t>
            </a:r>
            <a:r>
              <a:rPr lang="zh-CN" altLang="zh-CN" sz="2400" b="1" dirty="0"/>
              <a:t>透光度</a:t>
            </a:r>
            <a:r>
              <a:rPr lang="en-US" altLang="zh-CN" sz="2400" b="1" dirty="0"/>
              <a:t>T”</a:t>
            </a:r>
            <a:r>
              <a:rPr lang="zh-CN" altLang="zh-CN" sz="2400" b="1" dirty="0"/>
              <a:t>的</a:t>
            </a:r>
            <a:r>
              <a:rPr lang="en-US" altLang="zh-CN" sz="2400" b="1" dirty="0"/>
              <a:t>LED</a:t>
            </a:r>
            <a:r>
              <a:rPr lang="zh-CN" altLang="zh-CN" sz="2400" b="1" dirty="0"/>
              <a:t>灯亮。</a:t>
            </a:r>
            <a:endParaRPr lang="zh-CN" altLang="zh-CN" sz="2400" dirty="0"/>
          </a:p>
          <a:p>
            <a:pPr marL="514350" indent="-514350">
              <a:lnSpc>
                <a:spcPct val="150000"/>
              </a:lnSpc>
              <a:buFont typeface="+mj-lt"/>
              <a:buAutoNum type="arabicPeriod"/>
            </a:pPr>
            <a:r>
              <a:rPr lang="zh-CN" altLang="zh-CN" sz="2400" b="1" dirty="0"/>
              <a:t>选择</a:t>
            </a:r>
            <a:r>
              <a:rPr lang="en-US" altLang="zh-CN" sz="2400" b="1" dirty="0"/>
              <a:t>“</a:t>
            </a:r>
            <a:r>
              <a:rPr lang="zh-CN" altLang="zh-CN" sz="2400" b="1" dirty="0"/>
              <a:t>透光度</a:t>
            </a:r>
            <a:r>
              <a:rPr lang="en-US" altLang="zh-CN" sz="2400" b="1" dirty="0"/>
              <a:t>T”</a:t>
            </a:r>
            <a:r>
              <a:rPr lang="zh-CN" altLang="zh-CN" sz="2400" b="1" dirty="0"/>
              <a:t>进行调零和调</a:t>
            </a:r>
            <a:r>
              <a:rPr lang="en-US" altLang="zh-CN" sz="2400" b="1" dirty="0"/>
              <a:t>100%</a:t>
            </a:r>
            <a:r>
              <a:rPr lang="zh-CN" altLang="zh-CN" sz="2400" b="1" dirty="0"/>
              <a:t>：①打开试样盖</a:t>
            </a:r>
            <a:r>
              <a:rPr lang="en-US" altLang="zh-CN" sz="2400" b="1" dirty="0"/>
              <a:t>(</a:t>
            </a:r>
            <a:r>
              <a:rPr lang="zh-CN" altLang="zh-CN" sz="2400" b="1" dirty="0"/>
              <a:t>关闭光门</a:t>
            </a:r>
            <a:r>
              <a:rPr lang="en-US" altLang="zh-CN" sz="2400" b="1" dirty="0"/>
              <a:t>)</a:t>
            </a:r>
            <a:r>
              <a:rPr lang="zh-CN" altLang="zh-CN" sz="2400" b="1" dirty="0"/>
              <a:t>，然后</a:t>
            </a:r>
            <a:r>
              <a:rPr lang="zh-CN" altLang="zh-CN" sz="2400" b="1" dirty="0" smtClean="0"/>
              <a:t>按</a:t>
            </a:r>
            <a:r>
              <a:rPr lang="en-US" altLang="zh-CN" sz="2400" b="1" dirty="0" smtClean="0"/>
              <a:t>        </a:t>
            </a:r>
            <a:r>
              <a:rPr lang="zh-CN" altLang="zh-CN" sz="2400" b="1" dirty="0" smtClean="0"/>
              <a:t>键</a:t>
            </a:r>
            <a:r>
              <a:rPr lang="zh-CN" altLang="zh-CN" sz="2400" b="1" dirty="0"/>
              <a:t>，即能自动调整零位；②将用作背景的空白样品</a:t>
            </a:r>
            <a:r>
              <a:rPr lang="en-US" altLang="zh-CN" sz="2400" b="1" dirty="0"/>
              <a:t>(</a:t>
            </a:r>
            <a:r>
              <a:rPr lang="zh-CN" altLang="zh-CN" sz="2400" b="1" dirty="0"/>
              <a:t>水或空白</a:t>
            </a:r>
            <a:r>
              <a:rPr lang="zh-CN" altLang="zh-CN" sz="2400" b="1" dirty="0" smtClean="0"/>
              <a:t>溶液</a:t>
            </a:r>
            <a:r>
              <a:rPr lang="en-US" altLang="zh-CN" sz="2400" b="1" dirty="0" smtClean="0"/>
              <a:t>KSCN)</a:t>
            </a:r>
            <a:r>
              <a:rPr lang="zh-CN" altLang="zh-CN" sz="2400" b="1" dirty="0"/>
              <a:t>置于光路中，盖上试样盖，</a:t>
            </a:r>
            <a:r>
              <a:rPr lang="zh-CN" altLang="zh-CN" sz="2400" b="1" dirty="0" smtClean="0"/>
              <a:t>按下</a:t>
            </a:r>
            <a:r>
              <a:rPr lang="en-US" altLang="zh-CN" sz="2400" b="1" dirty="0" smtClean="0"/>
              <a:t>                  </a:t>
            </a:r>
            <a:r>
              <a:rPr lang="zh-CN" altLang="zh-CN" sz="2400" b="1" dirty="0" smtClean="0"/>
              <a:t>键</a:t>
            </a:r>
            <a:r>
              <a:rPr lang="zh-CN" altLang="zh-CN" sz="2400" b="1" dirty="0"/>
              <a:t>即能自动调整</a:t>
            </a:r>
            <a:r>
              <a:rPr lang="en-US" altLang="zh-CN" sz="2400" b="1" dirty="0"/>
              <a:t>100%</a:t>
            </a:r>
            <a:r>
              <a:rPr lang="zh-CN" altLang="zh-CN" sz="2400" b="1" dirty="0"/>
              <a:t>。</a:t>
            </a:r>
            <a:endParaRPr lang="zh-CN" altLang="zh-CN" sz="2400" dirty="0"/>
          </a:p>
          <a:p>
            <a:pPr marL="514350" indent="-514350">
              <a:lnSpc>
                <a:spcPct val="150000"/>
              </a:lnSpc>
              <a:buFont typeface="+mj-lt"/>
              <a:buAutoNum type="arabicPeriod"/>
            </a:pPr>
            <a:r>
              <a:rPr lang="zh-CN" altLang="zh-CN" sz="2400" b="1" dirty="0"/>
              <a:t>通过按</a:t>
            </a:r>
            <a:r>
              <a:rPr lang="en-US" altLang="zh-CN" sz="2400" b="1" dirty="0"/>
              <a:t>“</a:t>
            </a:r>
            <a:r>
              <a:rPr lang="zh-CN" altLang="zh-CN" sz="2400" b="1" dirty="0"/>
              <a:t>方式</a:t>
            </a:r>
            <a:r>
              <a:rPr lang="en-US" altLang="zh-CN" sz="2400" b="1" dirty="0"/>
              <a:t>”</a:t>
            </a:r>
            <a:r>
              <a:rPr lang="zh-CN" altLang="zh-CN" sz="2400" b="1" dirty="0"/>
              <a:t>选择键选择至</a:t>
            </a:r>
            <a:r>
              <a:rPr lang="en-US" altLang="zh-CN" sz="2400" b="1" dirty="0"/>
              <a:t>“</a:t>
            </a:r>
            <a:r>
              <a:rPr lang="zh-CN" altLang="zh-CN" sz="2400" b="1" dirty="0"/>
              <a:t>吸光度</a:t>
            </a:r>
            <a:r>
              <a:rPr lang="en-US" altLang="zh-CN" sz="2400" b="1" dirty="0"/>
              <a:t>A”</a:t>
            </a:r>
            <a:r>
              <a:rPr lang="zh-CN" altLang="zh-CN" sz="2400" b="1" dirty="0"/>
              <a:t>，将样品放入光路即可显示吸光度</a:t>
            </a:r>
            <a:r>
              <a:rPr lang="zh-CN" altLang="zh-CN" sz="2400" b="1" dirty="0" smtClean="0"/>
              <a:t>值</a:t>
            </a:r>
            <a:r>
              <a:rPr lang="zh-CN" altLang="en-US" sz="2400" b="1" dirty="0" smtClean="0"/>
              <a:t>。</a:t>
            </a:r>
            <a:endParaRPr lang="en-US" altLang="zh-CN" sz="2400" b="1" dirty="0" smtClean="0"/>
          </a:p>
          <a:p>
            <a:pPr marL="514350" indent="-514350">
              <a:lnSpc>
                <a:spcPct val="150000"/>
              </a:lnSpc>
              <a:buFont typeface="+mj-lt"/>
              <a:buAutoNum type="arabicPeriod"/>
            </a:pPr>
            <a:r>
              <a:rPr lang="zh-CN" altLang="zh-CN" sz="2400" b="1" dirty="0"/>
              <a:t>注意：调</a:t>
            </a:r>
            <a:r>
              <a:rPr lang="en-US" altLang="zh-CN" sz="2400" b="1" dirty="0"/>
              <a:t>0%</a:t>
            </a:r>
            <a:r>
              <a:rPr lang="zh-CN" altLang="zh-CN" sz="2400" b="1" dirty="0"/>
              <a:t>和</a:t>
            </a:r>
            <a:r>
              <a:rPr lang="en-US" altLang="zh-CN" sz="2400" b="1" dirty="0"/>
              <a:t>100%</a:t>
            </a:r>
            <a:r>
              <a:rPr lang="zh-CN" altLang="zh-CN" sz="2400" b="1" dirty="0"/>
              <a:t>必须在“透光度</a:t>
            </a:r>
            <a:r>
              <a:rPr lang="en-US" altLang="zh-CN" sz="2400" b="1" dirty="0"/>
              <a:t>T</a:t>
            </a:r>
            <a:r>
              <a:rPr lang="zh-CN" altLang="zh-CN" sz="2400" b="1" dirty="0"/>
              <a:t>”状态下</a:t>
            </a:r>
            <a:r>
              <a:rPr lang="zh-CN" altLang="zh-CN" sz="2400" b="1" dirty="0" smtClean="0"/>
              <a:t>进行</a:t>
            </a:r>
            <a:r>
              <a:rPr lang="zh-CN" altLang="en-US" sz="2400" b="1" dirty="0" smtClean="0"/>
              <a:t>。</a:t>
            </a:r>
            <a:endParaRPr lang="zh-CN" altLang="en-US" sz="2400" dirty="0"/>
          </a:p>
        </p:txBody>
      </p:sp>
      <p:sp>
        <p:nvSpPr>
          <p:cNvPr id="16" name="Text Box 35"/>
          <p:cNvSpPr txBox="1">
            <a:spLocks noChangeArrowheads="1"/>
          </p:cNvSpPr>
          <p:nvPr/>
        </p:nvSpPr>
        <p:spPr bwMode="auto">
          <a:xfrm>
            <a:off x="10584873" y="3327026"/>
            <a:ext cx="766617" cy="3693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b="0" i="0" u="none" strike="noStrike" cap="none" normalizeH="0" baseline="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/0%</a:t>
            </a:r>
            <a:endParaRPr kumimoji="0" lang="zh-CN" altLang="zh-CN"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7" name="Text Box 36"/>
          <p:cNvSpPr txBox="1">
            <a:spLocks noChangeArrowheads="1"/>
          </p:cNvSpPr>
          <p:nvPr/>
        </p:nvSpPr>
        <p:spPr bwMode="auto">
          <a:xfrm>
            <a:off x="4330700" y="4385402"/>
            <a:ext cx="1148484" cy="4001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/100%</a:t>
            </a:r>
            <a:endParaRPr kumimoji="0" lang="zh-CN" altLang="zh-CN"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22187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1002" y="78798"/>
            <a:ext cx="2546234" cy="770947"/>
          </a:xfrm>
        </p:spPr>
        <p:txBody>
          <a:bodyPr>
            <a:normAutofit/>
          </a:bodyPr>
          <a:lstStyle/>
          <a:p>
            <a:r>
              <a:rPr lang="zh-CN" altLang="en-US" sz="3600" b="1" dirty="0" smtClean="0"/>
              <a:t>比色皿</a:t>
            </a:r>
            <a:endParaRPr lang="zh-CN" altLang="en-US" sz="3600" b="1" dirty="0"/>
          </a:p>
        </p:txBody>
      </p:sp>
      <p:pic>
        <p:nvPicPr>
          <p:cNvPr id="4" name="内容占位符 3"/>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l="13593" t="4854" r="15065" b="9181"/>
          <a:stretch/>
        </p:blipFill>
        <p:spPr>
          <a:xfrm>
            <a:off x="267853" y="1089891"/>
            <a:ext cx="1708729" cy="2058964"/>
          </a:xfrm>
        </p:spPr>
      </p:pic>
      <p:pic>
        <p:nvPicPr>
          <p:cNvPr id="5" name="图片 4"/>
          <p:cNvPicPr>
            <a:picLocks noChangeAspect="1"/>
          </p:cNvPicPr>
          <p:nvPr/>
        </p:nvPicPr>
        <p:blipFill rotWithShape="1">
          <a:blip r:embed="rId3" cstate="print">
            <a:extLst>
              <a:ext uri="{28A0092B-C50C-407E-A947-70E740481C1C}">
                <a14:useLocalDpi xmlns:a14="http://schemas.microsoft.com/office/drawing/2010/main" xmlns="" val="0"/>
              </a:ext>
            </a:extLst>
          </a:blip>
          <a:srcRect l="20248" t="16832" r="20578" b="22343"/>
          <a:stretch/>
        </p:blipFill>
        <p:spPr>
          <a:xfrm>
            <a:off x="267853" y="3602180"/>
            <a:ext cx="2192430" cy="1690255"/>
          </a:xfrm>
          <a:prstGeom prst="rect">
            <a:avLst/>
          </a:prstGeom>
        </p:spPr>
      </p:pic>
      <p:sp>
        <p:nvSpPr>
          <p:cNvPr id="6" name="矩形 5"/>
          <p:cNvSpPr/>
          <p:nvPr/>
        </p:nvSpPr>
        <p:spPr>
          <a:xfrm>
            <a:off x="2817091" y="569708"/>
            <a:ext cx="5796780" cy="400110"/>
          </a:xfrm>
          <a:prstGeom prst="rect">
            <a:avLst/>
          </a:prstGeom>
        </p:spPr>
        <p:txBody>
          <a:bodyPr wrap="none">
            <a:spAutoFit/>
          </a:bodyPr>
          <a:lstStyle/>
          <a:p>
            <a:r>
              <a:rPr lang="zh-CN" altLang="en-US" sz="2000" dirty="0">
                <a:solidFill>
                  <a:srgbClr val="333333"/>
                </a:solidFill>
                <a:latin typeface="arial" panose="020B0604020202020204" pitchFamily="34" charset="0"/>
              </a:rPr>
              <a:t>比色皿</a:t>
            </a:r>
            <a:r>
              <a:rPr lang="en-US" altLang="zh-CN" sz="2000" dirty="0">
                <a:solidFill>
                  <a:srgbClr val="333333"/>
                </a:solidFill>
                <a:latin typeface="arial" panose="020B0604020202020204" pitchFamily="34" charset="0"/>
              </a:rPr>
              <a:t>(cuvette)</a:t>
            </a:r>
            <a:r>
              <a:rPr lang="zh-CN" altLang="en-US" sz="2000" dirty="0">
                <a:solidFill>
                  <a:srgbClr val="333333"/>
                </a:solidFill>
                <a:latin typeface="arial" panose="020B0604020202020204" pitchFamily="34" charset="0"/>
              </a:rPr>
              <a:t>是一种用于</a:t>
            </a:r>
            <a:r>
              <a:rPr lang="zh-CN" altLang="en-US" sz="2000" dirty="0">
                <a:solidFill>
                  <a:srgbClr val="136EC2"/>
                </a:solidFill>
                <a:latin typeface="arial" panose="020B0604020202020204" pitchFamily="34" charset="0"/>
              </a:rPr>
              <a:t>光谱分析</a:t>
            </a:r>
            <a:r>
              <a:rPr lang="zh-CN" altLang="en-US" sz="2000" dirty="0">
                <a:solidFill>
                  <a:srgbClr val="333333"/>
                </a:solidFill>
                <a:latin typeface="arial" panose="020B0604020202020204" pitchFamily="34" charset="0"/>
              </a:rPr>
              <a:t>的装备</a:t>
            </a:r>
            <a:r>
              <a:rPr lang="zh-CN" altLang="en-US" sz="2000" dirty="0" smtClean="0">
                <a:solidFill>
                  <a:srgbClr val="333333"/>
                </a:solidFill>
                <a:latin typeface="arial" panose="020B0604020202020204" pitchFamily="34" charset="0"/>
              </a:rPr>
              <a:t>仪器。</a:t>
            </a:r>
            <a:endParaRPr lang="zh-CN" altLang="en-US" sz="2000" dirty="0"/>
          </a:p>
        </p:txBody>
      </p:sp>
      <p:sp>
        <p:nvSpPr>
          <p:cNvPr id="8" name="矩形 7"/>
          <p:cNvSpPr/>
          <p:nvPr/>
        </p:nvSpPr>
        <p:spPr>
          <a:xfrm>
            <a:off x="2817091" y="1089891"/>
            <a:ext cx="8469746" cy="5452775"/>
          </a:xfrm>
          <a:prstGeom prst="rect">
            <a:avLst/>
          </a:prstGeom>
        </p:spPr>
        <p:txBody>
          <a:bodyPr wrap="square">
            <a:spAutoFit/>
          </a:bodyPr>
          <a:lstStyle/>
          <a:p>
            <a:pPr>
              <a:lnSpc>
                <a:spcPct val="150000"/>
              </a:lnSpc>
            </a:pPr>
            <a:r>
              <a:rPr lang="zh-CN" altLang="en-US" sz="2000" dirty="0" smtClean="0"/>
              <a:t>比</a:t>
            </a:r>
            <a:r>
              <a:rPr lang="zh-CN" altLang="en-US" sz="2000" dirty="0"/>
              <a:t>色皿一般为长方体，其底及两侧为磨毛玻璃</a:t>
            </a:r>
            <a:r>
              <a:rPr lang="en-US" altLang="zh-CN" sz="2000" dirty="0"/>
              <a:t>,</a:t>
            </a:r>
            <a:r>
              <a:rPr lang="zh-CN" altLang="en-US" sz="2000" dirty="0"/>
              <a:t>另两面为光学玻璃制成的透光面采用熔融一体、玻璃粉高温烧结和胶粘合而成。所以使用时应注意以下几</a:t>
            </a:r>
            <a:r>
              <a:rPr lang="zh-CN" altLang="en-US" sz="2000" dirty="0" smtClean="0"/>
              <a:t>点：</a:t>
            </a:r>
            <a:endParaRPr lang="en-US" altLang="zh-CN" sz="2000" dirty="0"/>
          </a:p>
          <a:p>
            <a:pPr marL="342900" indent="-342900">
              <a:lnSpc>
                <a:spcPct val="150000"/>
              </a:lnSpc>
              <a:buFont typeface="+mj-lt"/>
              <a:buAutoNum type="arabicPeriod"/>
            </a:pPr>
            <a:r>
              <a:rPr lang="zh-CN" altLang="en-US" sz="2000" dirty="0" smtClean="0"/>
              <a:t>拿</a:t>
            </a:r>
            <a:r>
              <a:rPr lang="zh-CN" altLang="en-US" sz="2000" dirty="0"/>
              <a:t>取比色皿时</a:t>
            </a:r>
            <a:r>
              <a:rPr lang="en-US" altLang="zh-CN" sz="2000" dirty="0"/>
              <a:t>,</a:t>
            </a:r>
            <a:r>
              <a:rPr lang="zh-CN" altLang="en-US" sz="2000" dirty="0"/>
              <a:t>只能用手指接触两侧的</a:t>
            </a:r>
            <a:r>
              <a:rPr lang="zh-CN" altLang="en-US" sz="2000" dirty="0" smtClean="0"/>
              <a:t>毛玻璃，避免</a:t>
            </a:r>
            <a:r>
              <a:rPr lang="zh-CN" altLang="en-US" sz="2000" dirty="0"/>
              <a:t>接触光学面。同时注意轻拿轻放，防止外力对比色皿的影响，产生应力后破损</a:t>
            </a:r>
            <a:r>
              <a:rPr lang="zh-CN" altLang="en-US" sz="2000" dirty="0" smtClean="0"/>
              <a:t>。</a:t>
            </a:r>
            <a:endParaRPr lang="zh-CN" altLang="en-US" sz="2000" dirty="0"/>
          </a:p>
          <a:p>
            <a:pPr marL="342900" indent="-342900">
              <a:lnSpc>
                <a:spcPct val="150000"/>
              </a:lnSpc>
              <a:buFont typeface="+mj-lt"/>
              <a:buAutoNum type="arabicPeriod"/>
            </a:pPr>
            <a:r>
              <a:rPr lang="zh-CN" altLang="en-US" sz="2000" dirty="0" smtClean="0"/>
              <a:t>凡</a:t>
            </a:r>
            <a:r>
              <a:rPr lang="zh-CN" altLang="en-US" sz="2000" dirty="0"/>
              <a:t>含有腐蚀玻璃的物质的溶液</a:t>
            </a:r>
            <a:r>
              <a:rPr lang="en-US" altLang="zh-CN" sz="2000" dirty="0"/>
              <a:t>,</a:t>
            </a:r>
            <a:r>
              <a:rPr lang="zh-CN" altLang="en-US" sz="2000" dirty="0"/>
              <a:t>不得长期盛放在比色皿中</a:t>
            </a:r>
            <a:r>
              <a:rPr lang="zh-CN" altLang="en-US" sz="2000" dirty="0" smtClean="0"/>
              <a:t>。</a:t>
            </a:r>
            <a:endParaRPr lang="zh-CN" altLang="en-US" sz="2000" dirty="0"/>
          </a:p>
          <a:p>
            <a:pPr marL="342900" indent="-342900">
              <a:lnSpc>
                <a:spcPct val="150000"/>
              </a:lnSpc>
              <a:buFont typeface="+mj-lt"/>
              <a:buAutoNum type="arabicPeriod"/>
            </a:pPr>
            <a:r>
              <a:rPr lang="zh-CN" altLang="en-US" sz="2000" dirty="0" smtClean="0"/>
              <a:t>不能</a:t>
            </a:r>
            <a:r>
              <a:rPr lang="zh-CN" altLang="en-US" sz="2000" dirty="0"/>
              <a:t>将比色皿放在火焰或电炉上进行加热或干燥箱内</a:t>
            </a:r>
            <a:r>
              <a:rPr lang="zh-CN" altLang="en-US" sz="2000" dirty="0" smtClean="0"/>
              <a:t>烘烤。</a:t>
            </a:r>
            <a:endParaRPr lang="zh-CN" altLang="en-US" sz="2000" dirty="0"/>
          </a:p>
          <a:p>
            <a:pPr marL="342900" indent="-342900">
              <a:lnSpc>
                <a:spcPct val="150000"/>
              </a:lnSpc>
              <a:buFont typeface="+mj-lt"/>
              <a:buAutoNum type="arabicPeriod"/>
            </a:pPr>
            <a:r>
              <a:rPr lang="zh-CN" altLang="en-US" sz="2000" dirty="0" smtClean="0"/>
              <a:t>当</a:t>
            </a:r>
            <a:r>
              <a:rPr lang="zh-CN" altLang="en-US" sz="2000" dirty="0"/>
              <a:t>发现比色皿里面被污染后，应用无水乙醇清洗，及时擦拭干净</a:t>
            </a:r>
            <a:r>
              <a:rPr lang="zh-CN" altLang="en-US" sz="2000" dirty="0" smtClean="0"/>
              <a:t>。</a:t>
            </a:r>
            <a:endParaRPr lang="zh-CN" altLang="en-US" sz="2000" dirty="0"/>
          </a:p>
          <a:p>
            <a:pPr marL="342900" indent="-342900">
              <a:lnSpc>
                <a:spcPct val="150000"/>
              </a:lnSpc>
              <a:buFont typeface="+mj-lt"/>
              <a:buAutoNum type="arabicPeriod"/>
            </a:pPr>
            <a:r>
              <a:rPr lang="zh-CN" altLang="en-US" sz="2000" dirty="0" smtClean="0"/>
              <a:t>不得</a:t>
            </a:r>
            <a:r>
              <a:rPr lang="zh-CN" altLang="en-US" sz="2000" dirty="0"/>
              <a:t>将比色皿的透光面与硬物或脏物接触。盛装溶液时</a:t>
            </a:r>
            <a:r>
              <a:rPr lang="en-US" altLang="zh-CN" sz="2000" dirty="0"/>
              <a:t>,</a:t>
            </a:r>
            <a:r>
              <a:rPr lang="zh-CN" altLang="en-US" sz="2000" dirty="0"/>
              <a:t>高度为比色皿的</a:t>
            </a:r>
            <a:r>
              <a:rPr lang="en-US" altLang="zh-CN" sz="2000" dirty="0"/>
              <a:t>2/3</a:t>
            </a:r>
            <a:r>
              <a:rPr lang="zh-CN" altLang="en-US" sz="2000" dirty="0"/>
              <a:t>处即可</a:t>
            </a:r>
            <a:r>
              <a:rPr lang="en-US" altLang="zh-CN" sz="2000" dirty="0"/>
              <a:t>,</a:t>
            </a:r>
            <a:r>
              <a:rPr lang="zh-CN" altLang="en-US" sz="2000" dirty="0"/>
              <a:t>光学面如有残液可先用滤纸轻轻</a:t>
            </a:r>
            <a:r>
              <a:rPr lang="zh-CN" altLang="en-US" sz="2000" dirty="0" smtClean="0"/>
              <a:t>吸附。</a:t>
            </a:r>
            <a:endParaRPr lang="en-US" altLang="zh-CN" sz="2000" dirty="0" smtClean="0"/>
          </a:p>
          <a:p>
            <a:pPr marL="342900" indent="-342900">
              <a:lnSpc>
                <a:spcPct val="150000"/>
              </a:lnSpc>
              <a:buFont typeface="+mj-lt"/>
              <a:buAutoNum type="arabicPeriod"/>
            </a:pPr>
            <a:r>
              <a:rPr lang="zh-CN" altLang="en-US" sz="2000" dirty="0" smtClean="0"/>
              <a:t>测试时比</a:t>
            </a:r>
            <a:r>
              <a:rPr lang="zh-CN" altLang="en-US" sz="2000" dirty="0"/>
              <a:t>色</a:t>
            </a:r>
            <a:r>
              <a:rPr lang="zh-CN" altLang="en-US" sz="2000" dirty="0" smtClean="0"/>
              <a:t>皿的光面对准光路，内壁不要有气泡。</a:t>
            </a:r>
            <a:endParaRPr lang="en-US" altLang="zh-CN" sz="2000" dirty="0" smtClean="0"/>
          </a:p>
          <a:p>
            <a:pPr>
              <a:lnSpc>
                <a:spcPts val="2300"/>
              </a:lnSpc>
            </a:pPr>
            <a:endParaRPr lang="zh-CN" altLang="en-US" dirty="0"/>
          </a:p>
        </p:txBody>
      </p:sp>
    </p:spTree>
    <p:extLst>
      <p:ext uri="{BB962C8B-B14F-4D97-AF65-F5344CB8AC3E}">
        <p14:creationId xmlns:p14="http://schemas.microsoft.com/office/powerpoint/2010/main" xmlns="" val="3177419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43452"/>
            <a:ext cx="4121727" cy="789421"/>
          </a:xfrm>
        </p:spPr>
        <p:txBody>
          <a:bodyPr/>
          <a:lstStyle/>
          <a:p>
            <a:r>
              <a:rPr lang="zh-CN" altLang="zh-CN" sz="3200" b="1" dirty="0">
                <a:solidFill>
                  <a:schemeClr val="accent5">
                    <a:lumMod val="50000"/>
                  </a:schemeClr>
                </a:solidFill>
              </a:rPr>
              <a:t>五、</a:t>
            </a:r>
            <a:r>
              <a:rPr lang="zh-CN" altLang="zh-CN" sz="3200" b="1" dirty="0" smtClean="0">
                <a:solidFill>
                  <a:schemeClr val="accent5">
                    <a:lumMod val="50000"/>
                  </a:schemeClr>
                </a:solidFill>
              </a:rPr>
              <a:t>数据处理</a:t>
            </a:r>
            <a:endParaRPr lang="zh-CN" altLang="en-US" dirty="0"/>
          </a:p>
        </p:txBody>
      </p:sp>
      <p:sp>
        <p:nvSpPr>
          <p:cNvPr id="3" name="内容占位符 2"/>
          <p:cNvSpPr>
            <a:spLocks noGrp="1"/>
          </p:cNvSpPr>
          <p:nvPr>
            <p:ph idx="1"/>
          </p:nvPr>
        </p:nvSpPr>
        <p:spPr>
          <a:xfrm>
            <a:off x="755072" y="1622425"/>
            <a:ext cx="9848273" cy="3235902"/>
          </a:xfrm>
        </p:spPr>
        <p:txBody>
          <a:bodyPr>
            <a:normAutofit/>
          </a:bodyPr>
          <a:lstStyle/>
          <a:p>
            <a:pPr marL="514350" indent="-514350">
              <a:lnSpc>
                <a:spcPct val="200000"/>
              </a:lnSpc>
              <a:buFont typeface="+mj-lt"/>
              <a:buAutoNum type="arabicPeriod"/>
            </a:pPr>
            <a:r>
              <a:rPr lang="zh-CN" altLang="zh-CN" dirty="0" smtClean="0"/>
              <a:t>以</a:t>
            </a:r>
            <a:r>
              <a:rPr lang="en-GB" altLang="zh-CN" i="1" dirty="0"/>
              <a:t>D</a:t>
            </a:r>
            <a:r>
              <a:rPr lang="zh-CN" altLang="zh-CN" dirty="0"/>
              <a:t>值为纵坐标，配位体的摩尔分数为横坐标绘制</a:t>
            </a:r>
            <a:r>
              <a:rPr lang="zh-CN" altLang="zh-CN" dirty="0" smtClean="0"/>
              <a:t>曲线</a:t>
            </a:r>
            <a:r>
              <a:rPr lang="en-US" altLang="zh-CN" dirty="0" smtClean="0"/>
              <a:t>;</a:t>
            </a:r>
          </a:p>
          <a:p>
            <a:pPr marL="514350" indent="-514350">
              <a:lnSpc>
                <a:spcPct val="200000"/>
              </a:lnSpc>
              <a:buFont typeface="+mj-lt"/>
              <a:buAutoNum type="arabicPeriod"/>
            </a:pPr>
            <a:r>
              <a:rPr lang="zh-CN" altLang="zh-CN" dirty="0" smtClean="0"/>
              <a:t>确定</a:t>
            </a:r>
            <a:r>
              <a:rPr lang="zh-CN" altLang="zh-CN" dirty="0"/>
              <a:t>硫氰酸铁配位离子的</a:t>
            </a:r>
            <a:r>
              <a:rPr lang="zh-CN" altLang="zh-CN" dirty="0" smtClean="0"/>
              <a:t>配位数</a:t>
            </a:r>
            <a:r>
              <a:rPr lang="en-US" altLang="zh-CN" dirty="0" smtClean="0"/>
              <a:t>;</a:t>
            </a:r>
          </a:p>
          <a:p>
            <a:pPr marL="514350" indent="-514350">
              <a:lnSpc>
                <a:spcPct val="200000"/>
              </a:lnSpc>
              <a:buFont typeface="+mj-lt"/>
              <a:buAutoNum type="arabicPeriod"/>
            </a:pPr>
            <a:r>
              <a:rPr lang="zh-CN" altLang="zh-CN" dirty="0" smtClean="0"/>
              <a:t>写出</a:t>
            </a:r>
            <a:r>
              <a:rPr lang="zh-CN" altLang="zh-CN" dirty="0"/>
              <a:t>硫氰酸铁配位离子的化学式</a:t>
            </a:r>
            <a:r>
              <a:rPr lang="zh-CN" altLang="zh-CN" dirty="0" smtClean="0"/>
              <a:t>。</a:t>
            </a:r>
            <a:endParaRPr lang="zh-CN" altLang="zh-CN" dirty="0"/>
          </a:p>
        </p:txBody>
      </p:sp>
    </p:spTree>
    <p:extLst>
      <p:ext uri="{BB962C8B-B14F-4D97-AF65-F5344CB8AC3E}">
        <p14:creationId xmlns:p14="http://schemas.microsoft.com/office/powerpoint/2010/main" xmlns="" val="972560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1255" y="122959"/>
            <a:ext cx="10515600" cy="1325563"/>
          </a:xfrm>
        </p:spPr>
        <p:txBody>
          <a:bodyPr/>
          <a:lstStyle/>
          <a:p>
            <a:r>
              <a:rPr lang="zh-CN" altLang="en-US" sz="3200" b="1" kern="100" smtClean="0">
                <a:solidFill>
                  <a:srgbClr val="002060"/>
                </a:solidFill>
                <a:latin typeface="Times New Roman" panose="02020603050405020304" pitchFamily="18" charset="0"/>
              </a:rPr>
              <a:t>六</a:t>
            </a:r>
            <a:r>
              <a:rPr lang="zh-CN" altLang="zh-CN" sz="3200" b="1" kern="100" smtClean="0">
                <a:solidFill>
                  <a:srgbClr val="002060"/>
                </a:solidFill>
                <a:latin typeface="Times New Roman" panose="02020603050405020304" pitchFamily="18" charset="0"/>
              </a:rPr>
              <a:t>、</a:t>
            </a:r>
            <a:r>
              <a:rPr lang="zh-CN" altLang="zh-CN" sz="3200" b="1" kern="100" dirty="0">
                <a:solidFill>
                  <a:srgbClr val="002060"/>
                </a:solidFill>
                <a:latin typeface="Times New Roman" panose="02020603050405020304" pitchFamily="18" charset="0"/>
              </a:rPr>
              <a:t>思考题</a:t>
            </a:r>
            <a:r>
              <a:rPr lang="en-GB" altLang="zh-CN" sz="3200" b="1" kern="100" dirty="0">
                <a:solidFill>
                  <a:srgbClr val="002060"/>
                </a:solidFill>
                <a:latin typeface="Times New Roman" panose="02020603050405020304" pitchFamily="18" charset="0"/>
              </a:rPr>
              <a:t>   </a:t>
            </a:r>
            <a:r>
              <a:rPr lang="zh-CN" altLang="zh-CN" dirty="0"/>
              <a:t/>
            </a:r>
            <a:br>
              <a:rPr lang="zh-CN" altLang="zh-CN" dirty="0"/>
            </a:br>
            <a:endParaRPr lang="zh-CN" altLang="en-US" dirty="0"/>
          </a:p>
        </p:txBody>
      </p:sp>
      <p:sp>
        <p:nvSpPr>
          <p:cNvPr id="3" name="内容占位符 2"/>
          <p:cNvSpPr>
            <a:spLocks noGrp="1"/>
          </p:cNvSpPr>
          <p:nvPr>
            <p:ph idx="1"/>
          </p:nvPr>
        </p:nvSpPr>
        <p:spPr>
          <a:xfrm>
            <a:off x="801255" y="1448522"/>
            <a:ext cx="10515600" cy="2755611"/>
          </a:xfrm>
        </p:spPr>
        <p:txBody>
          <a:bodyPr/>
          <a:lstStyle/>
          <a:p>
            <a:pPr>
              <a:lnSpc>
                <a:spcPct val="150000"/>
              </a:lnSpc>
            </a:pPr>
            <a:r>
              <a:rPr lang="en-GB" altLang="zh-CN" dirty="0"/>
              <a:t>1</a:t>
            </a:r>
            <a:r>
              <a:rPr lang="zh-CN" altLang="zh-CN" dirty="0"/>
              <a:t>．使用分光光度计时，在操作上应注意些什么</a:t>
            </a:r>
            <a:r>
              <a:rPr lang="en-GB" altLang="zh-CN" dirty="0"/>
              <a:t>?</a:t>
            </a:r>
            <a:endParaRPr lang="zh-CN" altLang="zh-CN" dirty="0"/>
          </a:p>
          <a:p>
            <a:pPr>
              <a:lnSpc>
                <a:spcPct val="150000"/>
              </a:lnSpc>
            </a:pPr>
            <a:r>
              <a:rPr lang="en-GB" altLang="zh-CN" dirty="0"/>
              <a:t>2</a:t>
            </a:r>
            <a:r>
              <a:rPr lang="zh-CN" altLang="zh-CN" dirty="0"/>
              <a:t>．如果比色皿外水分未擦干，对测定</a:t>
            </a:r>
            <a:r>
              <a:rPr lang="en-GB" altLang="zh-CN" i="1" dirty="0"/>
              <a:t>D</a:t>
            </a:r>
            <a:r>
              <a:rPr lang="zh-CN" altLang="zh-CN" dirty="0"/>
              <a:t>值有什么影响</a:t>
            </a:r>
            <a:r>
              <a:rPr lang="en-GB" altLang="zh-CN" dirty="0" smtClean="0"/>
              <a:t>?</a:t>
            </a:r>
          </a:p>
          <a:p>
            <a:pPr>
              <a:lnSpc>
                <a:spcPct val="150000"/>
              </a:lnSpc>
            </a:pPr>
            <a:r>
              <a:rPr lang="en-GB" altLang="zh-CN" dirty="0" smtClean="0"/>
              <a:t>3.</a:t>
            </a:r>
            <a:r>
              <a:rPr lang="zh-CN" altLang="zh-CN" dirty="0" smtClean="0"/>
              <a:t>本实验中，为什么能用体积分数</a:t>
            </a:r>
            <a:r>
              <a:rPr lang="en-US" altLang="zh-CN" dirty="0" smtClean="0"/>
              <a:t>        </a:t>
            </a:r>
            <a:r>
              <a:rPr lang="zh-CN" altLang="zh-CN" dirty="0" smtClean="0"/>
              <a:t>代替</a:t>
            </a:r>
            <a:r>
              <a:rPr lang="zh-CN" altLang="zh-CN" dirty="0"/>
              <a:t>摩尔分数作为横坐标</a:t>
            </a:r>
            <a:r>
              <a:rPr lang="en-GB" altLang="zh-CN" dirty="0"/>
              <a:t>?</a:t>
            </a:r>
            <a:endParaRPr lang="zh-CN" altLang="zh-CN" dirty="0"/>
          </a:p>
        </p:txBody>
      </p:sp>
      <p:sp>
        <p:nvSpPr>
          <p:cNvPr id="4" name="Rectangle 2"/>
          <p:cNvSpPr>
            <a:spLocks noChangeArrowheads="1"/>
          </p:cNvSpPr>
          <p:nvPr/>
        </p:nvSpPr>
        <p:spPr bwMode="auto">
          <a:xfrm>
            <a:off x="571500" y="535709"/>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xmlns="" val="1995537359"/>
              </p:ext>
            </p:extLst>
          </p:nvPr>
        </p:nvGraphicFramePr>
        <p:xfrm>
          <a:off x="6326908" y="3022095"/>
          <a:ext cx="748145" cy="614548"/>
        </p:xfrm>
        <a:graphic>
          <a:graphicData uri="http://schemas.openxmlformats.org/presentationml/2006/ole">
            <p:oleObj spid="_x0000_s6181" r:id="rId3" imgW="533169" imgH="431613" progId="">
              <p:embed/>
            </p:oleObj>
          </a:graphicData>
        </a:graphic>
      </p:graphicFrame>
    </p:spTree>
    <p:extLst>
      <p:ext uri="{BB962C8B-B14F-4D97-AF65-F5344CB8AC3E}">
        <p14:creationId xmlns:p14="http://schemas.microsoft.com/office/powerpoint/2010/main" xmlns="" val="492058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7446" y="113902"/>
            <a:ext cx="3715327" cy="728375"/>
          </a:xfrm>
        </p:spPr>
        <p:txBody>
          <a:bodyPr>
            <a:normAutofit/>
          </a:bodyPr>
          <a:lstStyle/>
          <a:p>
            <a:r>
              <a:rPr lang="zh-CN" altLang="zh-CN" sz="3200" b="1" kern="100" dirty="0">
                <a:solidFill>
                  <a:srgbClr val="002060"/>
                </a:solidFill>
                <a:latin typeface="Times New Roman" panose="02020603050405020304" pitchFamily="18" charset="0"/>
              </a:rPr>
              <a:t>四、实验内容</a:t>
            </a:r>
            <a:endParaRPr lang="zh-CN" altLang="en-US" sz="3200" b="1" kern="100" dirty="0">
              <a:solidFill>
                <a:srgbClr val="002060"/>
              </a:solidFill>
              <a:latin typeface="Times New Roman" panose="02020603050405020304" pitchFamily="18" charset="0"/>
            </a:endParaRPr>
          </a:p>
        </p:txBody>
      </p:sp>
      <p:grpSp>
        <p:nvGrpSpPr>
          <p:cNvPr id="41" name="组合 40"/>
          <p:cNvGrpSpPr/>
          <p:nvPr/>
        </p:nvGrpSpPr>
        <p:grpSpPr>
          <a:xfrm>
            <a:off x="404645" y="1670495"/>
            <a:ext cx="11332242" cy="923330"/>
            <a:chOff x="404645" y="1670495"/>
            <a:chExt cx="11332242" cy="923330"/>
          </a:xfrm>
        </p:grpSpPr>
        <p:sp>
          <p:nvSpPr>
            <p:cNvPr id="6" name="文本框 5"/>
            <p:cNvSpPr txBox="1"/>
            <p:nvPr/>
          </p:nvSpPr>
          <p:spPr>
            <a:xfrm>
              <a:off x="404645" y="1978558"/>
              <a:ext cx="177768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称取</a:t>
              </a:r>
              <a:r>
                <a:rPr lang="en-US" altLang="zh-CN" dirty="0" smtClean="0">
                  <a:latin typeface="Times New Roman" panose="02020603050405020304" pitchFamily="18" charset="0"/>
                  <a:cs typeface="Times New Roman" panose="02020603050405020304" pitchFamily="18" charset="0"/>
                </a:rPr>
                <a:t>5g</a:t>
              </a:r>
              <a:r>
                <a:rPr lang="zh-CN" altLang="en-US" dirty="0" smtClean="0">
                  <a:latin typeface="Times New Roman" panose="02020603050405020304" pitchFamily="18" charset="0"/>
                  <a:cs typeface="Times New Roman" panose="02020603050405020304" pitchFamily="18" charset="0"/>
                </a:rPr>
                <a:t>粗</a:t>
              </a:r>
              <a:r>
                <a:rPr lang="en-US" altLang="zh-CN" dirty="0" smtClean="0">
                  <a:latin typeface="Times New Roman" panose="02020603050405020304" pitchFamily="18" charset="0"/>
                  <a:cs typeface="Times New Roman" panose="02020603050405020304" pitchFamily="18" charset="0"/>
                </a:rPr>
                <a:t>CuSO</a:t>
              </a:r>
              <a:r>
                <a:rPr lang="en-US" altLang="zh-CN" baseline="-25000" dirty="0" smtClean="0">
                  <a:latin typeface="Times New Roman" panose="02020603050405020304" pitchFamily="18" charset="0"/>
                  <a:cs typeface="Times New Roman" panose="02020603050405020304" pitchFamily="18" charset="0"/>
                </a:rPr>
                <a:t>4</a:t>
              </a:r>
              <a:endParaRPr lang="zh-CN" altLang="en-US" baseline="-25000" dirty="0">
                <a:latin typeface="Times New Roman" panose="02020603050405020304" pitchFamily="18" charset="0"/>
                <a:cs typeface="Times New Roman" panose="02020603050405020304" pitchFamily="18" charset="0"/>
              </a:endParaRPr>
            </a:p>
          </p:txBody>
        </p:sp>
        <p:sp>
          <p:nvSpPr>
            <p:cNvPr id="7" name="矩形 6"/>
            <p:cNvSpPr/>
            <p:nvPr/>
          </p:nvSpPr>
          <p:spPr>
            <a:xfrm>
              <a:off x="2628776" y="1670495"/>
              <a:ext cx="2365324"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smtClean="0">
                  <a:latin typeface="Times New Roman" panose="02020603050405020304" pitchFamily="18" charset="0"/>
                  <a:cs typeface="Times New Roman" panose="02020603050405020304" pitchFamily="18" charset="0"/>
                </a:rPr>
                <a:t>加</a:t>
              </a:r>
              <a:r>
                <a:rPr lang="en-US" altLang="zh-CN" dirty="0" smtClean="0">
                  <a:latin typeface="Times New Roman" panose="02020603050405020304" pitchFamily="18" charset="0"/>
                  <a:cs typeface="Times New Roman" panose="02020603050405020304" pitchFamily="18" charset="0"/>
                </a:rPr>
                <a:t>20 mL</a:t>
              </a:r>
              <a:r>
                <a:rPr lang="zh-CN" altLang="zh-CN" dirty="0" smtClean="0">
                  <a:latin typeface="Times New Roman" panose="02020603050405020304" pitchFamily="18" charset="0"/>
                  <a:cs typeface="Times New Roman" panose="02020603050405020304" pitchFamily="18" charset="0"/>
                </a:rPr>
                <a:t>水</a:t>
              </a:r>
              <a:r>
                <a:rPr lang="zh-CN" altLang="en-US" dirty="0" smtClean="0">
                  <a:latin typeface="Times New Roman" panose="02020603050405020304" pitchFamily="18" charset="0"/>
                  <a:cs typeface="Times New Roman" panose="02020603050405020304" pitchFamily="18" charset="0"/>
                </a:rPr>
                <a:t>和</a:t>
              </a:r>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2</a:t>
              </a:r>
              <a:r>
                <a:rPr lang="zh-CN" altLang="zh-CN"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3</a:t>
              </a:r>
              <a:r>
                <a:rPr lang="zh-CN" altLang="zh-CN" dirty="0">
                  <a:latin typeface="Times New Roman" panose="02020603050405020304" pitchFamily="18" charset="0"/>
                  <a:cs typeface="Times New Roman" panose="02020603050405020304" pitchFamily="18" charset="0"/>
                </a:rPr>
                <a:t>滴</a:t>
              </a:r>
              <a:r>
                <a:rPr lang="en-US" altLang="zh-CN" dirty="0">
                  <a:latin typeface="Times New Roman" panose="02020603050405020304" pitchFamily="18" charset="0"/>
                  <a:cs typeface="Times New Roman" panose="02020603050405020304" pitchFamily="18" charset="0"/>
                </a:rPr>
                <a:t>1 </a:t>
              </a:r>
              <a:r>
                <a:rPr lang="en-US" altLang="zh-CN" dirty="0" smtClean="0">
                  <a:latin typeface="Times New Roman" panose="02020603050405020304" pitchFamily="18" charset="0"/>
                  <a:cs typeface="Times New Roman" panose="02020603050405020304" pitchFamily="18" charset="0"/>
                </a:rPr>
                <a:t>mol·L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a:t>
              </a:r>
              <a:r>
                <a:rPr lang="en-US" altLang="zh-CN" baseline="-25000" dirty="0" smtClean="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SO</a:t>
              </a:r>
              <a:r>
                <a:rPr lang="en-US" altLang="zh-CN" baseline="-25000" dirty="0" smtClean="0">
                  <a:latin typeface="Times New Roman" panose="02020603050405020304" pitchFamily="18" charset="0"/>
                  <a:cs typeface="Times New Roman" panose="02020603050405020304" pitchFamily="18" charset="0"/>
                </a:rPr>
                <a:t>4</a:t>
              </a:r>
              <a:r>
                <a:rPr lang="zh-CN" altLang="zh-CN" dirty="0" smtClean="0">
                  <a:latin typeface="Times New Roman" panose="02020603050405020304" pitchFamily="18" charset="0"/>
                  <a:cs typeface="Times New Roman" panose="02020603050405020304" pitchFamily="18" charset="0"/>
                </a:rPr>
                <a:t>，</a:t>
              </a:r>
              <a:endParaRPr lang="en-US" altLang="zh-CN" dirty="0" smtClean="0">
                <a:latin typeface="Times New Roman" panose="02020603050405020304" pitchFamily="18" charset="0"/>
                <a:cs typeface="Times New Roman" panose="02020603050405020304" pitchFamily="18" charset="0"/>
              </a:endParaRPr>
            </a:p>
            <a:p>
              <a:r>
                <a:rPr lang="zh-CN" altLang="zh-CN" dirty="0" smtClean="0">
                  <a:latin typeface="Times New Roman" panose="02020603050405020304" pitchFamily="18" charset="0"/>
                  <a:cs typeface="Times New Roman" panose="02020603050405020304" pitchFamily="18" charset="0"/>
                </a:rPr>
                <a:t>加热</a:t>
              </a:r>
              <a:r>
                <a:rPr lang="zh-CN" altLang="en-US" dirty="0" smtClean="0">
                  <a:latin typeface="Times New Roman" panose="02020603050405020304" pitchFamily="18" charset="0"/>
                  <a:cs typeface="Times New Roman" panose="02020603050405020304" pitchFamily="18" charset="0"/>
                </a:rPr>
                <a:t>、</a:t>
              </a:r>
              <a:r>
                <a:rPr lang="zh-CN" altLang="zh-CN" dirty="0" smtClean="0">
                  <a:latin typeface="Times New Roman" panose="02020603050405020304" pitchFamily="18" charset="0"/>
                  <a:cs typeface="Times New Roman" panose="02020603050405020304" pitchFamily="18" charset="0"/>
                </a:rPr>
                <a:t>搅拌</a:t>
              </a:r>
              <a:r>
                <a:rPr lang="zh-CN" altLang="en-US" dirty="0" smtClean="0">
                  <a:latin typeface="Times New Roman" panose="02020603050405020304" pitchFamily="18" charset="0"/>
                  <a:cs typeface="Times New Roman" panose="02020603050405020304" pitchFamily="18" charset="0"/>
                </a:rPr>
                <a:t>、</a:t>
              </a:r>
              <a:r>
                <a:rPr lang="zh-CN" altLang="zh-CN" dirty="0" smtClean="0">
                  <a:latin typeface="Times New Roman" panose="02020603050405020304" pitchFamily="18" charset="0"/>
                  <a:cs typeface="Times New Roman" panose="02020603050405020304" pitchFamily="18" charset="0"/>
                </a:rPr>
                <a:t>溶解。</a:t>
              </a:r>
              <a:endParaRPr lang="zh-CN" altLang="en-US" dirty="0">
                <a:latin typeface="Times New Roman" panose="02020603050405020304" pitchFamily="18" charset="0"/>
                <a:cs typeface="Times New Roman" panose="02020603050405020304" pitchFamily="18" charset="0"/>
              </a:endParaRPr>
            </a:p>
          </p:txBody>
        </p:sp>
        <p:sp>
          <p:nvSpPr>
            <p:cNvPr id="9" name="矩形 8"/>
            <p:cNvSpPr/>
            <p:nvPr/>
          </p:nvSpPr>
          <p:spPr>
            <a:xfrm>
              <a:off x="5422430" y="1793245"/>
              <a:ext cx="1868368"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dirty="0" smtClean="0">
                  <a:latin typeface="Times New Roman" panose="02020603050405020304" pitchFamily="18" charset="0"/>
                  <a:cs typeface="Times New Roman" panose="02020603050405020304" pitchFamily="18" charset="0"/>
                </a:rPr>
                <a:t>加入</a:t>
              </a:r>
              <a:r>
                <a:rPr lang="en-US" altLang="zh-CN" dirty="0" smtClean="0">
                  <a:latin typeface="Times New Roman" panose="02020603050405020304" pitchFamily="18" charset="0"/>
                  <a:cs typeface="Times New Roman" panose="02020603050405020304" pitchFamily="18" charset="0"/>
                </a:rPr>
                <a:t>1 mL </a:t>
              </a:r>
            </a:p>
            <a:p>
              <a:r>
                <a:rPr lang="en-US" altLang="zh-CN" dirty="0" smtClean="0">
                  <a:latin typeface="Times New Roman" panose="02020603050405020304" pitchFamily="18" charset="0"/>
                  <a:cs typeface="Times New Roman" panose="02020603050405020304" pitchFamily="18" charset="0"/>
                </a:rPr>
                <a:t>30 g·L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a:t>
              </a:r>
              <a:r>
                <a:rPr lang="en-US" altLang="zh-CN" baseline="-30000" dirty="0" smtClean="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O</a:t>
              </a:r>
              <a:r>
                <a:rPr lang="en-US" altLang="zh-CN" baseline="-30000" dirty="0" smtClean="0">
                  <a:latin typeface="Times New Roman" panose="02020603050405020304" pitchFamily="18" charset="0"/>
                  <a:cs typeface="Times New Roman" panose="02020603050405020304" pitchFamily="18" charset="0"/>
                </a:rPr>
                <a:t>2</a:t>
              </a:r>
              <a:r>
                <a:rPr lang="zh-CN" altLang="en-US" dirty="0" smtClean="0">
                  <a:latin typeface="Times New Roman" panose="02020603050405020304" pitchFamily="18" charset="0"/>
                  <a:cs typeface="Times New Roman" panose="02020603050405020304" pitchFamily="18" charset="0"/>
                </a:rPr>
                <a:t>加热</a:t>
              </a:r>
              <a:endParaRPr lang="zh-CN" altLang="en-US" dirty="0">
                <a:latin typeface="Times New Roman" panose="02020603050405020304" pitchFamily="18" charset="0"/>
                <a:cs typeface="Times New Roman" panose="02020603050405020304" pitchFamily="18" charset="0"/>
              </a:endParaRPr>
            </a:p>
          </p:txBody>
        </p:sp>
        <p:sp>
          <p:nvSpPr>
            <p:cNvPr id="10" name="矩形 9"/>
            <p:cNvSpPr/>
            <p:nvPr/>
          </p:nvSpPr>
          <p:spPr>
            <a:xfrm>
              <a:off x="7719128" y="1808994"/>
              <a:ext cx="3585759"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smtClean="0">
                  <a:latin typeface="Times New Roman" panose="02020603050405020304" pitchFamily="18" charset="0"/>
                  <a:cs typeface="Times New Roman" panose="02020603050405020304" pitchFamily="18" charset="0"/>
                </a:rPr>
                <a:t>边搅拌</a:t>
              </a:r>
              <a:r>
                <a:rPr lang="zh-CN" altLang="en-US" dirty="0">
                  <a:latin typeface="Times New Roman" panose="02020603050405020304" pitchFamily="18" charset="0"/>
                  <a:cs typeface="Times New Roman" panose="02020603050405020304" pitchFamily="18" charset="0"/>
                </a:rPr>
                <a:t>边逐滴加入</a:t>
              </a:r>
              <a:r>
                <a:rPr lang="en-US" altLang="zh-CN" dirty="0">
                  <a:latin typeface="Times New Roman" panose="02020603050405020304" pitchFamily="18" charset="0"/>
                  <a:cs typeface="Times New Roman" panose="02020603050405020304" pitchFamily="18" charset="0"/>
                </a:rPr>
                <a:t>2 mol·L</a:t>
              </a:r>
              <a:r>
                <a:rPr lang="en-US" altLang="zh-CN" baseline="30000" dirty="0">
                  <a:latin typeface="Times New Roman" panose="02020603050405020304" pitchFamily="18" charset="0"/>
                  <a:cs typeface="Times New Roman" panose="02020603050405020304" pitchFamily="18" charset="0"/>
                </a:rPr>
                <a:t>-1</a:t>
              </a:r>
              <a:r>
                <a:rPr lang="en-US" altLang="zh-CN" dirty="0">
                  <a:latin typeface="Times New Roman" panose="02020603050405020304" pitchFamily="18" charset="0"/>
                  <a:cs typeface="Times New Roman" panose="02020603050405020304" pitchFamily="18" charset="0"/>
                </a:rPr>
                <a:t>NaOH</a:t>
              </a:r>
              <a:r>
                <a:rPr lang="zh-CN" altLang="en-US" dirty="0">
                  <a:latin typeface="Times New Roman" panose="02020603050405020304" pitchFamily="18" charset="0"/>
                  <a:cs typeface="Times New Roman" panose="02020603050405020304" pitchFamily="18" charset="0"/>
                </a:rPr>
                <a:t>溶液至</a:t>
              </a:r>
              <a:r>
                <a:rPr lang="en-US" altLang="zh-CN" dirty="0">
                  <a:latin typeface="Times New Roman" panose="02020603050405020304" pitchFamily="18" charset="0"/>
                  <a:cs typeface="Times New Roman" panose="02020603050405020304" pitchFamily="18" charset="0"/>
                </a:rPr>
                <a:t>pH≈4(</a:t>
              </a:r>
              <a:r>
                <a:rPr lang="zh-CN" altLang="en-US" dirty="0">
                  <a:latin typeface="Times New Roman" panose="02020603050405020304" pitchFamily="18" charset="0"/>
                  <a:cs typeface="Times New Roman" panose="02020603050405020304" pitchFamily="18" charset="0"/>
                </a:rPr>
                <a:t>用</a:t>
              </a:r>
              <a:r>
                <a:rPr lang="en-US" altLang="zh-CN" dirty="0">
                  <a:latin typeface="Times New Roman" panose="02020603050405020304" pitchFamily="18" charset="0"/>
                  <a:cs typeface="Times New Roman" panose="02020603050405020304" pitchFamily="18" charset="0"/>
                </a:rPr>
                <a:t>pH</a:t>
              </a:r>
              <a:r>
                <a:rPr lang="zh-CN" altLang="en-US" dirty="0">
                  <a:latin typeface="Times New Roman" panose="02020603050405020304" pitchFamily="18" charset="0"/>
                  <a:cs typeface="Times New Roman" panose="02020603050405020304" pitchFamily="18" charset="0"/>
                </a:rPr>
                <a:t>试纸检验</a:t>
              </a:r>
              <a:r>
                <a:rPr lang="en-US" altLang="zh-CN" dirty="0">
                  <a:latin typeface="Times New Roman" panose="02020603050405020304" pitchFamily="18" charset="0"/>
                  <a:cs typeface="Times New Roman" panose="02020603050405020304" pitchFamily="18" charset="0"/>
                </a:rPr>
                <a:t>)</a:t>
              </a:r>
              <a:endParaRPr lang="zh-CN" altLang="en-US" dirty="0">
                <a:latin typeface="Times New Roman" panose="02020603050405020304" pitchFamily="18" charset="0"/>
                <a:cs typeface="Times New Roman" panose="02020603050405020304" pitchFamily="18" charset="0"/>
              </a:endParaRPr>
            </a:p>
          </p:txBody>
        </p:sp>
        <p:cxnSp>
          <p:nvCxnSpPr>
            <p:cNvPr id="20" name="直接箭头连接符 19"/>
            <p:cNvCxnSpPr>
              <a:stCxn id="6" idx="3"/>
            </p:cNvCxnSpPr>
            <p:nvPr/>
          </p:nvCxnSpPr>
          <p:spPr>
            <a:xfrm>
              <a:off x="2182329" y="2163224"/>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2" name="直接箭头连接符 21"/>
            <p:cNvCxnSpPr/>
            <p:nvPr/>
          </p:nvCxnSpPr>
          <p:spPr>
            <a:xfrm>
              <a:off x="4992858" y="2180946"/>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3" name="直接箭头连接符 22"/>
            <p:cNvCxnSpPr/>
            <p:nvPr/>
          </p:nvCxnSpPr>
          <p:spPr>
            <a:xfrm>
              <a:off x="7290797" y="2134872"/>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7" name="直接箭头连接符 26"/>
            <p:cNvCxnSpPr/>
            <p:nvPr/>
          </p:nvCxnSpPr>
          <p:spPr>
            <a:xfrm>
              <a:off x="11304887" y="2127043"/>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grpSp>
        <p:nvGrpSpPr>
          <p:cNvPr id="4" name="组合 3"/>
          <p:cNvGrpSpPr/>
          <p:nvPr/>
        </p:nvGrpSpPr>
        <p:grpSpPr>
          <a:xfrm>
            <a:off x="295565" y="3008224"/>
            <a:ext cx="9957694" cy="1350661"/>
            <a:chOff x="295565" y="3008224"/>
            <a:chExt cx="9957694" cy="1350661"/>
          </a:xfrm>
        </p:grpSpPr>
        <p:sp>
          <p:nvSpPr>
            <p:cNvPr id="11" name="矩形 10"/>
            <p:cNvSpPr/>
            <p:nvPr/>
          </p:nvSpPr>
          <p:spPr>
            <a:xfrm>
              <a:off x="295565" y="3287874"/>
              <a:ext cx="2680088"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a:latin typeface="Times New Roman" panose="02020603050405020304" pitchFamily="18" charset="0"/>
                  <a:cs typeface="Times New Roman" panose="02020603050405020304" pitchFamily="18" charset="0"/>
                </a:rPr>
                <a:t>再加热片刻，静置，使红棕色</a:t>
              </a:r>
              <a:r>
                <a:rPr lang="en-US" altLang="zh-CN" dirty="0">
                  <a:latin typeface="Times New Roman" panose="02020603050405020304" pitchFamily="18" charset="0"/>
                  <a:cs typeface="Times New Roman" panose="02020603050405020304" pitchFamily="18" charset="0"/>
                </a:rPr>
                <a:t>Fe(OH)</a:t>
              </a:r>
              <a:r>
                <a:rPr lang="en-US" altLang="zh-CN" baseline="-30000" dirty="0">
                  <a:latin typeface="Times New Roman" panose="02020603050405020304" pitchFamily="18" charset="0"/>
                  <a:cs typeface="Times New Roman" panose="02020603050405020304" pitchFamily="18" charset="0"/>
                </a:rPr>
                <a:t>3</a:t>
              </a:r>
              <a:r>
                <a:rPr lang="zh-CN" altLang="en-US" dirty="0">
                  <a:latin typeface="Times New Roman" panose="02020603050405020304" pitchFamily="18" charset="0"/>
                  <a:cs typeface="Times New Roman" panose="02020603050405020304" pitchFamily="18" charset="0"/>
                </a:rPr>
                <a:t>沉淀沉降。</a:t>
              </a:r>
            </a:p>
          </p:txBody>
        </p:sp>
        <p:cxnSp>
          <p:nvCxnSpPr>
            <p:cNvPr id="24" name="直接箭头连接符 23"/>
            <p:cNvCxnSpPr/>
            <p:nvPr/>
          </p:nvCxnSpPr>
          <p:spPr>
            <a:xfrm>
              <a:off x="2975652" y="3612797"/>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nvGrpSpPr>
            <p:cNvPr id="39" name="组合 38"/>
            <p:cNvGrpSpPr/>
            <p:nvPr/>
          </p:nvGrpSpPr>
          <p:grpSpPr>
            <a:xfrm>
              <a:off x="3411633" y="3008224"/>
              <a:ext cx="6841626" cy="1350661"/>
              <a:chOff x="3454165" y="3018857"/>
              <a:chExt cx="6841626" cy="1350661"/>
            </a:xfrm>
          </p:grpSpPr>
          <p:sp>
            <p:nvSpPr>
              <p:cNvPr id="8" name="Rectangle 3"/>
              <p:cNvSpPr>
                <a:spLocks noChangeArrowheads="1"/>
              </p:cNvSpPr>
              <p:nvPr/>
            </p:nvSpPr>
            <p:spPr bwMode="auto">
              <a:xfrm>
                <a:off x="3454165" y="3377815"/>
                <a:ext cx="1107996" cy="446276"/>
              </a:xfrm>
              <a:prstGeom prst="rect">
                <a:avLst/>
              </a:prstGeom>
              <a:ln/>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5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常压过滤</a:t>
                </a:r>
                <a:endParaRPr kumimoji="0" lang="zh-CN"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矩形 11"/>
              <p:cNvSpPr/>
              <p:nvPr/>
            </p:nvSpPr>
            <p:spPr>
              <a:xfrm>
                <a:off x="4930302" y="3828252"/>
                <a:ext cx="1864697"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eaLnBrk="0" fontAlgn="base" hangingPunct="0">
                  <a:spcBef>
                    <a:spcPct val="0"/>
                  </a:spcBef>
                  <a:spcAft>
                    <a:spcPct val="0"/>
                  </a:spcAft>
                </a:pPr>
                <a:r>
                  <a:rPr lang="zh-CN" altLang="en-US" smtClean="0">
                    <a:latin typeface="Times New Roman" panose="02020603050405020304" pitchFamily="18" charset="0"/>
                    <a:cs typeface="Times New Roman" panose="02020603050405020304" pitchFamily="18" charset="0"/>
                  </a:rPr>
                  <a:t>滤液在蒸发皿中</a:t>
                </a:r>
                <a:endParaRPr lang="zh-CN" altLang="en-US" dirty="0">
                  <a:latin typeface="Times New Roman" panose="02020603050405020304" pitchFamily="18" charset="0"/>
                  <a:cs typeface="Times New Roman" panose="02020603050405020304" pitchFamily="18" charset="0"/>
                </a:endParaRPr>
              </a:p>
            </p:txBody>
          </p:sp>
          <p:sp>
            <p:nvSpPr>
              <p:cNvPr id="14" name="文本框 13"/>
              <p:cNvSpPr txBox="1"/>
              <p:nvPr/>
            </p:nvSpPr>
            <p:spPr>
              <a:xfrm>
                <a:off x="4998005" y="3018857"/>
                <a:ext cx="1541929"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沉淀（除去）</a:t>
                </a:r>
                <a:endParaRPr lang="zh-CN" altLang="en-US" dirty="0">
                  <a:latin typeface="Times New Roman" panose="02020603050405020304" pitchFamily="18" charset="0"/>
                  <a:cs typeface="Times New Roman" panose="02020603050405020304" pitchFamily="18" charset="0"/>
                </a:endParaRPr>
              </a:p>
            </p:txBody>
          </p:sp>
          <p:sp>
            <p:nvSpPr>
              <p:cNvPr id="15" name="矩形 14"/>
              <p:cNvSpPr/>
              <p:nvPr/>
            </p:nvSpPr>
            <p:spPr>
              <a:xfrm>
                <a:off x="7226999" y="3723187"/>
                <a:ext cx="263679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kern="100" dirty="0">
                    <a:latin typeface="Times New Roman" panose="02020603050405020304" pitchFamily="18" charset="0"/>
                    <a:cs typeface="Times New Roman" panose="02020603050405020304" pitchFamily="18" charset="0"/>
                  </a:rPr>
                  <a:t>加入</a:t>
                </a:r>
                <a:r>
                  <a:rPr lang="en-US" altLang="zh-CN" kern="100" dirty="0">
                    <a:latin typeface="Times New Roman" panose="02020603050405020304" pitchFamily="18" charset="0"/>
                    <a:cs typeface="Times New Roman" panose="02020603050405020304" pitchFamily="18" charset="0"/>
                  </a:rPr>
                  <a:t>2</a:t>
                </a:r>
                <a:r>
                  <a:rPr lang="zh-CN" altLang="zh-CN" kern="100" dirty="0">
                    <a:latin typeface="Times New Roman" panose="02020603050405020304" pitchFamily="18" charset="0"/>
                    <a:cs typeface="Times New Roman" panose="02020603050405020304" pitchFamily="18" charset="0"/>
                  </a:rPr>
                  <a:t>滴</a:t>
                </a:r>
                <a:r>
                  <a:rPr lang="en-US" altLang="zh-CN" kern="100" dirty="0">
                    <a:latin typeface="Times New Roman" panose="02020603050405020304" pitchFamily="18" charset="0"/>
                    <a:cs typeface="Times New Roman" panose="02020603050405020304" pitchFamily="18" charset="0"/>
                  </a:rPr>
                  <a:t>1 </a:t>
                </a:r>
                <a:r>
                  <a:rPr lang="en-GB" altLang="zh-CN" kern="100" dirty="0">
                    <a:latin typeface="Times New Roman" panose="02020603050405020304" pitchFamily="18" charset="0"/>
                    <a:cs typeface="Times New Roman" panose="02020603050405020304" pitchFamily="18" charset="0"/>
                  </a:rPr>
                  <a:t>m</a:t>
                </a:r>
                <a:r>
                  <a:rPr lang="en-US" altLang="zh-CN" kern="100" dirty="0">
                    <a:latin typeface="Times New Roman" panose="02020603050405020304" pitchFamily="18" charset="0"/>
                    <a:cs typeface="Times New Roman" panose="02020603050405020304" pitchFamily="18" charset="0"/>
                  </a:rPr>
                  <a:t>ol·L</a:t>
                </a:r>
                <a:r>
                  <a:rPr lang="en-US" altLang="zh-CN" kern="100" baseline="30000" dirty="0">
                    <a:latin typeface="Times New Roman" panose="02020603050405020304" pitchFamily="18" charset="0"/>
                    <a:cs typeface="Times New Roman" panose="02020603050405020304" pitchFamily="18" charset="0"/>
                  </a:rPr>
                  <a:t>-1</a:t>
                </a:r>
                <a:r>
                  <a:rPr lang="en-US" altLang="zh-CN" kern="100" dirty="0">
                    <a:latin typeface="Times New Roman" panose="02020603050405020304" pitchFamily="18" charset="0"/>
                    <a:cs typeface="Times New Roman" panose="02020603050405020304" pitchFamily="18" charset="0"/>
                  </a:rPr>
                  <a:t> H</a:t>
                </a:r>
                <a:r>
                  <a:rPr lang="en-GB" altLang="zh-CN" kern="100" baseline="-25000" dirty="0">
                    <a:latin typeface="Times New Roman" panose="02020603050405020304" pitchFamily="18" charset="0"/>
                    <a:cs typeface="Times New Roman" panose="02020603050405020304" pitchFamily="18" charset="0"/>
                  </a:rPr>
                  <a:t>2</a:t>
                </a:r>
                <a:r>
                  <a:rPr lang="en-US" altLang="zh-CN" kern="100" dirty="0">
                    <a:latin typeface="Times New Roman" panose="02020603050405020304" pitchFamily="18" charset="0"/>
                    <a:cs typeface="Times New Roman" panose="02020603050405020304" pitchFamily="18" charset="0"/>
                  </a:rPr>
                  <a:t>SO</a:t>
                </a:r>
                <a:r>
                  <a:rPr lang="en-GB" altLang="zh-CN" kern="100" baseline="-25000" dirty="0">
                    <a:latin typeface="Times New Roman" panose="02020603050405020304" pitchFamily="18" charset="0"/>
                    <a:cs typeface="Times New Roman" panose="02020603050405020304" pitchFamily="18" charset="0"/>
                  </a:rPr>
                  <a:t>4</a:t>
                </a:r>
                <a:r>
                  <a:rPr lang="zh-CN" altLang="zh-CN" kern="100" dirty="0">
                    <a:latin typeface="Times New Roman" panose="02020603050405020304" pitchFamily="18" charset="0"/>
                    <a:cs typeface="Times New Roman" panose="02020603050405020304" pitchFamily="18" charset="0"/>
                  </a:rPr>
                  <a:t>溶液，调</a:t>
                </a:r>
                <a:r>
                  <a:rPr lang="en-US" altLang="zh-CN" kern="100" dirty="0">
                    <a:latin typeface="Times New Roman" panose="02020603050405020304" pitchFamily="18" charset="0"/>
                    <a:cs typeface="Times New Roman" panose="02020603050405020304" pitchFamily="18" charset="0"/>
                  </a:rPr>
                  <a:t>pH</a:t>
                </a:r>
                <a:r>
                  <a:rPr lang="en-GB"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1</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2</a:t>
                </a:r>
                <a:endParaRPr lang="zh-CN" altLang="en-US" dirty="0">
                  <a:latin typeface="Times New Roman" panose="02020603050405020304" pitchFamily="18" charset="0"/>
                  <a:cs typeface="Times New Roman" panose="02020603050405020304" pitchFamily="18" charset="0"/>
                </a:endParaRPr>
              </a:p>
            </p:txBody>
          </p:sp>
          <p:cxnSp>
            <p:nvCxnSpPr>
              <p:cNvPr id="25" name="直接箭头连接符 24"/>
              <p:cNvCxnSpPr/>
              <p:nvPr/>
            </p:nvCxnSpPr>
            <p:spPr>
              <a:xfrm>
                <a:off x="6794999" y="4046353"/>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8" name="直接箭头连接符 27"/>
              <p:cNvCxnSpPr/>
              <p:nvPr/>
            </p:nvCxnSpPr>
            <p:spPr>
              <a:xfrm>
                <a:off x="9863791" y="4034182"/>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0" name="直接箭头连接符 29"/>
              <p:cNvCxnSpPr>
                <a:endCxn id="14" idx="1"/>
              </p:cNvCxnSpPr>
              <p:nvPr/>
            </p:nvCxnSpPr>
            <p:spPr>
              <a:xfrm flipV="1">
                <a:off x="4566005" y="3203523"/>
                <a:ext cx="432000" cy="185557"/>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2" name="直接箭头连接符 31"/>
              <p:cNvCxnSpPr/>
              <p:nvPr/>
            </p:nvCxnSpPr>
            <p:spPr>
              <a:xfrm>
                <a:off x="4562161" y="3815756"/>
                <a:ext cx="368141" cy="20425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grpSp>
      <p:cxnSp>
        <p:nvCxnSpPr>
          <p:cNvPr id="36" name="直接箭头连接符 35"/>
          <p:cNvCxnSpPr/>
          <p:nvPr/>
        </p:nvCxnSpPr>
        <p:spPr>
          <a:xfrm>
            <a:off x="5637750" y="5387183"/>
            <a:ext cx="406430" cy="210818"/>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8" name="文本框 37"/>
          <p:cNvSpPr txBox="1"/>
          <p:nvPr/>
        </p:nvSpPr>
        <p:spPr>
          <a:xfrm>
            <a:off x="422603" y="970466"/>
            <a:ext cx="2777797" cy="461665"/>
          </a:xfrm>
          <a:prstGeom prst="rect">
            <a:avLst/>
          </a:prstGeom>
          <a:noFill/>
        </p:spPr>
        <p:txBody>
          <a:bodyPr wrap="square" rtlCol="0">
            <a:spAutoFit/>
          </a:bodyPr>
          <a:lstStyle/>
          <a:p>
            <a:r>
              <a:rPr lang="en-US" altLang="zh-CN" sz="2400" b="1" dirty="0" smtClean="0"/>
              <a:t>1. </a:t>
            </a:r>
            <a:r>
              <a:rPr lang="zh-CN" altLang="en-US" sz="2400" b="1" dirty="0" smtClean="0"/>
              <a:t>粗硫酸铜的提纯</a:t>
            </a:r>
            <a:endParaRPr lang="zh-CN" altLang="en-US" sz="2400" b="1" dirty="0"/>
          </a:p>
        </p:txBody>
      </p:sp>
      <p:grpSp>
        <p:nvGrpSpPr>
          <p:cNvPr id="3" name="组合 2"/>
          <p:cNvGrpSpPr/>
          <p:nvPr/>
        </p:nvGrpSpPr>
        <p:grpSpPr>
          <a:xfrm>
            <a:off x="516475" y="4634785"/>
            <a:ext cx="8574027" cy="1168525"/>
            <a:chOff x="516475" y="4634785"/>
            <a:chExt cx="8574027" cy="1168525"/>
          </a:xfrm>
        </p:grpSpPr>
        <p:sp>
          <p:nvSpPr>
            <p:cNvPr id="13" name="矩形 12"/>
            <p:cNvSpPr/>
            <p:nvPr/>
          </p:nvSpPr>
          <p:spPr>
            <a:xfrm>
              <a:off x="7129051" y="5378578"/>
              <a:ext cx="1961451" cy="4247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spcAft>
                  <a:spcPts val="0"/>
                </a:spcAft>
              </a:pPr>
              <a:r>
                <a:rPr lang="zh-CN" altLang="en-US" kern="100" dirty="0" smtClean="0">
                  <a:latin typeface="Times New Roman" panose="02020603050405020304" pitchFamily="18" charset="0"/>
                  <a:cs typeface="Times New Roman" panose="02020603050405020304" pitchFamily="18" charset="0"/>
                </a:rPr>
                <a:t>称重</a:t>
              </a:r>
              <a:r>
                <a:rPr lang="zh-CN" altLang="zh-CN" kern="100" dirty="0" smtClean="0">
                  <a:latin typeface="Times New Roman" panose="02020603050405020304" pitchFamily="18" charset="0"/>
                  <a:cs typeface="Times New Roman" panose="02020603050405020304" pitchFamily="18" charset="0"/>
                </a:rPr>
                <a:t>，计算</a:t>
              </a:r>
              <a:r>
                <a:rPr lang="zh-CN" altLang="en-US" kern="100" dirty="0" smtClean="0">
                  <a:latin typeface="Times New Roman" panose="02020603050405020304" pitchFamily="18" charset="0"/>
                  <a:cs typeface="Times New Roman" panose="02020603050405020304" pitchFamily="18" charset="0"/>
                </a:rPr>
                <a:t>产</a:t>
              </a:r>
              <a:r>
                <a:rPr lang="zh-CN" altLang="zh-CN" kern="100" dirty="0" smtClean="0">
                  <a:latin typeface="Times New Roman" panose="02020603050405020304" pitchFamily="18" charset="0"/>
                  <a:cs typeface="Times New Roman" panose="02020603050405020304" pitchFamily="18" charset="0"/>
                </a:rPr>
                <a:t>率</a:t>
              </a:r>
              <a:r>
                <a:rPr lang="zh-CN" altLang="zh-CN" kern="100" dirty="0">
                  <a:latin typeface="Times New Roman" panose="02020603050405020304" pitchFamily="18" charset="0"/>
                  <a:cs typeface="Times New Roman" panose="02020603050405020304" pitchFamily="18" charset="0"/>
                </a:rPr>
                <a:t>。</a:t>
              </a:r>
            </a:p>
          </p:txBody>
        </p:sp>
        <p:sp>
          <p:nvSpPr>
            <p:cNvPr id="16" name="矩形 15"/>
            <p:cNvSpPr/>
            <p:nvPr/>
          </p:nvSpPr>
          <p:spPr>
            <a:xfrm>
              <a:off x="516475" y="4866386"/>
              <a:ext cx="3065014"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kern="100" dirty="0">
                  <a:latin typeface="Times New Roman" panose="02020603050405020304" pitchFamily="18" charset="0"/>
                  <a:cs typeface="Times New Roman" panose="02020603050405020304" pitchFamily="18" charset="0"/>
                </a:rPr>
                <a:t>浓缩</a:t>
              </a:r>
              <a:r>
                <a:rPr lang="zh-CN" altLang="zh-CN" kern="100" dirty="0" smtClean="0">
                  <a:latin typeface="Times New Roman" panose="02020603050405020304" pitchFamily="18" charset="0"/>
                  <a:cs typeface="Times New Roman" panose="02020603050405020304" pitchFamily="18" charset="0"/>
                </a:rPr>
                <a:t>至表面</a:t>
              </a:r>
              <a:r>
                <a:rPr lang="zh-CN" altLang="zh-CN" kern="100" dirty="0">
                  <a:latin typeface="Times New Roman" panose="02020603050405020304" pitchFamily="18" charset="0"/>
                  <a:cs typeface="Times New Roman" panose="02020603050405020304" pitchFamily="18" charset="0"/>
                </a:rPr>
                <a:t>出现结晶膜时立即停止加热</a:t>
              </a:r>
              <a:r>
                <a:rPr lang="en-US" altLang="zh-CN" kern="100" dirty="0">
                  <a:latin typeface="Times New Roman" panose="02020603050405020304" pitchFamily="18" charset="0"/>
                  <a:cs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切不可蒸干</a:t>
              </a:r>
              <a:r>
                <a:rPr lang="en-US" altLang="zh-CN" kern="100" dirty="0">
                  <a:latin typeface="Times New Roman" panose="02020603050405020304" pitchFamily="18" charset="0"/>
                  <a:cs typeface="Times New Roman" panose="02020603050405020304" pitchFamily="18" charset="0"/>
                </a:rPr>
                <a:t>)</a:t>
              </a:r>
              <a:endParaRPr lang="zh-CN" altLang="en-US" dirty="0">
                <a:latin typeface="Times New Roman" panose="02020603050405020304" pitchFamily="18" charset="0"/>
                <a:cs typeface="Times New Roman" panose="02020603050405020304" pitchFamily="18" charset="0"/>
              </a:endParaRPr>
            </a:p>
          </p:txBody>
        </p:sp>
        <p:sp>
          <p:nvSpPr>
            <p:cNvPr id="17" name="矩形 16"/>
            <p:cNvSpPr/>
            <p:nvPr/>
          </p:nvSpPr>
          <p:spPr>
            <a:xfrm>
              <a:off x="4015880" y="5007032"/>
              <a:ext cx="1621870"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kern="100" dirty="0" smtClean="0">
                  <a:latin typeface="Times New Roman" panose="02020603050405020304" pitchFamily="18" charset="0"/>
                  <a:cs typeface="Times New Roman" panose="02020603050405020304" pitchFamily="18" charset="0"/>
                </a:rPr>
                <a:t>冷却</a:t>
              </a:r>
              <a:r>
                <a:rPr lang="zh-CN" altLang="en-US" kern="100" dirty="0" smtClean="0">
                  <a:latin typeface="Times New Roman" panose="02020603050405020304" pitchFamily="18" charset="0"/>
                  <a:cs typeface="Times New Roman" panose="02020603050405020304" pitchFamily="18" charset="0"/>
                </a:rPr>
                <a:t>、  抽滤</a:t>
              </a:r>
              <a:endParaRPr lang="zh-CN" altLang="en-US" dirty="0">
                <a:latin typeface="Times New Roman" panose="02020603050405020304" pitchFamily="18" charset="0"/>
                <a:cs typeface="Times New Roman" panose="02020603050405020304" pitchFamily="18" charset="0"/>
              </a:endParaRPr>
            </a:p>
          </p:txBody>
        </p:sp>
        <p:sp>
          <p:nvSpPr>
            <p:cNvPr id="33" name="矩形 32"/>
            <p:cNvSpPr/>
            <p:nvPr/>
          </p:nvSpPr>
          <p:spPr>
            <a:xfrm>
              <a:off x="6044180" y="5373629"/>
              <a:ext cx="648279" cy="4247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spcAft>
                  <a:spcPts val="0"/>
                </a:spcAft>
              </a:pPr>
              <a:r>
                <a:rPr lang="zh-CN" altLang="en-US" kern="100" dirty="0">
                  <a:latin typeface="Times New Roman" panose="02020603050405020304" pitchFamily="18" charset="0"/>
                  <a:cs typeface="Times New Roman" panose="02020603050405020304" pitchFamily="18" charset="0"/>
                </a:rPr>
                <a:t>晶体</a:t>
              </a:r>
              <a:endParaRPr lang="zh-CN" altLang="zh-CN" kern="100" dirty="0">
                <a:latin typeface="Times New Roman" panose="02020603050405020304" pitchFamily="18" charset="0"/>
                <a:cs typeface="Times New Roman" panose="02020603050405020304" pitchFamily="18" charset="0"/>
              </a:endParaRPr>
            </a:p>
          </p:txBody>
        </p:sp>
        <p:cxnSp>
          <p:nvCxnSpPr>
            <p:cNvPr id="34" name="直接箭头连接符 33"/>
            <p:cNvCxnSpPr/>
            <p:nvPr/>
          </p:nvCxnSpPr>
          <p:spPr>
            <a:xfrm>
              <a:off x="3586202" y="5189551"/>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7" name="矩形 36"/>
            <p:cNvSpPr/>
            <p:nvPr/>
          </p:nvSpPr>
          <p:spPr>
            <a:xfrm>
              <a:off x="6054367" y="4634785"/>
              <a:ext cx="1569660" cy="36933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zh-CN" altLang="en-US" dirty="0" smtClean="0">
                  <a:latin typeface="Times New Roman" panose="02020603050405020304" pitchFamily="18" charset="0"/>
                  <a:cs typeface="Times New Roman" panose="02020603050405020304" pitchFamily="18" charset="0"/>
                </a:rPr>
                <a:t>母液（除去）</a:t>
              </a:r>
              <a:endParaRPr lang="zh-CN" altLang="en-US" dirty="0">
                <a:latin typeface="Times New Roman" panose="02020603050405020304" pitchFamily="18" charset="0"/>
                <a:cs typeface="Times New Roman" panose="02020603050405020304" pitchFamily="18" charset="0"/>
              </a:endParaRPr>
            </a:p>
          </p:txBody>
        </p:sp>
        <p:cxnSp>
          <p:nvCxnSpPr>
            <p:cNvPr id="42" name="直接箭头连接符 41"/>
            <p:cNvCxnSpPr/>
            <p:nvPr/>
          </p:nvCxnSpPr>
          <p:spPr>
            <a:xfrm flipV="1">
              <a:off x="5629538" y="4821475"/>
              <a:ext cx="432000" cy="185557"/>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43" name="直接箭头连接符 42"/>
            <p:cNvCxnSpPr/>
            <p:nvPr/>
          </p:nvCxnSpPr>
          <p:spPr>
            <a:xfrm>
              <a:off x="6697051" y="5590944"/>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xmlns="" val="1201127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62544" y="1390218"/>
            <a:ext cx="9116292" cy="2387600"/>
          </a:xfrm>
        </p:spPr>
        <p:txBody>
          <a:bodyPr/>
          <a:lstStyle/>
          <a:p>
            <a:r>
              <a:rPr lang="zh-CN" altLang="zh-CN" dirty="0" smtClean="0">
                <a:solidFill>
                  <a:schemeClr val="accent5">
                    <a:lumMod val="50000"/>
                  </a:schemeClr>
                </a:solidFill>
                <a:latin typeface="黑体" panose="02010609060101010101" pitchFamily="49" charset="-122"/>
                <a:ea typeface="黑体" panose="02010609060101010101" pitchFamily="49" charset="-122"/>
              </a:rPr>
              <a:t>硫氰酸铁配位离子</a:t>
            </a:r>
            <a:r>
              <a:rPr lang="en-US" altLang="zh-CN" dirty="0" smtClean="0">
                <a:solidFill>
                  <a:schemeClr val="accent5">
                    <a:lumMod val="50000"/>
                  </a:schemeClr>
                </a:solidFill>
                <a:latin typeface="黑体" panose="02010609060101010101" pitchFamily="49" charset="-122"/>
                <a:ea typeface="黑体" panose="02010609060101010101" pitchFamily="49" charset="-122"/>
              </a:rPr>
              <a:t/>
            </a:r>
            <a:br>
              <a:rPr lang="en-US" altLang="zh-CN" dirty="0" smtClean="0">
                <a:solidFill>
                  <a:schemeClr val="accent5">
                    <a:lumMod val="50000"/>
                  </a:schemeClr>
                </a:solidFill>
                <a:latin typeface="黑体" panose="02010609060101010101" pitchFamily="49" charset="-122"/>
                <a:ea typeface="黑体" panose="02010609060101010101" pitchFamily="49" charset="-122"/>
              </a:rPr>
            </a:br>
            <a:r>
              <a:rPr lang="zh-CN" altLang="zh-CN" dirty="0" smtClean="0">
                <a:solidFill>
                  <a:schemeClr val="accent5">
                    <a:lumMod val="50000"/>
                  </a:schemeClr>
                </a:solidFill>
                <a:latin typeface="黑体" panose="02010609060101010101" pitchFamily="49" charset="-122"/>
                <a:ea typeface="黑体" panose="02010609060101010101" pitchFamily="49" charset="-122"/>
              </a:rPr>
              <a:t>配位数的测定</a:t>
            </a:r>
            <a:endParaRPr lang="zh-CN" altLang="en-US" sz="3600" dirty="0">
              <a:solidFill>
                <a:schemeClr val="accent5">
                  <a:lumMod val="50000"/>
                </a:schemeClr>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4691269" y="4335682"/>
            <a:ext cx="2809461" cy="424730"/>
          </a:xfrm>
        </p:spPr>
        <p:txBody>
          <a:bodyPr>
            <a:normAutofit/>
          </a:bodyPr>
          <a:lstStyle/>
          <a:p>
            <a:r>
              <a:rPr lang="zh-CN" altLang="en-US" dirty="0" smtClean="0">
                <a:solidFill>
                  <a:srgbClr val="0070C0"/>
                </a:solidFill>
                <a:latin typeface="华文行楷" panose="02010800040101010101" pitchFamily="2" charset="-122"/>
                <a:ea typeface="华文行楷" panose="02010800040101010101" pitchFamily="2" charset="-122"/>
              </a:rPr>
              <a:t>化学实验中心</a:t>
            </a:r>
            <a:endParaRPr lang="zh-CN" altLang="en-US" dirty="0">
              <a:solidFill>
                <a:srgbClr val="0070C0"/>
              </a:solidFill>
              <a:latin typeface="华文行楷" panose="02010800040101010101" pitchFamily="2" charset="-122"/>
              <a:ea typeface="华文行楷" panose="02010800040101010101" pitchFamily="2" charset="-122"/>
            </a:endParaRPr>
          </a:p>
        </p:txBody>
      </p:sp>
      <p:grpSp>
        <p:nvGrpSpPr>
          <p:cNvPr id="4" name="Group 4"/>
          <p:cNvGrpSpPr>
            <a:grpSpLocks/>
          </p:cNvGrpSpPr>
          <p:nvPr/>
        </p:nvGrpSpPr>
        <p:grpSpPr bwMode="auto">
          <a:xfrm>
            <a:off x="4876006" y="5595655"/>
            <a:ext cx="2439987" cy="369888"/>
            <a:chOff x="2113" y="3968"/>
            <a:chExt cx="1537" cy="233"/>
          </a:xfrm>
        </p:grpSpPr>
        <p:pic>
          <p:nvPicPr>
            <p:cNvPr id="5" name="Picture 5" descr="校名"/>
            <p:cNvPicPr>
              <a:picLocks noChangeAspect="1" noChangeArrowheads="1"/>
            </p:cNvPicPr>
            <p:nvPr/>
          </p:nvPicPr>
          <p:blipFill>
            <a:blip r:embed="rId2" cstate="print"/>
            <a:srcRect/>
            <a:stretch>
              <a:fillRect/>
            </a:stretch>
          </p:blipFill>
          <p:spPr bwMode="auto">
            <a:xfrm>
              <a:off x="2426" y="3968"/>
              <a:ext cx="1224" cy="227"/>
            </a:xfrm>
            <a:prstGeom prst="rect">
              <a:avLst/>
            </a:prstGeom>
            <a:noFill/>
            <a:ln w="9525">
              <a:noFill/>
              <a:miter lim="800000"/>
              <a:headEnd/>
              <a:tailEnd/>
            </a:ln>
          </p:spPr>
        </p:pic>
        <p:pic>
          <p:nvPicPr>
            <p:cNvPr id="6" name="Picture 6" descr="aabb"/>
            <p:cNvPicPr>
              <a:picLocks noChangeAspect="1" noChangeArrowheads="1"/>
            </p:cNvPicPr>
            <p:nvPr/>
          </p:nvPicPr>
          <p:blipFill>
            <a:blip r:embed="rId3" cstate="print"/>
            <a:srcRect/>
            <a:stretch>
              <a:fillRect/>
            </a:stretch>
          </p:blipFill>
          <p:spPr bwMode="auto">
            <a:xfrm>
              <a:off x="2113" y="3974"/>
              <a:ext cx="268" cy="227"/>
            </a:xfrm>
            <a:prstGeom prst="rect">
              <a:avLst/>
            </a:prstGeom>
            <a:noFill/>
            <a:ln w="9525">
              <a:noFill/>
              <a:miter lim="800000"/>
              <a:headEnd/>
              <a:tailEnd/>
            </a:ln>
          </p:spPr>
        </p:pic>
      </p:grpSp>
    </p:spTree>
    <p:extLst>
      <p:ext uri="{BB962C8B-B14F-4D97-AF65-F5344CB8AC3E}">
        <p14:creationId xmlns:p14="http://schemas.microsoft.com/office/powerpoint/2010/main" xmlns="" val="1703959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内容占位符 2"/>
          <p:cNvSpPr txBox="1">
            <a:spLocks/>
          </p:cNvSpPr>
          <p:nvPr/>
        </p:nvSpPr>
        <p:spPr>
          <a:xfrm>
            <a:off x="577249" y="2154321"/>
            <a:ext cx="11134460" cy="42280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spcBef>
                <a:spcPts val="600"/>
              </a:spcBef>
              <a:spcAft>
                <a:spcPts val="1200"/>
              </a:spcAft>
            </a:pPr>
            <a:r>
              <a:rPr lang="zh-CN" altLang="zh-CN" sz="2000" kern="100" dirty="0" smtClean="0">
                <a:latin typeface="Times New Roman" panose="02020603050405020304" pitchFamily="18" charset="0"/>
                <a:cs typeface="Times New Roman" panose="02020603050405020304" pitchFamily="18" charset="0"/>
              </a:rPr>
              <a:t>当一束波长一定的单色光通过有色溶液时，光的一部分被溶液吸收，一部分则透过溶液。如果入射光的强度为</a:t>
            </a:r>
            <a:r>
              <a:rPr lang="en-GB" altLang="zh-CN" sz="2000" i="1" kern="100" dirty="0" smtClean="0">
                <a:latin typeface="Times New Roman" panose="02020603050405020304" pitchFamily="18" charset="0"/>
                <a:cs typeface="Times New Roman" panose="02020603050405020304" pitchFamily="18" charset="0"/>
              </a:rPr>
              <a:t>I</a:t>
            </a:r>
            <a:r>
              <a:rPr lang="en-GB" altLang="zh-CN" sz="2000" kern="100" baseline="-25000" dirty="0" smtClean="0">
                <a:latin typeface="Times New Roman" panose="02020603050405020304" pitchFamily="18" charset="0"/>
                <a:cs typeface="Times New Roman" panose="02020603050405020304" pitchFamily="18" charset="0"/>
              </a:rPr>
              <a:t>0</a:t>
            </a:r>
            <a:r>
              <a:rPr lang="zh-CN" altLang="zh-CN" sz="2000" kern="100" dirty="0" smtClean="0">
                <a:latin typeface="Times New Roman" panose="02020603050405020304" pitchFamily="18" charset="0"/>
                <a:cs typeface="Times New Roman" panose="02020603050405020304" pitchFamily="18" charset="0"/>
              </a:rPr>
              <a:t>，吸收光的强度为</a:t>
            </a:r>
            <a:r>
              <a:rPr lang="en-GB" altLang="zh-CN" sz="2000" i="1" kern="100" dirty="0" err="1" smtClean="0">
                <a:latin typeface="Times New Roman" panose="02020603050405020304" pitchFamily="18" charset="0"/>
                <a:cs typeface="Times New Roman" panose="02020603050405020304" pitchFamily="18" charset="0"/>
              </a:rPr>
              <a:t>I</a:t>
            </a:r>
            <a:r>
              <a:rPr lang="en-GB" altLang="zh-CN" sz="2000" kern="100" baseline="-25000" dirty="0" err="1" smtClean="0">
                <a:latin typeface="Times New Roman" panose="02020603050405020304" pitchFamily="18" charset="0"/>
                <a:cs typeface="Times New Roman" panose="02020603050405020304" pitchFamily="18" charset="0"/>
              </a:rPr>
              <a:t>a</a:t>
            </a:r>
            <a:r>
              <a:rPr lang="zh-CN" altLang="zh-CN" sz="2000" kern="100" dirty="0" smtClean="0">
                <a:latin typeface="Times New Roman" panose="02020603050405020304" pitchFamily="18" charset="0"/>
                <a:cs typeface="Times New Roman" panose="02020603050405020304" pitchFamily="18" charset="0"/>
              </a:rPr>
              <a:t>，透过光的强度为</a:t>
            </a:r>
            <a:r>
              <a:rPr lang="en-GB" altLang="zh-CN" sz="2000" i="1" kern="100" dirty="0" smtClean="0">
                <a:latin typeface="Times New Roman" panose="02020603050405020304" pitchFamily="18" charset="0"/>
                <a:cs typeface="Times New Roman" panose="02020603050405020304" pitchFamily="18" charset="0"/>
              </a:rPr>
              <a:t>I</a:t>
            </a:r>
            <a:r>
              <a:rPr lang="en-GB" altLang="zh-CN" sz="2000" kern="100" baseline="-25000" dirty="0" smtClean="0">
                <a:latin typeface="Times New Roman" panose="02020603050405020304" pitchFamily="18" charset="0"/>
                <a:cs typeface="Times New Roman" panose="02020603050405020304" pitchFamily="18" charset="0"/>
              </a:rPr>
              <a:t>t</a:t>
            </a:r>
            <a:r>
              <a:rPr lang="zh-CN" altLang="zh-CN" sz="2000" kern="100" dirty="0" smtClean="0">
                <a:latin typeface="Times New Roman" panose="02020603050405020304" pitchFamily="18" charset="0"/>
                <a:cs typeface="Times New Roman" panose="02020603050405020304" pitchFamily="18" charset="0"/>
              </a:rPr>
              <a:t>，则</a:t>
            </a:r>
          </a:p>
          <a:p>
            <a:pPr>
              <a:lnSpc>
                <a:spcPts val="2400"/>
              </a:lnSpc>
            </a:pPr>
            <a:r>
              <a:rPr lang="zh-CN" altLang="zh-CN" sz="2000" kern="100" dirty="0" smtClean="0">
                <a:latin typeface="Times New Roman" panose="02020603050405020304" pitchFamily="18" charset="0"/>
                <a:cs typeface="Times New Roman" panose="02020603050405020304" pitchFamily="18" charset="0"/>
              </a:rPr>
              <a:t> 透过光的强度</a:t>
            </a:r>
            <a:r>
              <a:rPr lang="en-GB" altLang="zh-CN" sz="2000" i="1" kern="100" dirty="0" smtClean="0">
                <a:latin typeface="Times New Roman" panose="02020603050405020304" pitchFamily="18" charset="0"/>
                <a:cs typeface="Times New Roman" panose="02020603050405020304" pitchFamily="18" charset="0"/>
              </a:rPr>
              <a:t>I</a:t>
            </a:r>
            <a:r>
              <a:rPr lang="en-GB" altLang="zh-CN" sz="2000" kern="100" baseline="-25000" dirty="0" smtClean="0">
                <a:latin typeface="Times New Roman" panose="02020603050405020304" pitchFamily="18" charset="0"/>
                <a:cs typeface="Times New Roman" panose="02020603050405020304" pitchFamily="18" charset="0"/>
              </a:rPr>
              <a:t>t</a:t>
            </a:r>
            <a:r>
              <a:rPr lang="zh-CN" altLang="zh-CN" sz="2000" kern="100" dirty="0" smtClean="0">
                <a:latin typeface="Times New Roman" panose="02020603050405020304" pitchFamily="18" charset="0"/>
                <a:cs typeface="Times New Roman" panose="02020603050405020304" pitchFamily="18" charset="0"/>
              </a:rPr>
              <a:t>与入射光的强度</a:t>
            </a:r>
            <a:r>
              <a:rPr lang="en-GB" altLang="zh-CN" sz="2000" i="1" kern="100" dirty="0" smtClean="0">
                <a:latin typeface="Times New Roman" panose="02020603050405020304" pitchFamily="18" charset="0"/>
                <a:cs typeface="Times New Roman" panose="02020603050405020304" pitchFamily="18" charset="0"/>
              </a:rPr>
              <a:t>I</a:t>
            </a:r>
            <a:r>
              <a:rPr lang="en-GB" altLang="zh-CN" sz="2000" kern="100" baseline="-25000" dirty="0" smtClean="0">
                <a:latin typeface="Times New Roman" panose="02020603050405020304" pitchFamily="18" charset="0"/>
                <a:cs typeface="Times New Roman" panose="02020603050405020304" pitchFamily="18" charset="0"/>
              </a:rPr>
              <a:t>0</a:t>
            </a:r>
            <a:r>
              <a:rPr lang="zh-CN" altLang="zh-CN" sz="2000" kern="100" dirty="0" smtClean="0">
                <a:latin typeface="Times New Roman" panose="02020603050405020304" pitchFamily="18" charset="0"/>
                <a:cs typeface="Times New Roman" panose="02020603050405020304" pitchFamily="18" charset="0"/>
              </a:rPr>
              <a:t>之比叫透光率，以</a:t>
            </a:r>
            <a:r>
              <a:rPr lang="en-GB" altLang="zh-CN" sz="2000" i="1" kern="100" dirty="0" smtClean="0">
                <a:latin typeface="Times New Roman" panose="02020603050405020304" pitchFamily="18" charset="0"/>
                <a:cs typeface="Times New Roman" panose="02020603050405020304" pitchFamily="18" charset="0"/>
              </a:rPr>
              <a:t>T</a:t>
            </a:r>
            <a:r>
              <a:rPr lang="zh-CN" altLang="zh-CN" sz="2000" kern="100" dirty="0" smtClean="0">
                <a:latin typeface="Times New Roman" panose="02020603050405020304" pitchFamily="18" charset="0"/>
                <a:cs typeface="Times New Roman" panose="02020603050405020304" pitchFamily="18" charset="0"/>
              </a:rPr>
              <a:t>表示。</a:t>
            </a:r>
            <a:endParaRPr lang="en-US" altLang="zh-CN" sz="2000" kern="100" dirty="0" smtClean="0">
              <a:latin typeface="Times New Roman" panose="02020603050405020304" pitchFamily="18" charset="0"/>
              <a:cs typeface="Times New Roman" panose="02020603050405020304" pitchFamily="18" charset="0"/>
            </a:endParaRPr>
          </a:p>
          <a:p>
            <a:pPr>
              <a:lnSpc>
                <a:spcPts val="2400"/>
              </a:lnSpc>
            </a:pPr>
            <a:r>
              <a:rPr lang="zh-CN" altLang="zh-CN" sz="2000" dirty="0" smtClean="0">
                <a:latin typeface="Times New Roman" panose="02020603050405020304" pitchFamily="18" charset="0"/>
                <a:cs typeface="Times New Roman" panose="02020603050405020304" pitchFamily="18" charset="0"/>
              </a:rPr>
              <a:t>当</a:t>
            </a:r>
            <a:r>
              <a:rPr lang="en-GB" altLang="zh-CN" sz="2000" i="1" dirty="0" smtClean="0">
                <a:latin typeface="Times New Roman" panose="02020603050405020304" pitchFamily="18" charset="0"/>
                <a:cs typeface="Times New Roman" panose="02020603050405020304" pitchFamily="18" charset="0"/>
              </a:rPr>
              <a:t>I</a:t>
            </a:r>
            <a:r>
              <a:rPr lang="en-GB" altLang="zh-CN" sz="2000" i="1" baseline="-25000" dirty="0" smtClean="0">
                <a:latin typeface="Times New Roman" panose="02020603050405020304" pitchFamily="18" charset="0"/>
                <a:cs typeface="Times New Roman" panose="02020603050405020304" pitchFamily="18" charset="0"/>
              </a:rPr>
              <a:t>0</a:t>
            </a:r>
            <a:r>
              <a:rPr lang="zh-CN" altLang="zh-CN" sz="2000" dirty="0" smtClean="0">
                <a:latin typeface="Times New Roman" panose="02020603050405020304" pitchFamily="18" charset="0"/>
                <a:cs typeface="Times New Roman" panose="02020603050405020304" pitchFamily="18" charset="0"/>
              </a:rPr>
              <a:t>一定时</a:t>
            </a:r>
            <a:r>
              <a:rPr lang="en-GB" altLang="zh-CN" sz="2000" i="1" dirty="0" smtClean="0">
                <a:latin typeface="Times New Roman" panose="02020603050405020304" pitchFamily="18" charset="0"/>
                <a:cs typeface="Times New Roman" panose="02020603050405020304" pitchFamily="18" charset="0"/>
              </a:rPr>
              <a:t>T</a:t>
            </a:r>
            <a:r>
              <a:rPr lang="zh-CN" altLang="zh-CN" sz="2000" dirty="0" smtClean="0">
                <a:latin typeface="Times New Roman" panose="02020603050405020304" pitchFamily="18" charset="0"/>
                <a:cs typeface="Times New Roman" panose="02020603050405020304" pitchFamily="18" charset="0"/>
              </a:rPr>
              <a:t>越大，说明有色溶液的透光程度越大，对光的吸收程度则越小。有色溶液对光的吸收程度除了可用透光率</a:t>
            </a:r>
            <a:r>
              <a:rPr lang="en-GB" altLang="zh-CN" sz="2000" i="1" dirty="0" smtClean="0">
                <a:latin typeface="Times New Roman" panose="02020603050405020304" pitchFamily="18" charset="0"/>
                <a:cs typeface="Times New Roman" panose="02020603050405020304" pitchFamily="18" charset="0"/>
              </a:rPr>
              <a:t>T</a:t>
            </a:r>
            <a:r>
              <a:rPr lang="zh-CN" altLang="zh-CN" sz="2000" dirty="0" smtClean="0">
                <a:latin typeface="Times New Roman" panose="02020603050405020304" pitchFamily="18" charset="0"/>
                <a:cs typeface="Times New Roman" panose="02020603050405020304" pitchFamily="18" charset="0"/>
              </a:rPr>
              <a:t>表示外，还可用透光率的负对数</a:t>
            </a:r>
            <a:r>
              <a:rPr lang="en-GB" altLang="zh-CN" sz="2000" dirty="0" smtClean="0">
                <a:latin typeface="Times New Roman" panose="02020603050405020304" pitchFamily="18" charset="0"/>
                <a:cs typeface="Times New Roman" panose="02020603050405020304" pitchFamily="18" charset="0"/>
              </a:rPr>
              <a:t>—</a:t>
            </a:r>
            <a:r>
              <a:rPr lang="zh-CN" altLang="zh-CN" sz="2000" dirty="0" smtClean="0">
                <a:latin typeface="Times New Roman" panose="02020603050405020304" pitchFamily="18" charset="0"/>
                <a:cs typeface="Times New Roman" panose="02020603050405020304" pitchFamily="18" charset="0"/>
              </a:rPr>
              <a:t>光密度</a:t>
            </a:r>
            <a:r>
              <a:rPr lang="en-GB" altLang="zh-CN" sz="2000" dirty="0" smtClean="0">
                <a:latin typeface="Times New Roman" panose="02020603050405020304" pitchFamily="18" charset="0"/>
                <a:cs typeface="Times New Roman" panose="02020603050405020304" pitchFamily="18" charset="0"/>
              </a:rPr>
              <a:t>(</a:t>
            </a:r>
            <a:r>
              <a:rPr lang="en-GB" altLang="zh-CN" sz="2000" i="1" dirty="0" smtClean="0">
                <a:latin typeface="Times New Roman" panose="02020603050405020304" pitchFamily="18" charset="0"/>
                <a:cs typeface="Times New Roman" panose="02020603050405020304" pitchFamily="18" charset="0"/>
              </a:rPr>
              <a:t>D</a:t>
            </a:r>
            <a:r>
              <a:rPr lang="en-GB" altLang="zh-CN" sz="2000" dirty="0" smtClean="0">
                <a:latin typeface="Times New Roman" panose="02020603050405020304" pitchFamily="18" charset="0"/>
                <a:cs typeface="Times New Roman" panose="02020603050405020304" pitchFamily="18" charset="0"/>
              </a:rPr>
              <a:t>)</a:t>
            </a:r>
            <a:r>
              <a:rPr lang="zh-CN" altLang="zh-CN" sz="2000" dirty="0" smtClean="0">
                <a:latin typeface="Times New Roman" panose="02020603050405020304" pitchFamily="18" charset="0"/>
                <a:cs typeface="Times New Roman" panose="02020603050405020304" pitchFamily="18" charset="0"/>
              </a:rPr>
              <a:t>来表示，又称消光度</a:t>
            </a:r>
            <a:r>
              <a:rPr lang="en-GB" altLang="zh-CN" sz="2000" dirty="0" smtClean="0">
                <a:latin typeface="Times New Roman" panose="02020603050405020304" pitchFamily="18" charset="0"/>
                <a:cs typeface="Times New Roman" panose="02020603050405020304" pitchFamily="18" charset="0"/>
              </a:rPr>
              <a:t>(</a:t>
            </a:r>
            <a:r>
              <a:rPr lang="en-GB" altLang="zh-CN" sz="2000" i="1" dirty="0" smtClean="0">
                <a:latin typeface="Times New Roman" panose="02020603050405020304" pitchFamily="18" charset="0"/>
                <a:cs typeface="Times New Roman" panose="02020603050405020304" pitchFamily="18" charset="0"/>
              </a:rPr>
              <a:t>F</a:t>
            </a:r>
            <a:r>
              <a:rPr lang="en-GB" altLang="zh-CN" sz="2000" dirty="0" smtClean="0">
                <a:latin typeface="Times New Roman" panose="02020603050405020304" pitchFamily="18" charset="0"/>
                <a:cs typeface="Times New Roman" panose="02020603050405020304" pitchFamily="18" charset="0"/>
              </a:rPr>
              <a:t>)</a:t>
            </a:r>
            <a:r>
              <a:rPr lang="zh-CN" altLang="zh-CN" sz="2000" dirty="0" smtClean="0">
                <a:latin typeface="Times New Roman" panose="02020603050405020304" pitchFamily="18" charset="0"/>
                <a:cs typeface="Times New Roman" panose="02020603050405020304" pitchFamily="18" charset="0"/>
              </a:rPr>
              <a:t>。</a:t>
            </a:r>
            <a:endParaRPr lang="en-US" altLang="zh-CN" sz="2000" dirty="0" smtClean="0">
              <a:latin typeface="Times New Roman" panose="02020603050405020304" pitchFamily="18" charset="0"/>
              <a:cs typeface="Times New Roman" panose="02020603050405020304" pitchFamily="18" charset="0"/>
            </a:endParaRPr>
          </a:p>
          <a:p>
            <a:pPr>
              <a:lnSpc>
                <a:spcPts val="2400"/>
              </a:lnSpc>
            </a:pPr>
            <a:r>
              <a:rPr lang="zh-CN" altLang="zh-CN" sz="2000" kern="100" dirty="0" smtClean="0">
                <a:latin typeface="Times New Roman" panose="02020603050405020304" pitchFamily="18" charset="0"/>
                <a:cs typeface="Times New Roman" panose="02020603050405020304" pitchFamily="18" charset="0"/>
              </a:rPr>
              <a:t> </a:t>
            </a:r>
            <a:r>
              <a:rPr lang="en-GB" altLang="zh-CN" sz="2000" i="1" kern="100" dirty="0" smtClean="0">
                <a:latin typeface="Times New Roman" panose="02020603050405020304" pitchFamily="18" charset="0"/>
                <a:cs typeface="Times New Roman" panose="02020603050405020304" pitchFamily="18" charset="0"/>
              </a:rPr>
              <a:t>D</a:t>
            </a:r>
            <a:r>
              <a:rPr lang="zh-CN" altLang="zh-CN" sz="2000" kern="100" dirty="0" smtClean="0">
                <a:latin typeface="Times New Roman" panose="02020603050405020304" pitchFamily="18" charset="0"/>
                <a:cs typeface="Times New Roman" panose="02020603050405020304" pitchFamily="18" charset="0"/>
              </a:rPr>
              <a:t>值大，表明光被吸收的程度大，</a:t>
            </a:r>
            <a:r>
              <a:rPr lang="en-GB" altLang="zh-CN" sz="2000" i="1" kern="100" dirty="0" smtClean="0">
                <a:latin typeface="Times New Roman" panose="02020603050405020304" pitchFamily="18" charset="0"/>
                <a:cs typeface="Times New Roman" panose="02020603050405020304" pitchFamily="18" charset="0"/>
              </a:rPr>
              <a:t>D</a:t>
            </a:r>
            <a:r>
              <a:rPr lang="zh-CN" altLang="zh-CN" sz="2000" kern="100" dirty="0" smtClean="0">
                <a:latin typeface="Times New Roman" panose="02020603050405020304" pitchFamily="18" charset="0"/>
                <a:cs typeface="Times New Roman" panose="02020603050405020304" pitchFamily="18" charset="0"/>
              </a:rPr>
              <a:t>值小，则光被吸收的程度小。 实验表明，当一束单色光通过有色溶液时，有色溶液的光密度与溶液的浓度</a:t>
            </a:r>
            <a:r>
              <a:rPr lang="en-GB" altLang="zh-CN" sz="2000" i="1" kern="100" dirty="0" smtClean="0">
                <a:latin typeface="Times New Roman" panose="02020603050405020304" pitchFamily="18" charset="0"/>
                <a:cs typeface="Times New Roman" panose="02020603050405020304" pitchFamily="18" charset="0"/>
              </a:rPr>
              <a:t>c</a:t>
            </a:r>
            <a:r>
              <a:rPr lang="zh-CN" altLang="zh-CN" sz="2000" kern="100" dirty="0" smtClean="0">
                <a:latin typeface="Times New Roman" panose="02020603050405020304" pitchFamily="18" charset="0"/>
                <a:cs typeface="Times New Roman" panose="02020603050405020304" pitchFamily="18" charset="0"/>
              </a:rPr>
              <a:t>和液层的厚度</a:t>
            </a:r>
            <a:r>
              <a:rPr lang="en-GB" altLang="zh-CN" sz="2000" i="1" kern="100" dirty="0" smtClean="0">
                <a:latin typeface="Times New Roman" panose="02020603050405020304" pitchFamily="18" charset="0"/>
                <a:cs typeface="Times New Roman" panose="02020603050405020304" pitchFamily="18" charset="0"/>
              </a:rPr>
              <a:t>L</a:t>
            </a:r>
            <a:r>
              <a:rPr lang="zh-CN" altLang="zh-CN" sz="2000" kern="100" dirty="0" smtClean="0">
                <a:latin typeface="Times New Roman" panose="02020603050405020304" pitchFamily="18" charset="0"/>
                <a:cs typeface="Times New Roman" panose="02020603050405020304" pitchFamily="18" charset="0"/>
              </a:rPr>
              <a:t>的乘积成正比。这一规律称做郎伯</a:t>
            </a:r>
            <a:r>
              <a:rPr lang="en-GB" altLang="zh-CN" sz="2000" kern="100" dirty="0" smtClean="0">
                <a:latin typeface="Times New Roman" panose="02020603050405020304" pitchFamily="18" charset="0"/>
                <a:cs typeface="Times New Roman" panose="02020603050405020304" pitchFamily="18" charset="0"/>
              </a:rPr>
              <a:t>—</a:t>
            </a:r>
            <a:r>
              <a:rPr lang="zh-CN" altLang="zh-CN" sz="2000" kern="100" dirty="0" smtClean="0">
                <a:latin typeface="Times New Roman" panose="02020603050405020304" pitchFamily="18" charset="0"/>
                <a:cs typeface="Times New Roman" panose="02020603050405020304" pitchFamily="18" charset="0"/>
              </a:rPr>
              <a:t>比耳定律。即</a:t>
            </a:r>
            <a:r>
              <a:rPr lang="en-US" altLang="zh-CN" sz="2000" i="1" kern="100" dirty="0" smtClean="0">
                <a:latin typeface="Times New Roman" panose="02020603050405020304" pitchFamily="18" charset="0"/>
                <a:cs typeface="Times New Roman" panose="02020603050405020304" pitchFamily="18" charset="0"/>
              </a:rPr>
              <a:t>D</a:t>
            </a:r>
            <a:r>
              <a:rPr lang="en-US" altLang="zh-CN" sz="2000" kern="100" dirty="0" smtClean="0">
                <a:latin typeface="Times New Roman" panose="02020603050405020304" pitchFamily="18" charset="0"/>
                <a:cs typeface="Times New Roman" panose="02020603050405020304" pitchFamily="18" charset="0"/>
              </a:rPr>
              <a:t>=</a:t>
            </a:r>
            <a:r>
              <a:rPr lang="en-US" altLang="zh-CN" sz="2000" i="1" kern="100" dirty="0" err="1" smtClean="0">
                <a:latin typeface="Times New Roman" panose="02020603050405020304" pitchFamily="18" charset="0"/>
                <a:cs typeface="Times New Roman" panose="02020603050405020304" pitchFamily="18" charset="0"/>
              </a:rPr>
              <a:t>εcL</a:t>
            </a:r>
            <a:r>
              <a:rPr lang="zh-CN" altLang="en-US" sz="2000" i="1" kern="100" dirty="0" smtClean="0">
                <a:latin typeface="Times New Roman" panose="02020603050405020304" pitchFamily="18" charset="0"/>
                <a:cs typeface="Times New Roman" panose="02020603050405020304" pitchFamily="18" charset="0"/>
              </a:rPr>
              <a:t>。</a:t>
            </a:r>
            <a:endParaRPr lang="en-US" altLang="zh-CN" sz="2000" i="1" kern="100" dirty="0" smtClean="0">
              <a:latin typeface="Times New Roman" panose="02020603050405020304" pitchFamily="18" charset="0"/>
              <a:cs typeface="Times New Roman" panose="02020603050405020304" pitchFamily="18" charset="0"/>
            </a:endParaRPr>
          </a:p>
          <a:p>
            <a:pPr>
              <a:lnSpc>
                <a:spcPts val="2400"/>
              </a:lnSpc>
            </a:pPr>
            <a:r>
              <a:rPr lang="en-GB" altLang="zh-CN" sz="2000" i="1" dirty="0" smtClean="0">
                <a:latin typeface="Times New Roman" panose="02020603050405020304" pitchFamily="18" charset="0"/>
                <a:cs typeface="Times New Roman" panose="02020603050405020304" pitchFamily="18" charset="0"/>
              </a:rPr>
              <a:t>ε</a:t>
            </a:r>
            <a:r>
              <a:rPr lang="zh-CN" altLang="zh-CN" sz="2000" dirty="0" smtClean="0">
                <a:latin typeface="Times New Roman" panose="02020603050405020304" pitchFamily="18" charset="0"/>
                <a:cs typeface="Times New Roman" panose="02020603050405020304" pitchFamily="18" charset="0"/>
              </a:rPr>
              <a:t>是比例常数，称为吸光系数</a:t>
            </a:r>
            <a:r>
              <a:rPr lang="en-GB" altLang="zh-CN" sz="2000" dirty="0" smtClean="0">
                <a:latin typeface="Times New Roman" panose="02020603050405020304" pitchFamily="18" charset="0"/>
                <a:cs typeface="Times New Roman" panose="02020603050405020304" pitchFamily="18" charset="0"/>
              </a:rPr>
              <a:t>(</a:t>
            </a:r>
            <a:r>
              <a:rPr lang="zh-CN" altLang="zh-CN" sz="2000" dirty="0" smtClean="0">
                <a:latin typeface="Times New Roman" panose="02020603050405020304" pitchFamily="18" charset="0"/>
                <a:cs typeface="Times New Roman" panose="02020603050405020304" pitchFamily="18" charset="0"/>
              </a:rPr>
              <a:t>光密度系数</a:t>
            </a:r>
            <a:r>
              <a:rPr lang="en-GB" altLang="zh-CN" sz="2000" dirty="0" smtClean="0">
                <a:latin typeface="Times New Roman" panose="02020603050405020304" pitchFamily="18" charset="0"/>
                <a:cs typeface="Times New Roman" panose="02020603050405020304" pitchFamily="18" charset="0"/>
              </a:rPr>
              <a:t>)</a:t>
            </a:r>
            <a:r>
              <a:rPr lang="zh-CN" altLang="zh-CN" sz="2000" dirty="0" smtClean="0">
                <a:latin typeface="Times New Roman" panose="02020603050405020304" pitchFamily="18" charset="0"/>
                <a:cs typeface="Times New Roman" panose="02020603050405020304" pitchFamily="18" charset="0"/>
              </a:rPr>
              <a:t>，它是有色物质的一个特征常数。当入射光波长一定时，某一吸光物质的</a:t>
            </a:r>
            <a:r>
              <a:rPr lang="en-GB" altLang="zh-CN" sz="2000" i="1" dirty="0" smtClean="0">
                <a:latin typeface="Times New Roman" panose="02020603050405020304" pitchFamily="18" charset="0"/>
                <a:cs typeface="Times New Roman" panose="02020603050405020304" pitchFamily="18" charset="0"/>
              </a:rPr>
              <a:t>ε</a:t>
            </a:r>
            <a:r>
              <a:rPr lang="zh-CN" altLang="zh-CN" sz="2000" dirty="0" smtClean="0">
                <a:latin typeface="Times New Roman" panose="02020603050405020304" pitchFamily="18" charset="0"/>
                <a:cs typeface="Times New Roman" panose="02020603050405020304" pitchFamily="18" charset="0"/>
              </a:rPr>
              <a:t>值是一定的。所以当溶液厚度一定时，光密度只与有色溶液的浓度成正比。</a:t>
            </a:r>
            <a:r>
              <a:rPr lang="zh-CN" altLang="zh-CN" sz="2000" dirty="0">
                <a:latin typeface="Times New Roman" panose="02020603050405020304" pitchFamily="18" charset="0"/>
                <a:cs typeface="Times New Roman" panose="02020603050405020304" pitchFamily="18" charset="0"/>
              </a:rPr>
              <a:t>因此测定溶液的光密度，就可以求出该配合物的配位数</a:t>
            </a:r>
            <a:r>
              <a:rPr lang="zh-CN" altLang="zh-CN" sz="2000" dirty="0" smtClean="0">
                <a:latin typeface="Times New Roman" panose="02020603050405020304" pitchFamily="18" charset="0"/>
                <a:cs typeface="Times New Roman" panose="02020603050405020304" pitchFamily="18" charset="0"/>
              </a:rPr>
              <a:t>。</a:t>
            </a:r>
            <a:endParaRPr lang="zh-CN" altLang="zh-CN" sz="2000" dirty="0">
              <a:latin typeface="Times New Roman" panose="02020603050405020304" pitchFamily="18" charset="0"/>
              <a:cs typeface="Times New Roman" panose="02020603050405020304" pitchFamily="18" charset="0"/>
            </a:endParaRPr>
          </a:p>
        </p:txBody>
      </p:sp>
      <p:sp>
        <p:nvSpPr>
          <p:cNvPr id="2" name="标题 1"/>
          <p:cNvSpPr>
            <a:spLocks noGrp="1"/>
          </p:cNvSpPr>
          <p:nvPr>
            <p:ph type="title"/>
          </p:nvPr>
        </p:nvSpPr>
        <p:spPr>
          <a:xfrm>
            <a:off x="629907" y="-12574"/>
            <a:ext cx="3546377" cy="759991"/>
          </a:xfrm>
        </p:spPr>
        <p:txBody>
          <a:bodyPr>
            <a:normAutofit/>
          </a:bodyPr>
          <a:lstStyle/>
          <a:p>
            <a:r>
              <a:rPr lang="zh-CN" altLang="zh-CN" sz="3200" b="1" dirty="0">
                <a:solidFill>
                  <a:schemeClr val="bg2">
                    <a:lumMod val="25000"/>
                  </a:schemeClr>
                </a:solidFill>
              </a:rPr>
              <a:t>一、实验目的</a:t>
            </a:r>
            <a:endParaRPr lang="zh-CN" altLang="en-US" sz="3200" dirty="0">
              <a:solidFill>
                <a:schemeClr val="bg2">
                  <a:lumMod val="25000"/>
                </a:schemeClr>
              </a:solidFill>
            </a:endParaRPr>
          </a:p>
        </p:txBody>
      </p:sp>
      <p:sp>
        <p:nvSpPr>
          <p:cNvPr id="3" name="内容占位符 2"/>
          <p:cNvSpPr>
            <a:spLocks noGrp="1"/>
          </p:cNvSpPr>
          <p:nvPr>
            <p:ph idx="1"/>
          </p:nvPr>
        </p:nvSpPr>
        <p:spPr>
          <a:xfrm>
            <a:off x="629907" y="716423"/>
            <a:ext cx="8192063" cy="959734"/>
          </a:xfrm>
        </p:spPr>
        <p:txBody>
          <a:bodyPr>
            <a:noAutofit/>
          </a:bodyPr>
          <a:lstStyle/>
          <a:p>
            <a:pPr marL="0" indent="0">
              <a:lnSpc>
                <a:spcPts val="2300"/>
              </a:lnSpc>
              <a:buNone/>
            </a:pPr>
            <a:r>
              <a:rPr lang="en-GB" altLang="zh-CN" sz="2200" dirty="0">
                <a:solidFill>
                  <a:schemeClr val="bg2">
                    <a:lumMod val="25000"/>
                  </a:schemeClr>
                </a:solidFill>
              </a:rPr>
              <a:t>1</a:t>
            </a:r>
            <a:r>
              <a:rPr lang="zh-CN" altLang="zh-CN" sz="2200" dirty="0" smtClean="0">
                <a:solidFill>
                  <a:schemeClr val="bg2">
                    <a:lumMod val="25000"/>
                  </a:schemeClr>
                </a:solidFill>
              </a:rPr>
              <a:t>．了解</a:t>
            </a:r>
            <a:r>
              <a:rPr lang="zh-CN" altLang="zh-CN" sz="2200" dirty="0">
                <a:solidFill>
                  <a:schemeClr val="bg2">
                    <a:lumMod val="25000"/>
                  </a:schemeClr>
                </a:solidFill>
              </a:rPr>
              <a:t>利用分光光度法测定配位离子配位数的原理和方法。</a:t>
            </a:r>
          </a:p>
          <a:p>
            <a:pPr marL="0" indent="0">
              <a:lnSpc>
                <a:spcPts val="2300"/>
              </a:lnSpc>
              <a:buNone/>
            </a:pPr>
            <a:r>
              <a:rPr lang="en-GB" altLang="zh-CN" sz="2200" dirty="0" smtClean="0">
                <a:solidFill>
                  <a:schemeClr val="bg2">
                    <a:lumMod val="25000"/>
                  </a:schemeClr>
                </a:solidFill>
              </a:rPr>
              <a:t>2</a:t>
            </a:r>
            <a:r>
              <a:rPr lang="zh-CN" altLang="zh-CN" sz="2200" dirty="0">
                <a:solidFill>
                  <a:schemeClr val="bg2">
                    <a:lumMod val="25000"/>
                  </a:schemeClr>
                </a:solidFill>
              </a:rPr>
              <a:t>．学会分光光度计的正确使用</a:t>
            </a:r>
            <a:r>
              <a:rPr lang="zh-CN" altLang="zh-CN" sz="2200" dirty="0" smtClean="0">
                <a:solidFill>
                  <a:schemeClr val="bg2">
                    <a:lumMod val="25000"/>
                  </a:schemeClr>
                </a:solidFill>
              </a:rPr>
              <a:t>。</a:t>
            </a:r>
            <a:endParaRPr lang="zh-CN" altLang="zh-CN" sz="2200" dirty="0">
              <a:solidFill>
                <a:schemeClr val="bg2">
                  <a:lumMod val="25000"/>
                </a:schemeClr>
              </a:solidFill>
            </a:endParaRPr>
          </a:p>
        </p:txBody>
      </p:sp>
      <p:sp>
        <p:nvSpPr>
          <p:cNvPr id="17" name="矩形 16"/>
          <p:cNvSpPr/>
          <p:nvPr/>
        </p:nvSpPr>
        <p:spPr>
          <a:xfrm>
            <a:off x="629907" y="1569546"/>
            <a:ext cx="2656496" cy="584775"/>
          </a:xfrm>
          <a:prstGeom prst="rect">
            <a:avLst/>
          </a:prstGeom>
        </p:spPr>
        <p:txBody>
          <a:bodyPr wrap="none">
            <a:spAutoFit/>
          </a:bodyPr>
          <a:lstStyle/>
          <a:p>
            <a:pPr algn="just">
              <a:spcAft>
                <a:spcPts val="0"/>
              </a:spcAft>
            </a:pPr>
            <a:r>
              <a:rPr lang="zh-CN" altLang="zh-CN" sz="3200" b="1" dirty="0" smtClean="0">
                <a:solidFill>
                  <a:schemeClr val="accent5">
                    <a:lumMod val="50000"/>
                  </a:schemeClr>
                </a:solidFill>
                <a:latin typeface="+mj-lt"/>
                <a:ea typeface="+mj-ea"/>
                <a:cs typeface="+mj-cs"/>
              </a:rPr>
              <a:t>二、实验原理</a:t>
            </a:r>
            <a:endParaRPr lang="zh-CN" altLang="zh-CN" sz="3200" b="1" dirty="0">
              <a:solidFill>
                <a:schemeClr val="accent5">
                  <a:lumMod val="50000"/>
                </a:schemeClr>
              </a:solidFill>
              <a:latin typeface="+mj-lt"/>
              <a:ea typeface="+mj-ea"/>
              <a:cs typeface="+mj-cs"/>
            </a:endParaRPr>
          </a:p>
        </p:txBody>
      </p:sp>
      <p:sp>
        <p:nvSpPr>
          <p:cNvPr id="27" name="Rectangle 21"/>
          <p:cNvSpPr>
            <a:spLocks noChangeArrowheads="1"/>
          </p:cNvSpPr>
          <p:nvPr/>
        </p:nvSpPr>
        <p:spPr bwMode="auto">
          <a:xfrm>
            <a:off x="-113108" y="857246"/>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9" name="Rectangle 23"/>
          <p:cNvSpPr>
            <a:spLocks noChangeArrowheads="1"/>
          </p:cNvSpPr>
          <p:nvPr/>
        </p:nvSpPr>
        <p:spPr bwMode="auto">
          <a:xfrm>
            <a:off x="-288758" y="664143"/>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2" name="Rectangle 25"/>
          <p:cNvSpPr>
            <a:spLocks noChangeArrowheads="1"/>
          </p:cNvSpPr>
          <p:nvPr/>
        </p:nvSpPr>
        <p:spPr bwMode="auto">
          <a:xfrm>
            <a:off x="-288758" y="664143"/>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xmlns="" val="395925068"/>
              </p:ext>
            </p:extLst>
          </p:nvPr>
        </p:nvGraphicFramePr>
        <p:xfrm>
          <a:off x="7646437" y="2505558"/>
          <a:ext cx="1115369" cy="371790"/>
        </p:xfrm>
        <a:graphic>
          <a:graphicData uri="http://schemas.openxmlformats.org/presentationml/2006/ole">
            <p:oleObj spid="_x0000_s1310" r:id="rId3" imgW="685800" imgH="228600" progId="">
              <p:embed/>
            </p:oleObj>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xmlns="" val="1965673816"/>
              </p:ext>
            </p:extLst>
          </p:nvPr>
        </p:nvGraphicFramePr>
        <p:xfrm>
          <a:off x="7453654" y="2973231"/>
          <a:ext cx="1500934" cy="616455"/>
        </p:xfrm>
        <a:graphic>
          <a:graphicData uri="http://schemas.openxmlformats.org/presentationml/2006/ole">
            <p:oleObj spid="_x0000_s1311" r:id="rId4" imgW="1066800" imgH="431800" progId="">
              <p:embed/>
            </p:oleObj>
          </a:graphicData>
        </a:graphic>
      </p:graphicFrame>
    </p:spTree>
    <p:extLst>
      <p:ext uri="{BB962C8B-B14F-4D97-AF65-F5344CB8AC3E}">
        <p14:creationId xmlns:p14="http://schemas.microsoft.com/office/powerpoint/2010/main" xmlns="" val="270073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38546"/>
            <a:ext cx="4759036" cy="785091"/>
          </a:xfrm>
        </p:spPr>
        <p:txBody>
          <a:bodyPr>
            <a:normAutofit/>
          </a:bodyPr>
          <a:lstStyle/>
          <a:p>
            <a:r>
              <a:rPr lang="zh-CN" altLang="zh-CN" sz="3600" b="1" dirty="0">
                <a:solidFill>
                  <a:schemeClr val="accent3">
                    <a:lumMod val="50000"/>
                  </a:schemeClr>
                </a:solidFill>
              </a:rPr>
              <a:t>等摩尔系列法</a:t>
            </a:r>
            <a:endParaRPr lang="zh-CN" altLang="en-US" sz="3600" b="1" dirty="0">
              <a:solidFill>
                <a:schemeClr val="accent3">
                  <a:lumMod val="50000"/>
                </a:schemeClr>
              </a:solidFill>
            </a:endParaRPr>
          </a:p>
        </p:txBody>
      </p:sp>
      <p:sp>
        <p:nvSpPr>
          <p:cNvPr id="5" name="内容占位符 4"/>
          <p:cNvSpPr>
            <a:spLocks noGrp="1"/>
          </p:cNvSpPr>
          <p:nvPr>
            <p:ph idx="1"/>
          </p:nvPr>
        </p:nvSpPr>
        <p:spPr>
          <a:xfrm>
            <a:off x="671944" y="1005959"/>
            <a:ext cx="7705437" cy="3106594"/>
          </a:xfrm>
        </p:spPr>
        <p:txBody>
          <a:bodyPr>
            <a:normAutofit fontScale="62500" lnSpcReduction="20000"/>
          </a:bodyPr>
          <a:lstStyle/>
          <a:p>
            <a:pPr>
              <a:lnSpc>
                <a:spcPct val="150000"/>
              </a:lnSpc>
            </a:pPr>
            <a:r>
              <a:rPr lang="zh-CN" altLang="zh-CN" sz="2900" smtClean="0"/>
              <a:t>保持</a:t>
            </a:r>
            <a:r>
              <a:rPr lang="zh-CN" altLang="zh-CN" sz="2900" dirty="0"/>
              <a:t>中心离子的浓度</a:t>
            </a:r>
            <a:r>
              <a:rPr lang="en-GB" altLang="zh-CN" sz="2900" dirty="0"/>
              <a:t>(</a:t>
            </a:r>
            <a:r>
              <a:rPr lang="en-GB" altLang="zh-CN" sz="2900" i="1" dirty="0" err="1"/>
              <a:t>c</a:t>
            </a:r>
            <a:r>
              <a:rPr lang="en-GB" altLang="zh-CN" sz="2900" baseline="-25000" dirty="0" err="1"/>
              <a:t>M</a:t>
            </a:r>
            <a:r>
              <a:rPr lang="en-GB" altLang="zh-CN" sz="2900" dirty="0"/>
              <a:t>)</a:t>
            </a:r>
            <a:r>
              <a:rPr lang="zh-CN" altLang="zh-CN" sz="2900" dirty="0"/>
              <a:t>与配位体的浓度</a:t>
            </a:r>
            <a:r>
              <a:rPr lang="en-GB" altLang="zh-CN" sz="2900" dirty="0"/>
              <a:t>(</a:t>
            </a:r>
            <a:r>
              <a:rPr lang="en-GB" altLang="zh-CN" sz="2900" i="1" dirty="0" err="1"/>
              <a:t>c</a:t>
            </a:r>
            <a:r>
              <a:rPr lang="en-GB" altLang="zh-CN" sz="2900" baseline="-25000" dirty="0" err="1"/>
              <a:t>X</a:t>
            </a:r>
            <a:r>
              <a:rPr lang="en-GB" altLang="zh-CN" sz="2900" dirty="0"/>
              <a:t>)</a:t>
            </a:r>
            <a:r>
              <a:rPr lang="zh-CN" altLang="zh-CN" sz="2900" dirty="0"/>
              <a:t>之和不变</a:t>
            </a:r>
            <a:r>
              <a:rPr lang="en-GB" altLang="zh-CN" sz="2900" dirty="0"/>
              <a:t>(</a:t>
            </a:r>
            <a:r>
              <a:rPr lang="zh-CN" altLang="zh-CN" sz="2900" dirty="0"/>
              <a:t>即总摩尔数不变</a:t>
            </a:r>
            <a:r>
              <a:rPr lang="en-GB" altLang="zh-CN" sz="2900" dirty="0"/>
              <a:t>)</a:t>
            </a:r>
            <a:r>
              <a:rPr lang="zh-CN" altLang="zh-CN" sz="2900" dirty="0"/>
              <a:t>，改变</a:t>
            </a:r>
            <a:r>
              <a:rPr lang="en-GB" altLang="zh-CN" sz="2900" i="1" dirty="0" err="1"/>
              <a:t>c</a:t>
            </a:r>
            <a:r>
              <a:rPr lang="en-GB" altLang="zh-CN" sz="2900" baseline="-25000" dirty="0" err="1"/>
              <a:t>M</a:t>
            </a:r>
            <a:r>
              <a:rPr lang="zh-CN" altLang="zh-CN" sz="2900" dirty="0"/>
              <a:t>与</a:t>
            </a:r>
            <a:r>
              <a:rPr lang="en-GB" altLang="zh-CN" sz="2900" i="1" dirty="0" err="1"/>
              <a:t>c</a:t>
            </a:r>
            <a:r>
              <a:rPr lang="en-GB" altLang="zh-CN" sz="2900" baseline="-25000" dirty="0" err="1"/>
              <a:t>X</a:t>
            </a:r>
            <a:r>
              <a:rPr lang="zh-CN" altLang="zh-CN" sz="2900" dirty="0"/>
              <a:t>的相对量，配制一系列溶液</a:t>
            </a:r>
            <a:r>
              <a:rPr lang="zh-CN" altLang="zh-CN" sz="2900" dirty="0" smtClean="0"/>
              <a:t>。在</a:t>
            </a:r>
            <a:r>
              <a:rPr lang="zh-CN" altLang="zh-CN" sz="2900" dirty="0"/>
              <a:t>这一系列溶液中，有一些溶液中心离子过量，而另一些溶液中的配位体过量。这两部分</a:t>
            </a:r>
            <a:r>
              <a:rPr lang="zh-CN" altLang="zh-CN" sz="2900" dirty="0" smtClean="0"/>
              <a:t>溶液</a:t>
            </a:r>
            <a:r>
              <a:rPr lang="zh-CN" altLang="zh-CN" sz="2900" dirty="0"/>
              <a:t>中，配位离子的浓度都不可能达到最大值，只有当溶液中的中心离子与配位体的摩尔数之比与配位离子的组成一致时，配位离子浓度才能最大，对应的光密度也最大</a:t>
            </a:r>
            <a:r>
              <a:rPr lang="zh-CN" altLang="zh-CN" sz="2900" dirty="0" smtClean="0"/>
              <a:t>。</a:t>
            </a:r>
            <a:endParaRPr lang="en-US" altLang="zh-CN" sz="2900" dirty="0" smtClean="0"/>
          </a:p>
          <a:p>
            <a:pPr>
              <a:lnSpc>
                <a:spcPct val="150000"/>
              </a:lnSpc>
            </a:pPr>
            <a:r>
              <a:rPr lang="zh-CN" altLang="zh-CN" sz="2900" dirty="0"/>
              <a:t>如</a:t>
            </a:r>
            <a:r>
              <a:rPr lang="zh-CN" altLang="zh-CN" sz="2900" dirty="0" smtClean="0"/>
              <a:t>图所</a:t>
            </a:r>
            <a:r>
              <a:rPr lang="zh-CN" altLang="zh-CN" sz="2900" dirty="0"/>
              <a:t>示，在摩尔分数为</a:t>
            </a:r>
            <a:r>
              <a:rPr lang="en-GB" altLang="zh-CN" sz="2900" dirty="0"/>
              <a:t>0.5</a:t>
            </a:r>
            <a:r>
              <a:rPr lang="zh-CN" altLang="zh-CN" sz="2900" dirty="0"/>
              <a:t>处光密度最大，即金属离子与配位体摩尔数之比是</a:t>
            </a:r>
            <a:r>
              <a:rPr lang="en-GB" altLang="zh-CN" sz="2900" dirty="0"/>
              <a:t>l:l</a:t>
            </a:r>
            <a:r>
              <a:rPr lang="zh-CN" altLang="zh-CN" sz="2900" dirty="0"/>
              <a:t>，所以该配位离子中配位体的数目</a:t>
            </a:r>
            <a:r>
              <a:rPr lang="en-GB" altLang="zh-CN" sz="2900" i="1" dirty="0"/>
              <a:t>n</a:t>
            </a:r>
            <a:r>
              <a:rPr lang="zh-CN" altLang="zh-CN" sz="2900" dirty="0" smtClean="0"/>
              <a:t>为</a:t>
            </a:r>
            <a:r>
              <a:rPr lang="en-GB" altLang="zh-CN" sz="2900" dirty="0" smtClean="0"/>
              <a:t>1</a:t>
            </a:r>
            <a:r>
              <a:rPr lang="zh-CN" altLang="zh-CN" sz="2900" dirty="0" smtClean="0"/>
              <a:t>。</a:t>
            </a:r>
            <a:endParaRPr lang="zh-CN" altLang="zh-CN" sz="2900" dirty="0"/>
          </a:p>
          <a:p>
            <a:pPr>
              <a:lnSpc>
                <a:spcPct val="150000"/>
              </a:lnSpc>
            </a:pPr>
            <a:endParaRPr lang="zh-CN" altLang="en-US" sz="2400" dirty="0"/>
          </a:p>
        </p:txBody>
      </p:sp>
      <p:pic>
        <p:nvPicPr>
          <p:cNvPr id="4" name="图片 3" descr="无机化学47   实验5 2 中吸收曲线图"/>
          <p:cNvPicPr/>
          <p:nvPr/>
        </p:nvPicPr>
        <p:blipFill>
          <a:blip r:embed="rId2" cstate="print">
            <a:lum contrast="12000"/>
            <a:extLst>
              <a:ext uri="{28A0092B-C50C-407E-A947-70E740481C1C}">
                <a14:useLocalDpi xmlns:a14="http://schemas.microsoft.com/office/drawing/2010/main" xmlns="" val="0"/>
              </a:ext>
            </a:extLst>
          </a:blip>
          <a:srcRect b="46837"/>
          <a:stretch>
            <a:fillRect/>
          </a:stretch>
        </p:blipFill>
        <p:spPr bwMode="auto">
          <a:xfrm>
            <a:off x="8377381" y="1003589"/>
            <a:ext cx="3579668" cy="2816658"/>
          </a:xfrm>
          <a:prstGeom prst="rect">
            <a:avLst/>
          </a:prstGeom>
          <a:noFill/>
          <a:ln>
            <a:noFill/>
          </a:ln>
        </p:spPr>
      </p:pic>
      <p:sp>
        <p:nvSpPr>
          <p:cNvPr id="3" name="矩形 2"/>
          <p:cNvSpPr/>
          <p:nvPr/>
        </p:nvSpPr>
        <p:spPr>
          <a:xfrm>
            <a:off x="9613217" y="3635581"/>
            <a:ext cx="1107996" cy="369332"/>
          </a:xfrm>
          <a:prstGeom prst="rect">
            <a:avLst/>
          </a:prstGeom>
        </p:spPr>
        <p:txBody>
          <a:bodyPr wrap="none">
            <a:spAutoFit/>
          </a:bodyPr>
          <a:lstStyle/>
          <a:p>
            <a:r>
              <a:rPr lang="zh-CN" altLang="zh-CN" dirty="0">
                <a:latin typeface="Times New Roman" panose="02020603050405020304" pitchFamily="18" charset="0"/>
                <a:cs typeface="Times New Roman" panose="02020603050405020304" pitchFamily="18" charset="0"/>
              </a:rPr>
              <a:t>吸收曲线</a:t>
            </a:r>
            <a:endParaRPr lang="zh-CN" altLang="en-US" dirty="0"/>
          </a:p>
        </p:txBody>
      </p:sp>
      <mc:AlternateContent xmlns:mc="http://schemas.openxmlformats.org/markup-compatibility/2006">
        <mc:Choice xmlns:a14="http://schemas.microsoft.com/office/drawing/2010/main" xmlns="" Requires="a14">
          <p:sp>
            <p:nvSpPr>
              <p:cNvPr id="6" name="矩形 5"/>
              <p:cNvSpPr/>
              <p:nvPr/>
            </p:nvSpPr>
            <p:spPr>
              <a:xfrm>
                <a:off x="3042459" y="4445062"/>
                <a:ext cx="313297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zh-CN" altLang="en-US" i="1">
                              <a:latin typeface="Cambria Math" panose="02040503050406030204" pitchFamily="18" charset="0"/>
                            </a:rPr>
                          </m:ctrlPr>
                        </m:sSupPr>
                        <m:e>
                          <m:r>
                            <m:rPr>
                              <m:sty m:val="p"/>
                            </m:rPr>
                            <a:rPr lang="zh-CN" altLang="en-US">
                              <a:latin typeface="Cambria Math" panose="02040503050406030204" pitchFamily="18" charset="0"/>
                            </a:rPr>
                            <m:t>F</m:t>
                          </m:r>
                          <m:r>
                            <m:rPr>
                              <m:sty m:val="p"/>
                            </m:rPr>
                            <a:rPr lang="zh-CN" altLang="en-US" i="0">
                              <a:latin typeface="Cambria Math" panose="02040503050406030204" pitchFamily="18" charset="0"/>
                            </a:rPr>
                            <m:t>e</m:t>
                          </m:r>
                        </m:e>
                        <m:sup>
                          <m:r>
                            <a:rPr lang="zh-CN" altLang="en-US" i="0">
                              <a:latin typeface="Cambria Math" panose="02040503050406030204" pitchFamily="18" charset="0"/>
                            </a:rPr>
                            <m:t>3+</m:t>
                          </m:r>
                        </m:sup>
                      </m:sSup>
                      <m:r>
                        <a:rPr lang="zh-CN" altLang="en-US" i="0">
                          <a:latin typeface="Cambria Math" panose="02040503050406030204" pitchFamily="18" charset="0"/>
                        </a:rPr>
                        <m:t>+</m:t>
                      </m:r>
                      <m:r>
                        <m:rPr>
                          <m:sty m:val="p"/>
                        </m:rPr>
                        <a:rPr lang="zh-CN" altLang="en-US" i="0">
                          <a:latin typeface="Cambria Math" panose="02040503050406030204" pitchFamily="18" charset="0"/>
                        </a:rPr>
                        <m:t>nSCN</m:t>
                      </m:r>
                      <m:r>
                        <a:rPr lang="zh-CN" altLang="en-US" i="0">
                          <a:latin typeface="Cambria Math" panose="02040503050406030204" pitchFamily="18" charset="0"/>
                        </a:rPr>
                        <m:t>=</m:t>
                      </m:r>
                      <m:sSubSup>
                        <m:sSubSupPr>
                          <m:ctrlPr>
                            <a:rPr lang="zh-CN" altLang="en-US" i="1">
                              <a:latin typeface="Cambria Math" panose="02040503050406030204" pitchFamily="18" charset="0"/>
                            </a:rPr>
                          </m:ctrlPr>
                        </m:sSubSupPr>
                        <m:e>
                          <m:d>
                            <m:dPr>
                              <m:begChr m:val="["/>
                              <m:endChr m:val="]"/>
                              <m:ctrlPr>
                                <a:rPr lang="zh-CN" altLang="en-US" i="1">
                                  <a:latin typeface="Cambria Math" panose="02040503050406030204" pitchFamily="18" charset="0"/>
                                </a:rPr>
                              </m:ctrlPr>
                            </m:dPr>
                            <m:e>
                              <m:r>
                                <m:rPr>
                                  <m:sty m:val="p"/>
                                </m:rPr>
                                <a:rPr lang="zh-CN" altLang="en-US" i="0">
                                  <a:latin typeface="Cambria Math" panose="02040503050406030204" pitchFamily="18" charset="0"/>
                                </a:rPr>
                                <m:t>Fe</m:t>
                              </m:r>
                              <m:d>
                                <m:dPr>
                                  <m:ctrlPr>
                                    <a:rPr lang="zh-CN" altLang="en-US" i="1">
                                      <a:latin typeface="Cambria Math" panose="02040503050406030204" pitchFamily="18" charset="0"/>
                                    </a:rPr>
                                  </m:ctrlPr>
                                </m:dPr>
                                <m:e>
                                  <m:r>
                                    <m:rPr>
                                      <m:sty m:val="p"/>
                                    </m:rPr>
                                    <a:rPr lang="zh-CN" altLang="en-US" i="0">
                                      <a:latin typeface="Cambria Math" panose="02040503050406030204" pitchFamily="18" charset="0"/>
                                    </a:rPr>
                                    <m:t>SCN</m:t>
                                  </m:r>
                                </m:e>
                              </m:d>
                            </m:e>
                          </m:d>
                        </m:e>
                        <m:sub>
                          <m:r>
                            <m:rPr>
                              <m:sty m:val="p"/>
                            </m:rPr>
                            <a:rPr lang="zh-CN" altLang="en-US" i="0">
                              <a:latin typeface="Cambria Math" panose="02040503050406030204" pitchFamily="18" charset="0"/>
                            </a:rPr>
                            <m:t>n</m:t>
                          </m:r>
                        </m:sub>
                        <m:sup>
                          <m:r>
                            <a:rPr lang="zh-CN" altLang="en-US" i="0">
                              <a:latin typeface="Cambria Math" panose="02040503050406030204" pitchFamily="18" charset="0"/>
                            </a:rPr>
                            <m:t>3−</m:t>
                          </m:r>
                          <m:r>
                            <m:rPr>
                              <m:sty m:val="p"/>
                            </m:rPr>
                            <a:rPr lang="zh-CN" altLang="en-US" i="0">
                              <a:latin typeface="Cambria Math" panose="02040503050406030204" pitchFamily="18" charset="0"/>
                            </a:rPr>
                            <m:t>n</m:t>
                          </m:r>
                        </m:sup>
                      </m:sSubSup>
                    </m:oMath>
                  </m:oMathPara>
                </a14:m>
                <a:endParaRPr lang="zh-CN" altLang="en-US" dirty="0"/>
              </a:p>
            </p:txBody>
          </p:sp>
        </mc:Choice>
        <mc:Fallback>
          <p:sp>
            <p:nvSpPr>
              <p:cNvPr id="6" name="矩形 5"/>
              <p:cNvSpPr>
                <a:spLocks noRot="1" noChangeAspect="1" noMove="1" noResize="1" noEditPoints="1" noAdjustHandles="1" noChangeArrowheads="1" noChangeShapeType="1" noTextEdit="1"/>
              </p:cNvSpPr>
              <p:nvPr/>
            </p:nvSpPr>
            <p:spPr>
              <a:xfrm>
                <a:off x="3042459" y="4445062"/>
                <a:ext cx="3132974" cy="369332"/>
              </a:xfrm>
              <a:prstGeom prst="rect">
                <a:avLst/>
              </a:prstGeom>
              <a:blipFill>
                <a:blip r:embed="rId3" cstate="print"/>
                <a:stretch>
                  <a:fillRect/>
                </a:stretch>
              </a:blipFill>
            </p:spPr>
            <p:txBody>
              <a:bodyPr/>
              <a:lstStyle/>
              <a:p>
                <a:r>
                  <a:rPr lang="zh-CN" altLang="en-US">
                    <a:noFill/>
                  </a:rPr>
                  <a:t> </a:t>
                </a:r>
              </a:p>
            </p:txBody>
          </p:sp>
        </mc:Fallback>
      </mc:AlternateContent>
      <p:sp>
        <p:nvSpPr>
          <p:cNvPr id="7" name="矩形 6"/>
          <p:cNvSpPr/>
          <p:nvPr/>
        </p:nvSpPr>
        <p:spPr>
          <a:xfrm>
            <a:off x="2221113" y="4962237"/>
            <a:ext cx="5237331" cy="369332"/>
          </a:xfrm>
          <a:prstGeom prst="rect">
            <a:avLst/>
          </a:prstGeom>
        </p:spPr>
        <p:txBody>
          <a:bodyPr wrap="none">
            <a:spAutoFit/>
          </a:bodyPr>
          <a:lstStyle/>
          <a:p>
            <a:r>
              <a:rPr lang="zh-CN" altLang="zh-CN" dirty="0">
                <a:latin typeface="Times New Roman" panose="02020603050405020304" pitchFamily="18" charset="0"/>
                <a:cs typeface="Times New Roman" panose="02020603050405020304" pitchFamily="18" charset="0"/>
              </a:rPr>
              <a:t>浓度为</a:t>
            </a:r>
            <a:r>
              <a:rPr lang="en-GB" altLang="zh-CN" dirty="0">
                <a:latin typeface="Times New Roman" panose="02020603050405020304" pitchFamily="18" charset="0"/>
              </a:rPr>
              <a:t>5.000×10</a:t>
            </a:r>
            <a:r>
              <a:rPr lang="en-GB" altLang="zh-CN" baseline="30000" dirty="0">
                <a:latin typeface="Times New Roman" panose="02020603050405020304" pitchFamily="18" charset="0"/>
              </a:rPr>
              <a:t>-3  </a:t>
            </a:r>
            <a:r>
              <a:rPr lang="en-GB" altLang="zh-CN" dirty="0">
                <a:latin typeface="Times New Roman" panose="02020603050405020304" pitchFamily="18" charset="0"/>
              </a:rPr>
              <a:t>mol·L</a:t>
            </a:r>
            <a:r>
              <a:rPr lang="en-GB" altLang="zh-CN" baseline="30000" dirty="0">
                <a:latin typeface="Times New Roman" panose="02020603050405020304" pitchFamily="18" charset="0"/>
              </a:rPr>
              <a:t>-1</a:t>
            </a:r>
            <a:r>
              <a:rPr lang="zh-CN" altLang="zh-CN" dirty="0">
                <a:latin typeface="Times New Roman" panose="02020603050405020304" pitchFamily="18" charset="0"/>
                <a:cs typeface="Times New Roman" panose="02020603050405020304" pitchFamily="18" charset="0"/>
              </a:rPr>
              <a:t>的</a:t>
            </a:r>
            <a:r>
              <a:rPr lang="en-GB" altLang="zh-CN" dirty="0">
                <a:latin typeface="Times New Roman" panose="02020603050405020304" pitchFamily="18" charset="0"/>
              </a:rPr>
              <a:t>Fe(NO</a:t>
            </a:r>
            <a:r>
              <a:rPr lang="en-GB" altLang="zh-CN" baseline="-25000" dirty="0">
                <a:latin typeface="Times New Roman" panose="02020603050405020304" pitchFamily="18" charset="0"/>
              </a:rPr>
              <a:t>3</a:t>
            </a:r>
            <a:r>
              <a:rPr lang="en-GB" altLang="zh-CN" dirty="0">
                <a:latin typeface="Times New Roman" panose="02020603050405020304" pitchFamily="18" charset="0"/>
              </a:rPr>
              <a:t>)</a:t>
            </a:r>
            <a:r>
              <a:rPr lang="en-GB" altLang="zh-CN" baseline="-25000" dirty="0">
                <a:latin typeface="Times New Roman" panose="02020603050405020304" pitchFamily="18" charset="0"/>
              </a:rPr>
              <a:t>3</a:t>
            </a:r>
            <a:r>
              <a:rPr lang="zh-CN" altLang="zh-CN" dirty="0">
                <a:latin typeface="Times New Roman" panose="02020603050405020304" pitchFamily="18" charset="0"/>
                <a:cs typeface="Times New Roman" panose="02020603050405020304" pitchFamily="18" charset="0"/>
              </a:rPr>
              <a:t>、</a:t>
            </a:r>
            <a:r>
              <a:rPr lang="en-GB" altLang="zh-CN" dirty="0">
                <a:latin typeface="Times New Roman" panose="02020603050405020304" pitchFamily="18" charset="0"/>
              </a:rPr>
              <a:t> </a:t>
            </a:r>
            <a:r>
              <a:rPr lang="en-GB" altLang="zh-CN" dirty="0" smtClean="0">
                <a:latin typeface="Times New Roman" panose="02020603050405020304" pitchFamily="18" charset="0"/>
              </a:rPr>
              <a:t>KSCN</a:t>
            </a:r>
            <a:r>
              <a:rPr lang="zh-CN" altLang="en-US" dirty="0" smtClean="0">
                <a:latin typeface="Times New Roman" panose="02020603050405020304" pitchFamily="18" charset="0"/>
              </a:rPr>
              <a:t>溶液</a:t>
            </a:r>
            <a:endParaRPr lang="zh-CN" altLang="en-US" dirty="0"/>
          </a:p>
        </p:txBody>
      </p:sp>
    </p:spTree>
    <p:extLst>
      <p:ext uri="{BB962C8B-B14F-4D97-AF65-F5344CB8AC3E}">
        <p14:creationId xmlns:p14="http://schemas.microsoft.com/office/powerpoint/2010/main" xmlns="" val="76457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30563" y="0"/>
            <a:ext cx="4620491" cy="1325563"/>
          </a:xfrm>
        </p:spPr>
        <p:txBody>
          <a:bodyPr>
            <a:normAutofit/>
          </a:bodyPr>
          <a:lstStyle/>
          <a:p>
            <a:r>
              <a:rPr lang="zh-CN" altLang="zh-CN" sz="3600" b="1" dirty="0">
                <a:solidFill>
                  <a:schemeClr val="accent3">
                    <a:lumMod val="50000"/>
                  </a:schemeClr>
                </a:solidFill>
              </a:rPr>
              <a:t>三、仪器及</a:t>
            </a:r>
            <a:r>
              <a:rPr lang="zh-CN" altLang="zh-CN" sz="3600" b="1" dirty="0" smtClean="0">
                <a:solidFill>
                  <a:schemeClr val="accent3">
                    <a:lumMod val="50000"/>
                  </a:schemeClr>
                </a:solidFill>
              </a:rPr>
              <a:t>试剂</a:t>
            </a:r>
            <a:endParaRPr lang="zh-CN" altLang="en-US" sz="3600" dirty="0">
              <a:solidFill>
                <a:schemeClr val="accent3">
                  <a:lumMod val="50000"/>
                </a:schemeClr>
              </a:solidFill>
            </a:endParaRPr>
          </a:p>
        </p:txBody>
      </p:sp>
      <p:sp>
        <p:nvSpPr>
          <p:cNvPr id="3" name="内容占位符 2"/>
          <p:cNvSpPr>
            <a:spLocks noGrp="1"/>
          </p:cNvSpPr>
          <p:nvPr>
            <p:ph idx="1"/>
          </p:nvPr>
        </p:nvSpPr>
        <p:spPr>
          <a:xfrm>
            <a:off x="838199" y="1825624"/>
            <a:ext cx="10106891" cy="3097357"/>
          </a:xfrm>
        </p:spPr>
        <p:txBody>
          <a:bodyPr>
            <a:normAutofit fontScale="55000" lnSpcReduction="20000"/>
          </a:bodyPr>
          <a:lstStyle/>
          <a:p>
            <a:pPr>
              <a:lnSpc>
                <a:spcPct val="170000"/>
              </a:lnSpc>
            </a:pPr>
            <a:r>
              <a:rPr lang="zh-CN" altLang="zh-CN" sz="4200" dirty="0">
                <a:solidFill>
                  <a:schemeClr val="accent2">
                    <a:lumMod val="50000"/>
                  </a:schemeClr>
                </a:solidFill>
              </a:rPr>
              <a:t>仪器</a:t>
            </a:r>
            <a:r>
              <a:rPr lang="zh-CN" altLang="zh-CN" sz="4200" dirty="0" smtClean="0">
                <a:solidFill>
                  <a:schemeClr val="accent2">
                    <a:lumMod val="50000"/>
                  </a:schemeClr>
                </a:solidFill>
              </a:rPr>
              <a:t>：</a:t>
            </a:r>
            <a:endParaRPr lang="en-US" altLang="zh-CN" sz="4200" dirty="0" smtClean="0">
              <a:solidFill>
                <a:schemeClr val="accent2">
                  <a:lumMod val="50000"/>
                </a:schemeClr>
              </a:solidFill>
            </a:endParaRPr>
          </a:p>
          <a:p>
            <a:pPr marL="0" indent="0">
              <a:lnSpc>
                <a:spcPct val="170000"/>
              </a:lnSpc>
              <a:buNone/>
            </a:pPr>
            <a:r>
              <a:rPr lang="en-US" altLang="zh-CN" sz="4200" dirty="0" smtClean="0"/>
              <a:t>  </a:t>
            </a:r>
            <a:r>
              <a:rPr lang="zh-CN" altLang="zh-CN" sz="4200" dirty="0" smtClean="0"/>
              <a:t>分光光度计</a:t>
            </a:r>
            <a:r>
              <a:rPr lang="zh-CN" altLang="zh-CN" sz="4200" dirty="0"/>
              <a:t>，烧杯（</a:t>
            </a:r>
            <a:r>
              <a:rPr lang="en-GB" altLang="zh-CN" sz="4200" dirty="0"/>
              <a:t>50 mL</a:t>
            </a:r>
            <a:r>
              <a:rPr lang="zh-CN" altLang="zh-CN" sz="4200" dirty="0"/>
              <a:t>），移液管（</a:t>
            </a:r>
            <a:r>
              <a:rPr lang="en-GB" altLang="zh-CN" sz="4200" dirty="0"/>
              <a:t>10 mL</a:t>
            </a:r>
            <a:r>
              <a:rPr lang="zh-CN" altLang="zh-CN" sz="4200" dirty="0"/>
              <a:t>），天平</a:t>
            </a:r>
          </a:p>
          <a:p>
            <a:pPr>
              <a:lnSpc>
                <a:spcPct val="170000"/>
              </a:lnSpc>
            </a:pPr>
            <a:r>
              <a:rPr lang="zh-CN" altLang="zh-CN" sz="4200" dirty="0" smtClean="0">
                <a:solidFill>
                  <a:schemeClr val="accent3">
                    <a:lumMod val="50000"/>
                  </a:schemeClr>
                </a:solidFill>
              </a:rPr>
              <a:t>试剂：</a:t>
            </a:r>
            <a:endParaRPr lang="en-US" altLang="zh-CN" sz="4200" dirty="0" smtClean="0">
              <a:solidFill>
                <a:schemeClr val="accent3">
                  <a:lumMod val="50000"/>
                </a:schemeClr>
              </a:solidFill>
            </a:endParaRPr>
          </a:p>
          <a:p>
            <a:pPr marL="0" indent="0">
              <a:lnSpc>
                <a:spcPct val="170000"/>
              </a:lnSpc>
              <a:buNone/>
            </a:pPr>
            <a:r>
              <a:rPr lang="en-GB" altLang="zh-CN" sz="4200" dirty="0" smtClean="0"/>
              <a:t>   Fe(NO</a:t>
            </a:r>
            <a:r>
              <a:rPr lang="en-GB" altLang="zh-CN" sz="4200" baseline="-25000" dirty="0" smtClean="0"/>
              <a:t>3</a:t>
            </a:r>
            <a:r>
              <a:rPr lang="en-GB" altLang="zh-CN" sz="4200" dirty="0" smtClean="0"/>
              <a:t>)</a:t>
            </a:r>
            <a:r>
              <a:rPr lang="en-GB" altLang="zh-CN" sz="4200" baseline="-25000" dirty="0" smtClean="0"/>
              <a:t>3</a:t>
            </a:r>
            <a:r>
              <a:rPr lang="en-GB" altLang="zh-CN" sz="4200" dirty="0" smtClean="0"/>
              <a:t>·9H</a:t>
            </a:r>
            <a:r>
              <a:rPr lang="en-GB" altLang="zh-CN" sz="4200" baseline="-25000" dirty="0" smtClean="0"/>
              <a:t>2</a:t>
            </a:r>
            <a:r>
              <a:rPr lang="en-GB" altLang="zh-CN" sz="4200" dirty="0" smtClean="0"/>
              <a:t>O</a:t>
            </a:r>
            <a:r>
              <a:rPr lang="zh-CN" altLang="zh-CN" sz="4200" dirty="0"/>
              <a:t>（固），</a:t>
            </a:r>
            <a:r>
              <a:rPr lang="en-GB" altLang="zh-CN" sz="4200" dirty="0"/>
              <a:t>KSCN</a:t>
            </a:r>
            <a:r>
              <a:rPr lang="zh-CN" altLang="zh-CN" sz="4200" dirty="0"/>
              <a:t>（烘干）</a:t>
            </a:r>
            <a:r>
              <a:rPr lang="en-GB" altLang="zh-CN" sz="4200" dirty="0"/>
              <a:t>  </a:t>
            </a:r>
            <a:endParaRPr lang="zh-CN" altLang="zh-CN" sz="4200" dirty="0"/>
          </a:p>
          <a:p>
            <a:pPr marL="0" indent="0">
              <a:buNone/>
            </a:pPr>
            <a:r>
              <a:rPr lang="zh-CN" altLang="zh-CN" dirty="0"/>
              <a:t/>
            </a:r>
            <a:br>
              <a:rPr lang="zh-CN" altLang="zh-CN" dirty="0"/>
            </a:br>
            <a:endParaRPr lang="zh-CN" altLang="en-US" dirty="0"/>
          </a:p>
        </p:txBody>
      </p:sp>
    </p:spTree>
    <p:extLst>
      <p:ext uri="{BB962C8B-B14F-4D97-AF65-F5344CB8AC3E}">
        <p14:creationId xmlns:p14="http://schemas.microsoft.com/office/powerpoint/2010/main" xmlns="" val="1535386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49080"/>
            <a:ext cx="3715327" cy="728375"/>
          </a:xfrm>
        </p:spPr>
        <p:txBody>
          <a:bodyPr>
            <a:normAutofit/>
          </a:bodyPr>
          <a:lstStyle/>
          <a:p>
            <a:pPr algn="just"/>
            <a:r>
              <a:rPr lang="zh-CN" altLang="zh-CN" sz="3200" b="1" dirty="0">
                <a:solidFill>
                  <a:schemeClr val="accent5">
                    <a:lumMod val="50000"/>
                  </a:schemeClr>
                </a:solidFill>
              </a:rPr>
              <a:t>四、实验内容</a:t>
            </a:r>
            <a:endParaRPr lang="zh-CN" altLang="en-US" sz="3200" b="1" dirty="0">
              <a:solidFill>
                <a:schemeClr val="accent5">
                  <a:lumMod val="50000"/>
                </a:schemeClr>
              </a:solidFill>
            </a:endParaRPr>
          </a:p>
        </p:txBody>
      </p:sp>
      <p:sp>
        <p:nvSpPr>
          <p:cNvPr id="4" name="内容占位符 3"/>
          <p:cNvSpPr>
            <a:spLocks noGrp="1"/>
          </p:cNvSpPr>
          <p:nvPr>
            <p:ph idx="1"/>
          </p:nvPr>
        </p:nvSpPr>
        <p:spPr>
          <a:xfrm>
            <a:off x="838200" y="1308387"/>
            <a:ext cx="9663545" cy="4547467"/>
          </a:xfrm>
        </p:spPr>
        <p:txBody>
          <a:bodyPr/>
          <a:lstStyle/>
          <a:p>
            <a:r>
              <a:rPr lang="en-GB" altLang="zh-CN" dirty="0"/>
              <a:t> 1</a:t>
            </a:r>
            <a:r>
              <a:rPr lang="zh-CN" altLang="zh-CN" dirty="0"/>
              <a:t>．配制浓度为</a:t>
            </a:r>
            <a:r>
              <a:rPr lang="en-GB" altLang="zh-CN" dirty="0"/>
              <a:t>5.000×10</a:t>
            </a:r>
            <a:r>
              <a:rPr lang="en-GB" altLang="zh-CN" baseline="30000" dirty="0"/>
              <a:t>-3  </a:t>
            </a:r>
            <a:r>
              <a:rPr lang="en-GB" altLang="zh-CN" dirty="0"/>
              <a:t>mol·L</a:t>
            </a:r>
            <a:r>
              <a:rPr lang="en-GB" altLang="zh-CN" baseline="30000" dirty="0"/>
              <a:t>-1</a:t>
            </a:r>
            <a:r>
              <a:rPr lang="zh-CN" altLang="zh-CN" dirty="0"/>
              <a:t>的</a:t>
            </a:r>
            <a:r>
              <a:rPr lang="en-GB" altLang="zh-CN" dirty="0"/>
              <a:t>Fe(NO</a:t>
            </a:r>
            <a:r>
              <a:rPr lang="en-GB" altLang="zh-CN" baseline="-25000" dirty="0"/>
              <a:t>3</a:t>
            </a:r>
            <a:r>
              <a:rPr lang="en-GB" altLang="zh-CN" dirty="0"/>
              <a:t>)</a:t>
            </a:r>
            <a:r>
              <a:rPr lang="en-GB" altLang="zh-CN" baseline="-25000" dirty="0"/>
              <a:t>3</a:t>
            </a:r>
            <a:r>
              <a:rPr lang="zh-CN" altLang="zh-CN" dirty="0"/>
              <a:t>、</a:t>
            </a:r>
            <a:r>
              <a:rPr lang="en-GB" altLang="zh-CN" dirty="0"/>
              <a:t> KSCN</a:t>
            </a:r>
            <a:r>
              <a:rPr lang="zh-CN" altLang="zh-CN" dirty="0" smtClean="0"/>
              <a:t>溶液</a:t>
            </a:r>
            <a:endParaRPr lang="en-US" altLang="zh-CN" dirty="0" smtClean="0"/>
          </a:p>
          <a:p>
            <a:pPr marL="0" indent="0">
              <a:lnSpc>
                <a:spcPct val="150000"/>
              </a:lnSpc>
              <a:buNone/>
            </a:pPr>
            <a:r>
              <a:rPr lang="en-US" altLang="zh-CN" sz="2000" dirty="0" smtClean="0"/>
              <a:t>     </a:t>
            </a:r>
            <a:r>
              <a:rPr lang="zh-CN" altLang="zh-CN" sz="2000" dirty="0" smtClean="0"/>
              <a:t>计算</a:t>
            </a:r>
            <a:r>
              <a:rPr lang="zh-CN" altLang="zh-CN" sz="2000" dirty="0"/>
              <a:t>出所需</a:t>
            </a:r>
            <a:r>
              <a:rPr lang="en-GB" altLang="zh-CN" sz="2000" dirty="0"/>
              <a:t>Fe(NO</a:t>
            </a:r>
            <a:r>
              <a:rPr lang="en-GB" altLang="zh-CN" sz="2000" baseline="-25000" dirty="0"/>
              <a:t>3</a:t>
            </a:r>
            <a:r>
              <a:rPr lang="en-GB" altLang="zh-CN" sz="2000" dirty="0"/>
              <a:t>)</a:t>
            </a:r>
            <a:r>
              <a:rPr lang="en-GB" altLang="zh-CN" sz="2000" baseline="-25000" dirty="0"/>
              <a:t>3</a:t>
            </a:r>
            <a:r>
              <a:rPr lang="en-GB" altLang="zh-CN" sz="2000" dirty="0"/>
              <a:t>· 9H</a:t>
            </a:r>
            <a:r>
              <a:rPr lang="en-GB" altLang="zh-CN" sz="2000" baseline="-25000" dirty="0"/>
              <a:t>2</a:t>
            </a:r>
            <a:r>
              <a:rPr lang="en-GB" altLang="zh-CN" sz="2000" dirty="0"/>
              <a:t>O</a:t>
            </a:r>
            <a:r>
              <a:rPr lang="zh-CN" altLang="zh-CN" sz="2000" dirty="0"/>
              <a:t>和</a:t>
            </a:r>
            <a:r>
              <a:rPr lang="en-GB" altLang="zh-CN" sz="2000" dirty="0"/>
              <a:t>KSCN</a:t>
            </a:r>
            <a:r>
              <a:rPr lang="zh-CN" altLang="zh-CN" sz="2000" dirty="0"/>
              <a:t>的量，在电子天平上用小烧杯准确称取（精确到</a:t>
            </a:r>
            <a:r>
              <a:rPr lang="en-GB" altLang="zh-CN" sz="2000" dirty="0"/>
              <a:t>0.0001</a:t>
            </a:r>
            <a:r>
              <a:rPr lang="zh-CN" altLang="zh-CN" sz="2000" dirty="0"/>
              <a:t>克）。然后加入少量蒸馏水溶解，转移到</a:t>
            </a:r>
            <a:r>
              <a:rPr lang="en-GB" altLang="zh-CN" sz="2000" dirty="0"/>
              <a:t>100 mL</a:t>
            </a:r>
            <a:r>
              <a:rPr lang="zh-CN" altLang="zh-CN" sz="2000" dirty="0"/>
              <a:t>容量瓶中，用蒸馏水稀释至刻度，摇匀备用</a:t>
            </a:r>
            <a:r>
              <a:rPr lang="zh-CN" altLang="zh-CN" sz="2000" dirty="0" smtClean="0"/>
              <a:t>。</a:t>
            </a:r>
            <a:endParaRPr lang="en-US" altLang="zh-CN" sz="2000" dirty="0" smtClean="0"/>
          </a:p>
          <a:p>
            <a:pPr marL="0" indent="0">
              <a:lnSpc>
                <a:spcPct val="150000"/>
              </a:lnSpc>
              <a:buNone/>
            </a:pPr>
            <a:r>
              <a:rPr lang="en-GB" altLang="zh-CN" sz="2000" dirty="0">
                <a:solidFill>
                  <a:srgbClr val="FF0000"/>
                </a:solidFill>
              </a:rPr>
              <a:t>Fe(NO</a:t>
            </a:r>
            <a:r>
              <a:rPr lang="en-GB" altLang="zh-CN" sz="2000" baseline="-25000" dirty="0">
                <a:solidFill>
                  <a:srgbClr val="FF0000"/>
                </a:solidFill>
              </a:rPr>
              <a:t>3</a:t>
            </a:r>
            <a:r>
              <a:rPr lang="en-GB" altLang="zh-CN" sz="2000" dirty="0">
                <a:solidFill>
                  <a:srgbClr val="FF0000"/>
                </a:solidFill>
              </a:rPr>
              <a:t>)</a:t>
            </a:r>
            <a:r>
              <a:rPr lang="en-GB" altLang="zh-CN" sz="2000" baseline="-25000" dirty="0">
                <a:solidFill>
                  <a:srgbClr val="FF0000"/>
                </a:solidFill>
              </a:rPr>
              <a:t>3</a:t>
            </a:r>
            <a:r>
              <a:rPr lang="en-GB" altLang="zh-CN" sz="2000" dirty="0">
                <a:solidFill>
                  <a:srgbClr val="FF0000"/>
                </a:solidFill>
              </a:rPr>
              <a:t>· </a:t>
            </a:r>
            <a:r>
              <a:rPr lang="en-GB" altLang="zh-CN" sz="2000" dirty="0" smtClean="0">
                <a:solidFill>
                  <a:srgbClr val="FF0000"/>
                </a:solidFill>
              </a:rPr>
              <a:t>9H</a:t>
            </a:r>
            <a:r>
              <a:rPr lang="en-GB" altLang="zh-CN" sz="2000" baseline="-25000" dirty="0" smtClean="0">
                <a:solidFill>
                  <a:srgbClr val="FF0000"/>
                </a:solidFill>
              </a:rPr>
              <a:t>2</a:t>
            </a:r>
            <a:r>
              <a:rPr lang="en-GB" altLang="zh-CN" sz="2000" dirty="0" smtClean="0">
                <a:solidFill>
                  <a:srgbClr val="FF0000"/>
                </a:solidFill>
              </a:rPr>
              <a:t>O</a:t>
            </a:r>
            <a:r>
              <a:rPr lang="zh-CN" altLang="en-US" sz="2000" dirty="0" smtClean="0">
                <a:solidFill>
                  <a:srgbClr val="FF0000"/>
                </a:solidFill>
              </a:rPr>
              <a:t>：</a:t>
            </a:r>
            <a:r>
              <a:rPr lang="en-GB" altLang="zh-CN" sz="2000" dirty="0" smtClean="0">
                <a:solidFill>
                  <a:srgbClr val="FF0000"/>
                </a:solidFill>
              </a:rPr>
              <a:t>404.02</a:t>
            </a:r>
            <a:r>
              <a:rPr lang="zh-CN" altLang="zh-CN" sz="2000" dirty="0" smtClean="0">
                <a:solidFill>
                  <a:srgbClr val="FF0000"/>
                </a:solidFill>
              </a:rPr>
              <a:t> </a:t>
            </a:r>
            <a:r>
              <a:rPr lang="en-US" altLang="zh-CN" sz="2000" dirty="0" smtClean="0">
                <a:solidFill>
                  <a:srgbClr val="FF0000"/>
                </a:solidFill>
              </a:rPr>
              <a:t>g/</a:t>
            </a:r>
            <a:r>
              <a:rPr lang="en-US" altLang="zh-CN" sz="2000" dirty="0" err="1" smtClean="0">
                <a:solidFill>
                  <a:srgbClr val="FF0000"/>
                </a:solidFill>
              </a:rPr>
              <a:t>mol</a:t>
            </a:r>
            <a:r>
              <a:rPr lang="en-US" altLang="zh-CN" sz="2000" dirty="0" smtClean="0">
                <a:solidFill>
                  <a:srgbClr val="FF0000"/>
                </a:solidFill>
              </a:rPr>
              <a:t> ;</a:t>
            </a:r>
            <a:r>
              <a:rPr lang="en-GB" altLang="zh-CN" sz="2000" dirty="0">
                <a:solidFill>
                  <a:srgbClr val="FF0000"/>
                </a:solidFill>
              </a:rPr>
              <a:t> </a:t>
            </a:r>
            <a:r>
              <a:rPr lang="en-GB" altLang="zh-CN" sz="2000" dirty="0" smtClean="0">
                <a:solidFill>
                  <a:srgbClr val="FF0000"/>
                </a:solidFill>
              </a:rPr>
              <a:t>KSCN:97.18</a:t>
            </a:r>
            <a:r>
              <a:rPr lang="en-US" altLang="zh-CN" sz="2000" dirty="0">
                <a:solidFill>
                  <a:srgbClr val="FF0000"/>
                </a:solidFill>
              </a:rPr>
              <a:t> g/</a:t>
            </a:r>
            <a:r>
              <a:rPr lang="en-US" altLang="zh-CN" sz="2000" dirty="0" err="1">
                <a:solidFill>
                  <a:srgbClr val="FF0000"/>
                </a:solidFill>
              </a:rPr>
              <a:t>mol</a:t>
            </a:r>
            <a:endParaRPr lang="en-US" altLang="zh-CN" sz="2000" dirty="0" smtClean="0">
              <a:solidFill>
                <a:srgbClr val="FF0000"/>
              </a:solidFill>
            </a:endParaRPr>
          </a:p>
          <a:p>
            <a:r>
              <a:rPr lang="en-GB" altLang="zh-CN" dirty="0"/>
              <a:t>2</a:t>
            </a:r>
            <a:r>
              <a:rPr lang="zh-CN" altLang="zh-CN" dirty="0"/>
              <a:t>．配制混合</a:t>
            </a:r>
            <a:r>
              <a:rPr lang="zh-CN" altLang="zh-CN" dirty="0" smtClean="0"/>
              <a:t>溶液</a:t>
            </a:r>
            <a:endParaRPr lang="en-US" altLang="zh-CN" dirty="0" smtClean="0"/>
          </a:p>
          <a:p>
            <a:pPr marL="0" indent="0">
              <a:lnSpc>
                <a:spcPct val="150000"/>
              </a:lnSpc>
              <a:spcBef>
                <a:spcPts val="0"/>
              </a:spcBef>
              <a:buNone/>
            </a:pPr>
            <a:r>
              <a:rPr lang="en-US" altLang="zh-CN" sz="2000" dirty="0" smtClean="0"/>
              <a:t>    </a:t>
            </a:r>
            <a:r>
              <a:rPr lang="zh-CN" altLang="zh-CN" sz="2000" dirty="0" smtClean="0"/>
              <a:t>取</a:t>
            </a:r>
            <a:r>
              <a:rPr lang="zh-CN" altLang="zh-CN" sz="2000" dirty="0"/>
              <a:t>干燥、洁净的</a:t>
            </a:r>
            <a:r>
              <a:rPr lang="en-GB" altLang="zh-CN" sz="2000" dirty="0"/>
              <a:t>9</a:t>
            </a:r>
            <a:r>
              <a:rPr lang="zh-CN" altLang="zh-CN" sz="2000" dirty="0"/>
              <a:t>只烧杯编号，按下表的用量，用两支移液管分别取</a:t>
            </a:r>
            <a:r>
              <a:rPr lang="en-GB" altLang="zh-CN" sz="2000" dirty="0"/>
              <a:t>Fe(NO</a:t>
            </a:r>
            <a:r>
              <a:rPr lang="en-GB" altLang="zh-CN" sz="2000" baseline="-25000" dirty="0"/>
              <a:t>2</a:t>
            </a:r>
            <a:r>
              <a:rPr lang="en-GB" altLang="zh-CN" sz="2000" dirty="0"/>
              <a:t>)</a:t>
            </a:r>
            <a:r>
              <a:rPr lang="en-GB" altLang="zh-CN" sz="2000" baseline="-25000" dirty="0"/>
              <a:t>3</a:t>
            </a:r>
            <a:r>
              <a:rPr lang="zh-CN" altLang="zh-CN" sz="2000" dirty="0"/>
              <a:t>和</a:t>
            </a:r>
            <a:r>
              <a:rPr lang="en-GB" altLang="zh-CN" sz="2000" dirty="0"/>
              <a:t>KSCN</a:t>
            </a:r>
            <a:r>
              <a:rPr lang="zh-CN" altLang="zh-CN" sz="2000" dirty="0"/>
              <a:t>溶液，依次放入烧杯中，混合均匀待用</a:t>
            </a:r>
            <a:r>
              <a:rPr lang="zh-CN" altLang="zh-CN" sz="2000" dirty="0" smtClean="0"/>
              <a:t>。</a:t>
            </a:r>
            <a:endParaRPr lang="zh-CN" altLang="zh-CN" sz="2000" dirty="0"/>
          </a:p>
        </p:txBody>
      </p:sp>
    </p:spTree>
    <p:extLst>
      <p:ext uri="{BB962C8B-B14F-4D97-AF65-F5344CB8AC3E}">
        <p14:creationId xmlns:p14="http://schemas.microsoft.com/office/powerpoint/2010/main" xmlns="" val="249792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l="34580" r="36645"/>
          <a:stretch/>
        </p:blipFill>
        <p:spPr>
          <a:xfrm>
            <a:off x="8249222" y="1366131"/>
            <a:ext cx="1883064" cy="3221188"/>
          </a:xfrm>
          <a:prstGeom prst="rect">
            <a:avLst/>
          </a:prstGeom>
        </p:spPr>
      </p:pic>
      <p:sp>
        <p:nvSpPr>
          <p:cNvPr id="2" name="标题 1"/>
          <p:cNvSpPr>
            <a:spLocks noGrp="1"/>
          </p:cNvSpPr>
          <p:nvPr>
            <p:ph type="title"/>
          </p:nvPr>
        </p:nvSpPr>
        <p:spPr>
          <a:xfrm>
            <a:off x="570345" y="78798"/>
            <a:ext cx="10515600" cy="1325563"/>
          </a:xfrm>
        </p:spPr>
        <p:txBody>
          <a:bodyPr>
            <a:normAutofit/>
          </a:bodyPr>
          <a:lstStyle/>
          <a:p>
            <a:r>
              <a:rPr lang="zh-CN" altLang="en-US" sz="3600" b="1" dirty="0" smtClean="0"/>
              <a:t>容量瓶的使用</a:t>
            </a:r>
            <a:endParaRPr lang="zh-CN" altLang="en-US" sz="3600" b="1" dirty="0"/>
          </a:p>
        </p:txBody>
      </p:sp>
      <p:sp>
        <p:nvSpPr>
          <p:cNvPr id="3" name="内容占位符 2"/>
          <p:cNvSpPr>
            <a:spLocks noGrp="1"/>
          </p:cNvSpPr>
          <p:nvPr>
            <p:ph idx="1"/>
          </p:nvPr>
        </p:nvSpPr>
        <p:spPr>
          <a:xfrm>
            <a:off x="708890" y="1366131"/>
            <a:ext cx="6253957" cy="3448340"/>
          </a:xfrm>
        </p:spPr>
        <p:txBody>
          <a:bodyPr>
            <a:noAutofit/>
          </a:bodyPr>
          <a:lstStyle/>
          <a:p>
            <a:pPr>
              <a:lnSpc>
                <a:spcPts val="2600"/>
              </a:lnSpc>
            </a:pPr>
            <a:r>
              <a:rPr lang="zh-CN" altLang="en-US" sz="1800" dirty="0" smtClean="0"/>
              <a:t>细梨形平底玻璃瓶，由无色或棕色玻璃制成，带有磨口玻璃塞或塑料塞。</a:t>
            </a:r>
            <a:endParaRPr lang="en-US" altLang="zh-CN" sz="1800" dirty="0" smtClean="0"/>
          </a:p>
          <a:p>
            <a:pPr>
              <a:lnSpc>
                <a:spcPts val="2600"/>
              </a:lnSpc>
            </a:pPr>
            <a:r>
              <a:rPr lang="zh-CN" altLang="en-US" sz="1800" dirty="0" smtClean="0"/>
              <a:t>容量瓶的容量定义：在</a:t>
            </a:r>
            <a:r>
              <a:rPr lang="en-US" altLang="zh-CN" sz="1800" dirty="0" smtClean="0"/>
              <a:t>20</a:t>
            </a:r>
            <a:r>
              <a:rPr lang="zh-CN" altLang="en-US" sz="1800" dirty="0" smtClean="0"/>
              <a:t>℃时，充满至刻度线所容纳水的体积，以毫升计。</a:t>
            </a:r>
            <a:endParaRPr lang="en-US" altLang="zh-CN" sz="1800" dirty="0" smtClean="0"/>
          </a:p>
          <a:p>
            <a:pPr>
              <a:lnSpc>
                <a:spcPts val="2600"/>
              </a:lnSpc>
            </a:pPr>
            <a:r>
              <a:rPr lang="zh-CN" altLang="en-US" sz="1800" dirty="0"/>
              <a:t>定容</a:t>
            </a:r>
            <a:r>
              <a:rPr lang="zh-CN" altLang="en-US" sz="1800" dirty="0" smtClean="0"/>
              <a:t>调节：调节液面使刻度线的上边缘与凹液面的最低点水平相切，视线应在同一水平面。</a:t>
            </a:r>
            <a:endParaRPr lang="en-US" altLang="zh-CN" sz="1800" dirty="0" smtClean="0"/>
          </a:p>
          <a:p>
            <a:pPr>
              <a:lnSpc>
                <a:spcPts val="2600"/>
              </a:lnSpc>
            </a:pPr>
            <a:r>
              <a:rPr lang="zh-CN" altLang="en-US" sz="1800" dirty="0" smtClean="0"/>
              <a:t>注意：检查瓶口是否漏水：盖上瓶塞颠倒</a:t>
            </a:r>
            <a:r>
              <a:rPr lang="en-US" altLang="zh-CN" sz="1800" dirty="0" smtClean="0"/>
              <a:t>10</a:t>
            </a:r>
            <a:r>
              <a:rPr lang="zh-CN" altLang="en-US" sz="1800" dirty="0" smtClean="0"/>
              <a:t>次（每次颠倒过程要停留倒置状态</a:t>
            </a:r>
            <a:r>
              <a:rPr lang="en-US" altLang="zh-CN" sz="1800" dirty="0" smtClean="0"/>
              <a:t>10s</a:t>
            </a:r>
            <a:r>
              <a:rPr lang="zh-CN" altLang="en-US" sz="1800" dirty="0" smtClean="0"/>
              <a:t>），将瓶塞旋转</a:t>
            </a:r>
            <a:r>
              <a:rPr lang="en-US" altLang="zh-CN" sz="1800" dirty="0" smtClean="0"/>
              <a:t>180</a:t>
            </a:r>
            <a:r>
              <a:rPr lang="zh-CN" altLang="en-US" sz="1800" dirty="0" smtClean="0"/>
              <a:t>再检查一次。</a:t>
            </a:r>
            <a:endParaRPr lang="en-US" altLang="zh-CN" sz="1800" dirty="0" smtClean="0"/>
          </a:p>
        </p:txBody>
      </p:sp>
      <p:pic>
        <p:nvPicPr>
          <p:cNvPr id="4" name="图片 3"/>
          <p:cNvPicPr>
            <a:picLocks noChangeAspect="1"/>
          </p:cNvPicPr>
          <p:nvPr/>
        </p:nvPicPr>
        <p:blipFill rotWithShape="1">
          <a:blip r:embed="rId2" cstate="print">
            <a:extLst>
              <a:ext uri="{28A0092B-C50C-407E-A947-70E740481C1C}">
                <a14:useLocalDpi xmlns:a14="http://schemas.microsoft.com/office/drawing/2010/main" xmlns="" val="0"/>
              </a:ext>
            </a:extLst>
          </a:blip>
          <a:srcRect r="69961" b="11963"/>
          <a:stretch/>
        </p:blipFill>
        <p:spPr>
          <a:xfrm>
            <a:off x="6845237" y="1266956"/>
            <a:ext cx="2000674" cy="2886216"/>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2020" r="2385" b="11318"/>
          <a:stretch/>
        </p:blipFill>
        <p:spPr>
          <a:xfrm>
            <a:off x="9962356" y="1239351"/>
            <a:ext cx="1703166" cy="2904685"/>
          </a:xfrm>
          <a:prstGeom prst="rect">
            <a:avLst/>
          </a:prstGeom>
        </p:spPr>
      </p:pic>
      <p:sp>
        <p:nvSpPr>
          <p:cNvPr id="7" name="矩形 6"/>
          <p:cNvSpPr/>
          <p:nvPr/>
        </p:nvSpPr>
        <p:spPr>
          <a:xfrm>
            <a:off x="708890" y="4758285"/>
            <a:ext cx="11111347" cy="1092607"/>
          </a:xfrm>
          <a:prstGeom prst="rect">
            <a:avLst/>
          </a:prstGeom>
        </p:spPr>
        <p:txBody>
          <a:bodyPr wrap="square">
            <a:spAutoFit/>
          </a:bodyPr>
          <a:lstStyle/>
          <a:p>
            <a:pPr marL="285750" indent="-285750">
              <a:lnSpc>
                <a:spcPts val="2600"/>
              </a:lnSpc>
              <a:buFont typeface="Arial" panose="020B0604020202020204" pitchFamily="34" charset="0"/>
              <a:buChar char="•"/>
            </a:pPr>
            <a:r>
              <a:rPr lang="zh-CN" altLang="en-US" dirty="0"/>
              <a:t>先溶解后转移，少量水刷洗烧杯</a:t>
            </a:r>
            <a:r>
              <a:rPr lang="en-US" altLang="zh-CN" dirty="0"/>
              <a:t>3-4</a:t>
            </a:r>
            <a:r>
              <a:rPr lang="zh-CN" altLang="en-US" dirty="0"/>
              <a:t>次，洗涤液也要转移至容量瓶中。（此时溶液用量不要超过容积的</a:t>
            </a:r>
            <a:r>
              <a:rPr lang="en-US" altLang="zh-CN" dirty="0"/>
              <a:t>2/3</a:t>
            </a:r>
            <a:r>
              <a:rPr lang="zh-CN" altLang="en-US" dirty="0"/>
              <a:t>）</a:t>
            </a:r>
            <a:endParaRPr lang="en-US" altLang="zh-CN" dirty="0"/>
          </a:p>
          <a:p>
            <a:pPr marL="285750" indent="-285750">
              <a:lnSpc>
                <a:spcPts val="2600"/>
              </a:lnSpc>
              <a:buFont typeface="Arial" panose="020B0604020202020204" pitchFamily="34" charset="0"/>
              <a:buChar char="•"/>
            </a:pPr>
            <a:r>
              <a:rPr lang="zh-CN" altLang="en-US" dirty="0"/>
              <a:t>当溶液达到容积的</a:t>
            </a:r>
            <a:r>
              <a:rPr lang="en-US" altLang="zh-CN" dirty="0"/>
              <a:t>2/3</a:t>
            </a:r>
            <a:r>
              <a:rPr lang="zh-CN" altLang="en-US" dirty="0"/>
              <a:t>时，应将容量瓶沿水平方向轻轻摆动几周以使溶液初步混匀。再加水至刻度线以下约</a:t>
            </a:r>
            <a:r>
              <a:rPr lang="en-US" altLang="zh-CN" dirty="0"/>
              <a:t>1cm</a:t>
            </a:r>
            <a:r>
              <a:rPr lang="zh-CN" altLang="en-US" dirty="0"/>
              <a:t>，等待</a:t>
            </a:r>
            <a:r>
              <a:rPr lang="en-US" altLang="zh-CN" dirty="0"/>
              <a:t>1-2min</a:t>
            </a:r>
            <a:r>
              <a:rPr lang="zh-CN" altLang="en-US" dirty="0"/>
              <a:t>。最后用滴管加水至弯液面最低点至标线上边缘水平相切。</a:t>
            </a:r>
          </a:p>
        </p:txBody>
      </p:sp>
    </p:spTree>
    <p:extLst>
      <p:ext uri="{BB962C8B-B14F-4D97-AF65-F5344CB8AC3E}">
        <p14:creationId xmlns:p14="http://schemas.microsoft.com/office/powerpoint/2010/main" xmlns="" val="104724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0418" y="143453"/>
            <a:ext cx="5174673" cy="512330"/>
          </a:xfrm>
        </p:spPr>
        <p:txBody>
          <a:bodyPr>
            <a:normAutofit fontScale="90000"/>
          </a:bodyPr>
          <a:lstStyle/>
          <a:p>
            <a:r>
              <a:rPr lang="zh-CN" altLang="en-US" sz="3600" b="1" dirty="0" smtClean="0"/>
              <a:t>吸量管的使用</a:t>
            </a:r>
            <a:endParaRPr lang="zh-CN" altLang="en-US" sz="3600" b="1" dirty="0"/>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29754" y="795936"/>
            <a:ext cx="4495223" cy="3558702"/>
          </a:xfrm>
        </p:spPr>
      </p:pic>
      <p:sp>
        <p:nvSpPr>
          <p:cNvPr id="5" name="文本框 4"/>
          <p:cNvSpPr txBox="1"/>
          <p:nvPr/>
        </p:nvSpPr>
        <p:spPr>
          <a:xfrm>
            <a:off x="7287490" y="655783"/>
            <a:ext cx="4627419" cy="5672835"/>
          </a:xfrm>
          <a:prstGeom prst="rect">
            <a:avLst/>
          </a:prstGeom>
          <a:noFill/>
        </p:spPr>
        <p:txBody>
          <a:bodyPr wrap="square" rtlCol="0">
            <a:spAutoFit/>
          </a:bodyPr>
          <a:lstStyle/>
          <a:p>
            <a:pPr marL="36000" algn="just">
              <a:lnSpc>
                <a:spcPts val="2300"/>
              </a:lnSpc>
            </a:pPr>
            <a:r>
              <a:rPr lang="en-US" altLang="zh-CN" sz="1600" dirty="0" smtClean="0"/>
              <a:t>2.</a:t>
            </a:r>
            <a:r>
              <a:rPr lang="zh-CN" altLang="en-US" sz="1600" dirty="0" smtClean="0"/>
              <a:t>用吸量管移</a:t>
            </a:r>
            <a:r>
              <a:rPr lang="zh-CN" altLang="en-US" sz="1600" dirty="0"/>
              <a:t>取溶液时</a:t>
            </a:r>
            <a:r>
              <a:rPr lang="zh-CN" altLang="en-US" sz="1600" dirty="0" smtClean="0"/>
              <a:t>，将管</a:t>
            </a:r>
            <a:r>
              <a:rPr lang="zh-CN" altLang="en-US" sz="1600" dirty="0"/>
              <a:t>插人容量瓶内液面以下</a:t>
            </a:r>
            <a:r>
              <a:rPr lang="en-US" altLang="zh-CN" sz="1600" dirty="0"/>
              <a:t>1~2cm</a:t>
            </a:r>
            <a:r>
              <a:rPr lang="zh-CN" altLang="en-US" sz="1600" dirty="0"/>
              <a:t>深度。不要插入太深</a:t>
            </a:r>
            <a:r>
              <a:rPr lang="zh-CN" altLang="en-US" sz="1600" dirty="0" smtClean="0"/>
              <a:t>，也</a:t>
            </a:r>
            <a:r>
              <a:rPr lang="zh-CN" altLang="en-US" sz="1600" dirty="0"/>
              <a:t>不要插入太</a:t>
            </a:r>
            <a:r>
              <a:rPr lang="zh-CN" altLang="en-US" sz="1600" dirty="0" smtClean="0"/>
              <a:t>浅。</a:t>
            </a:r>
            <a:r>
              <a:rPr lang="zh-CN" altLang="en-US" sz="1600" dirty="0"/>
              <a:t>左手拿洗耳球，排除空气后紧按在移液管口上，借吸力使液面慢慢上升，移液管应随容量瓶中液面的下降而下降。当管中液面上升至刻线以上时，迅速用右手食指堵住管</a:t>
            </a:r>
            <a:r>
              <a:rPr lang="zh-CN" altLang="en-US" sz="1600" dirty="0" smtClean="0"/>
              <a:t>口，将</a:t>
            </a:r>
            <a:r>
              <a:rPr lang="zh-CN" altLang="en-US" sz="1600" dirty="0"/>
              <a:t>移液管的流液口靠着容量瓶颈的内壁，左手拿容量瓶，并使其倾斜约</a:t>
            </a:r>
            <a:r>
              <a:rPr lang="en-US" altLang="zh-CN" sz="1600" dirty="0" smtClean="0"/>
              <a:t>30</a:t>
            </a:r>
            <a:r>
              <a:rPr lang="zh-CN" altLang="en-US" sz="1600" baseline="30000" dirty="0"/>
              <a:t>。</a:t>
            </a:r>
            <a:r>
              <a:rPr lang="zh-CN" altLang="en-US" sz="1600" dirty="0" smtClean="0"/>
              <a:t>稍</a:t>
            </a:r>
            <a:r>
              <a:rPr lang="zh-CN" altLang="en-US" sz="1600" dirty="0"/>
              <a:t>松食指，用拇指及中指轻轻捻转管身，使液面缓慢下降，直到调定零点</a:t>
            </a:r>
            <a:r>
              <a:rPr lang="zh-CN" altLang="en-US" sz="1600" dirty="0" smtClean="0"/>
              <a:t>。</a:t>
            </a:r>
            <a:endParaRPr lang="en-US" altLang="zh-CN" sz="1600" dirty="0" smtClean="0"/>
          </a:p>
          <a:p>
            <a:pPr marL="36000" algn="just">
              <a:lnSpc>
                <a:spcPts val="2300"/>
              </a:lnSpc>
            </a:pPr>
            <a:r>
              <a:rPr lang="en-US" altLang="zh-CN" sz="1600" dirty="0" smtClean="0"/>
              <a:t>2.</a:t>
            </a:r>
            <a:r>
              <a:rPr lang="zh-CN" altLang="en-US" sz="1600" dirty="0" smtClean="0"/>
              <a:t>按</a:t>
            </a:r>
            <a:r>
              <a:rPr lang="zh-CN" altLang="en-US" sz="1600" dirty="0"/>
              <a:t>紧食指，使溶液不再流出，将移液管移入准备接受溶液的容器中，仍使其流液口接触倾斜的器壁。松开食指，使溶液自由地沿壁流下，待下降的液面静止后，再等待</a:t>
            </a:r>
            <a:r>
              <a:rPr lang="en-US" altLang="zh-CN" sz="1600" dirty="0" smtClean="0"/>
              <a:t>15s</a:t>
            </a:r>
            <a:r>
              <a:rPr lang="zh-CN" altLang="en-US" sz="1600" dirty="0" smtClean="0"/>
              <a:t>然后</a:t>
            </a:r>
            <a:r>
              <a:rPr lang="zh-CN" altLang="en-US" sz="1600" dirty="0"/>
              <a:t>拿出移液管</a:t>
            </a:r>
            <a:r>
              <a:rPr lang="zh-CN" altLang="en-US" sz="1600" dirty="0" smtClean="0"/>
              <a:t>。</a:t>
            </a:r>
            <a:endParaRPr lang="en-US" altLang="zh-CN" sz="1600" dirty="0" smtClean="0"/>
          </a:p>
          <a:p>
            <a:pPr marL="36000" algn="just">
              <a:lnSpc>
                <a:spcPts val="2300"/>
              </a:lnSpc>
            </a:pPr>
            <a:r>
              <a:rPr lang="zh-CN" altLang="en-US" sz="1600" dirty="0" smtClean="0">
                <a:solidFill>
                  <a:srgbClr val="FF0000"/>
                </a:solidFill>
              </a:rPr>
              <a:t>注意</a:t>
            </a:r>
            <a:r>
              <a:rPr lang="zh-CN" altLang="en-US" sz="1600" dirty="0">
                <a:solidFill>
                  <a:srgbClr val="FF0000"/>
                </a:solidFill>
              </a:rPr>
              <a:t>：</a:t>
            </a:r>
            <a:r>
              <a:rPr lang="zh-CN" altLang="en-US" sz="1600" dirty="0"/>
              <a:t>在调整零点和排放溶液过程中，移液管都要保持垂直，其流液口要接触倾斜的器壁（不可接触下面的溶液）并保持不动；</a:t>
            </a:r>
            <a:r>
              <a:rPr lang="zh-CN" altLang="en-US" sz="1600" u="sng" dirty="0"/>
              <a:t>等待</a:t>
            </a:r>
            <a:r>
              <a:rPr lang="en-US" altLang="zh-CN" sz="1600" u="sng" dirty="0" smtClean="0"/>
              <a:t>15s</a:t>
            </a:r>
            <a:r>
              <a:rPr lang="zh-CN" altLang="en-US" sz="1600" u="sng" dirty="0" smtClean="0"/>
              <a:t>后</a:t>
            </a:r>
            <a:r>
              <a:rPr lang="zh-CN" altLang="en-US" sz="1600" u="sng" dirty="0"/>
              <a:t>，流液口内残留的一点溶液绝对不要用外力震出或吹出；</a:t>
            </a:r>
            <a:r>
              <a:rPr lang="zh-CN" altLang="en-US" sz="1600" dirty="0"/>
              <a:t>移液管用完应放在管架上，不要随便放在实验台上，尤其要防止管颈下端被沾污。</a:t>
            </a:r>
          </a:p>
        </p:txBody>
      </p:sp>
      <p:pic>
        <p:nvPicPr>
          <p:cNvPr id="6" name="内容占位符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58068" y="166237"/>
            <a:ext cx="1931278" cy="4351338"/>
          </a:xfrm>
          <a:prstGeom prst="rect">
            <a:avLst/>
          </a:prstGeom>
        </p:spPr>
      </p:pic>
      <p:sp>
        <p:nvSpPr>
          <p:cNvPr id="3" name="矩形 2"/>
          <p:cNvSpPr/>
          <p:nvPr/>
        </p:nvSpPr>
        <p:spPr>
          <a:xfrm>
            <a:off x="31610" y="4833219"/>
            <a:ext cx="7057736" cy="1477328"/>
          </a:xfrm>
          <a:prstGeom prst="rect">
            <a:avLst/>
          </a:prstGeom>
        </p:spPr>
        <p:txBody>
          <a:bodyPr wrap="square">
            <a:spAutoFit/>
          </a:bodyPr>
          <a:lstStyle/>
          <a:p>
            <a:pPr marL="252000" indent="-216000" algn="just">
              <a:buAutoNum type="arabicPeriod"/>
            </a:pPr>
            <a:r>
              <a:rPr lang="zh-CN" altLang="en-US" dirty="0"/>
              <a:t>移取溶液之前，先用欲取的溶液刷洗</a:t>
            </a:r>
            <a:r>
              <a:rPr lang="en-US" altLang="zh-CN" dirty="0"/>
              <a:t>3</a:t>
            </a:r>
            <a:r>
              <a:rPr lang="zh-CN" altLang="en-US" dirty="0"/>
              <a:t>次。方法是：吸入溶液至刚入吸量管的</a:t>
            </a:r>
            <a:r>
              <a:rPr lang="en-US" altLang="zh-CN" dirty="0"/>
              <a:t>1/3</a:t>
            </a:r>
            <a:r>
              <a:rPr lang="zh-CN" altLang="en-US" dirty="0"/>
              <a:t>，立即用右手食指按住管口（尽量勿使溶液回流，以免稀释），将管横过来，用两手的拇指及食指分别拿住移液管的两端，转动移液管并使溶液布满全管内壁，当溶液流至距管上口</a:t>
            </a:r>
            <a:r>
              <a:rPr lang="en-US" altLang="zh-CN" dirty="0"/>
              <a:t>2~3cm</a:t>
            </a:r>
            <a:r>
              <a:rPr lang="zh-CN" altLang="en-US" dirty="0"/>
              <a:t>时，将管直立，使溶液由尖嘴（流液口）放出，弃去。</a:t>
            </a:r>
            <a:endParaRPr lang="en-US" altLang="zh-CN" dirty="0"/>
          </a:p>
        </p:txBody>
      </p:sp>
    </p:spTree>
    <p:extLst>
      <p:ext uri="{BB962C8B-B14F-4D97-AF65-F5344CB8AC3E}">
        <p14:creationId xmlns:p14="http://schemas.microsoft.com/office/powerpoint/2010/main" xmlns="" val="2512580188"/>
      </p:ext>
    </p:extLst>
  </p:cSld>
  <p:clrMapOvr>
    <a:masterClrMapping/>
  </p:clrMapOvr>
</p:sld>
</file>

<file path=ppt/theme/theme1.xml><?xml version="1.0" encoding="utf-8"?>
<a:theme xmlns:a="http://schemas.openxmlformats.org/drawingml/2006/main" name="Office 主题">
  <a:themeElements>
    <a:clrScheme name="蓝色暖调">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1043</TotalTime>
  <Words>2112</Words>
  <Application>Microsoft Office PowerPoint</Application>
  <PresentationFormat>自定义</PresentationFormat>
  <Paragraphs>154</Paragraphs>
  <Slides>15</Slides>
  <Notes>0</Notes>
  <HiddenSlides>0</HiddenSlides>
  <MMClips>0</MMClips>
  <ScaleCrop>false</ScaleCrop>
  <HeadingPairs>
    <vt:vector size="6" baseType="variant">
      <vt:variant>
        <vt:lpstr>主题</vt:lpstr>
      </vt:variant>
      <vt:variant>
        <vt:i4>1</vt:i4>
      </vt:variant>
      <vt:variant>
        <vt:lpstr>嵌入 OLE 服务器</vt:lpstr>
      </vt:variant>
      <vt:variant>
        <vt:i4>0</vt:i4>
      </vt:variant>
      <vt:variant>
        <vt:lpstr>幻灯片标题</vt:lpstr>
      </vt:variant>
      <vt:variant>
        <vt:i4>15</vt:i4>
      </vt:variant>
    </vt:vector>
  </HeadingPairs>
  <TitlesOfParts>
    <vt:vector size="16" baseType="lpstr">
      <vt:lpstr>Office 主题</vt:lpstr>
      <vt:lpstr>幻灯片 1</vt:lpstr>
      <vt:lpstr>四、实验内容</vt:lpstr>
      <vt:lpstr>硫氰酸铁配位离子 配位数的测定</vt:lpstr>
      <vt:lpstr>一、实验目的</vt:lpstr>
      <vt:lpstr>等摩尔系列法</vt:lpstr>
      <vt:lpstr>三、仪器及试剂</vt:lpstr>
      <vt:lpstr>四、实验内容</vt:lpstr>
      <vt:lpstr>容量瓶的使用</vt:lpstr>
      <vt:lpstr>吸量管的使用</vt:lpstr>
      <vt:lpstr> 3．测定溶液的光密度</vt:lpstr>
      <vt:lpstr>光栅型分光光度计</vt:lpstr>
      <vt:lpstr>722型光栅分光光度计使用</vt:lpstr>
      <vt:lpstr>比色皿</vt:lpstr>
      <vt:lpstr>五、数据处理</vt:lpstr>
      <vt:lpstr>六、思考题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醋酸解离常数的测定</dc:title>
  <dc:creator>Xu Ping</dc:creator>
  <cp:lastModifiedBy>SDWM</cp:lastModifiedBy>
  <cp:revision>86</cp:revision>
  <dcterms:created xsi:type="dcterms:W3CDTF">2020-09-20T02:29:12Z</dcterms:created>
  <dcterms:modified xsi:type="dcterms:W3CDTF">2020-11-11T07:25:41Z</dcterms:modified>
</cp:coreProperties>
</file>