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272" r:id="rId3"/>
    <p:sldId id="256" r:id="rId4"/>
    <p:sldId id="257" r:id="rId5"/>
    <p:sldId id="270" r:id="rId6"/>
    <p:sldId id="263" r:id="rId7"/>
    <p:sldId id="258" r:id="rId8"/>
    <p:sldId id="259" r:id="rId9"/>
    <p:sldId id="266" r:id="rId10"/>
    <p:sldId id="271" r:id="rId11"/>
    <p:sldId id="267" r:id="rId12"/>
    <p:sldId id="303" r:id="rId13"/>
    <p:sldId id="264" r:id="rId14"/>
    <p:sldId id="269" r:id="rId15"/>
    <p:sldId id="268" r:id="rId16"/>
    <p:sldId id="260" r:id="rId17"/>
    <p:sldId id="265" r:id="rId18"/>
    <p:sldId id="261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18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62" d="100"/>
          <a:sy n="62" d="100"/>
        </p:scale>
        <p:origin x="-84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3589-BC73-4159-9231-C1F40D7FCEB3}" type="datetimeFigureOut">
              <a:rPr lang="zh-CN" altLang="en-US" smtClean="0"/>
              <a:pPr/>
              <a:t>2021/10/23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340-21BD-4C75-AD3E-B8103D8170A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795366"/>
            <a:ext cx="12192000" cy="13652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33250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44833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3589-BC73-4159-9231-C1F40D7FCEB3}" type="datetimeFigureOut">
              <a:rPr lang="zh-CN" altLang="en-US" smtClean="0"/>
              <a:pPr/>
              <a:t>2021/10/23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340-21BD-4C75-AD3E-B8103D8170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32559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3589-BC73-4159-9231-C1F40D7FCEB3}" type="datetimeFigureOut">
              <a:rPr lang="zh-CN" altLang="en-US" smtClean="0"/>
              <a:pPr/>
              <a:t>2021/10/23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340-21BD-4C75-AD3E-B8103D8170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7822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7712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3589-BC73-4159-9231-C1F40D7FCEB3}" type="datetimeFigureOut">
              <a:rPr lang="zh-CN" altLang="en-US" smtClean="0"/>
              <a:pPr/>
              <a:t>2021/10/23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340-21BD-4C75-AD3E-B8103D8170A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7" name="Group 4"/>
          <p:cNvGrpSpPr>
            <a:grpSpLocks/>
          </p:cNvGrpSpPr>
          <p:nvPr userDrawn="1"/>
        </p:nvGrpSpPr>
        <p:grpSpPr bwMode="auto">
          <a:xfrm>
            <a:off x="9632743" y="112713"/>
            <a:ext cx="2439987" cy="369888"/>
            <a:chOff x="2113" y="3968"/>
            <a:chExt cx="1537" cy="233"/>
          </a:xfrm>
        </p:grpSpPr>
        <p:pic>
          <p:nvPicPr>
            <p:cNvPr id="8" name="Picture 5" descr="校名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26" y="3968"/>
              <a:ext cx="1224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 descr="aab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13" y="3974"/>
              <a:ext cx="268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矩形 9"/>
          <p:cNvSpPr/>
          <p:nvPr userDrawn="1"/>
        </p:nvSpPr>
        <p:spPr>
          <a:xfrm>
            <a:off x="0" y="6788727"/>
            <a:ext cx="12192000" cy="5714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平行四边形 10"/>
          <p:cNvSpPr/>
          <p:nvPr userDrawn="1"/>
        </p:nvSpPr>
        <p:spPr>
          <a:xfrm>
            <a:off x="0" y="11185"/>
            <a:ext cx="415637" cy="563418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54224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3589-BC73-4159-9231-C1F40D7FCEB3}" type="datetimeFigureOut">
              <a:rPr lang="zh-CN" altLang="en-US" smtClean="0"/>
              <a:pPr/>
              <a:t>2021/10/23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340-21BD-4C75-AD3E-B8103D8170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23313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3589-BC73-4159-9231-C1F40D7FCEB3}" type="datetimeFigureOut">
              <a:rPr lang="zh-CN" altLang="en-US" smtClean="0"/>
              <a:pPr/>
              <a:t>2021/10/23 Saturday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340-21BD-4C75-AD3E-B8103D8170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4222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3589-BC73-4159-9231-C1F40D7FCEB3}" type="datetimeFigureOut">
              <a:rPr lang="zh-CN" altLang="en-US" smtClean="0"/>
              <a:pPr/>
              <a:t>2021/10/23 Saturday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340-21BD-4C75-AD3E-B8103D8170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70870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3589-BC73-4159-9231-C1F40D7FCEB3}" type="datetimeFigureOut">
              <a:rPr lang="zh-CN" altLang="en-US" smtClean="0"/>
              <a:pPr/>
              <a:t>2021/10/23 Saturday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340-21BD-4C75-AD3E-B8103D8170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32855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3589-BC73-4159-9231-C1F40D7FCEB3}" type="datetimeFigureOut">
              <a:rPr lang="zh-CN" altLang="en-US" smtClean="0"/>
              <a:pPr/>
              <a:t>2021/10/23 Saturday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340-21BD-4C75-AD3E-B8103D8170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32589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3589-BC73-4159-9231-C1F40D7FCEB3}" type="datetimeFigureOut">
              <a:rPr lang="zh-CN" altLang="en-US" smtClean="0"/>
              <a:pPr/>
              <a:t>2021/10/23 Saturday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340-21BD-4C75-AD3E-B8103D8170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56624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3589-BC73-4159-9231-C1F40D7FCEB3}" type="datetimeFigureOut">
              <a:rPr lang="zh-CN" altLang="en-US" smtClean="0"/>
              <a:pPr/>
              <a:t>2021/10/23 Saturday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4340-21BD-4C75-AD3E-B8103D8170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8822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E3589-BC73-4159-9231-C1F40D7FCEB3}" type="datetimeFigureOut">
              <a:rPr lang="zh-CN" altLang="en-US" smtClean="0"/>
              <a:pPr/>
              <a:t>2021/10/23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74340-21BD-4C75-AD3E-B8103D8170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7623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23071" y="1529006"/>
            <a:ext cx="1074585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进入教室的同学请尽快整理好个人用品准备实验！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到实验室左侧边台取（每两个同学）：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个小烧杯、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个容量瓶、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吸量管、 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个洗耳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球、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支玻璃棒。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洗涤实验所需玻璃仪器：小烧杯、容量瓶、吸量管。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*小烧杯需要清洗干净后擦干使用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将分光光度计开机预热。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672" y="586793"/>
            <a:ext cx="32302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请 注 意 ！</a:t>
            </a:r>
          </a:p>
        </p:txBody>
      </p:sp>
    </p:spTree>
    <p:extLst>
      <p:ext uri="{BB962C8B-B14F-4D97-AF65-F5344CB8AC3E}">
        <p14:creationId xmlns:p14="http://schemas.microsoft.com/office/powerpoint/2010/main" xmlns="" val="4222283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7904EB63-C991-4FF2-A210-4CFBEE6AD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zh-CN" altLang="zh-CN" dirty="0"/>
              <a:t>取干燥、洁净的</a:t>
            </a:r>
            <a:r>
              <a:rPr lang="en-GB" altLang="zh-CN" dirty="0"/>
              <a:t>9</a:t>
            </a:r>
            <a:r>
              <a:rPr lang="zh-CN" altLang="zh-CN" dirty="0"/>
              <a:t>只烧杯编号，按下表的用量，用两支移液管分别取</a:t>
            </a:r>
            <a:r>
              <a:rPr lang="en-GB" altLang="zh-CN" dirty="0"/>
              <a:t>Fe(NO</a:t>
            </a:r>
            <a:r>
              <a:rPr lang="en-GB" altLang="zh-CN" baseline="-25000" dirty="0"/>
              <a:t>2</a:t>
            </a:r>
            <a:r>
              <a:rPr lang="en-GB" altLang="zh-CN" dirty="0"/>
              <a:t>)</a:t>
            </a:r>
            <a:r>
              <a:rPr lang="en-GB" altLang="zh-CN" baseline="-25000" dirty="0"/>
              <a:t>3</a:t>
            </a:r>
            <a:r>
              <a:rPr lang="zh-CN" altLang="zh-CN" dirty="0"/>
              <a:t>和</a:t>
            </a:r>
            <a:r>
              <a:rPr lang="en-GB" altLang="zh-CN" dirty="0"/>
              <a:t>KSCN</a:t>
            </a:r>
            <a:r>
              <a:rPr lang="zh-CN" altLang="zh-CN" dirty="0"/>
              <a:t>溶液，依次放入烧杯中，混合均匀待用。</a:t>
            </a:r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xmlns="" id="{7E69865E-A327-45C5-840A-0EA12D4E2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7041"/>
            <a:ext cx="105156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CN" dirty="0">
                <a:solidFill>
                  <a:srgbClr val="002060"/>
                </a:solidFill>
              </a:rPr>
              <a:t>2</a:t>
            </a:r>
            <a:r>
              <a:rPr lang="zh-CN" altLang="zh-CN" dirty="0">
                <a:solidFill>
                  <a:srgbClr val="002060"/>
                </a:solidFill>
              </a:rPr>
              <a:t>．配制混合溶液</a:t>
            </a:r>
            <a:endParaRPr lang="zh-CN" altLang="zh-CN" dirty="0"/>
          </a:p>
        </p:txBody>
      </p:sp>
      <p:graphicFrame>
        <p:nvGraphicFramePr>
          <p:cNvPr id="5" name="内容占位符 3">
            <a:extLst>
              <a:ext uri="{FF2B5EF4-FFF2-40B4-BE49-F238E27FC236}">
                <a16:creationId xmlns:a16="http://schemas.microsoft.com/office/drawing/2014/main" xmlns="" id="{7C0457B5-2BA5-438B-B78B-E72A20CB3C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08197456"/>
              </p:ext>
            </p:extLst>
          </p:nvPr>
        </p:nvGraphicFramePr>
        <p:xfrm>
          <a:off x="1672534" y="3183552"/>
          <a:ext cx="8395669" cy="252052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{C083E6E3-FA7D-4D7B-A595-EF9225AFEA82}</a:tableStyleId>
              </a:tblPr>
              <a:tblGrid>
                <a:gridCol w="1791896">
                  <a:extLst>
                    <a:ext uri="{9D8B030D-6E8A-4147-A177-3AD203B41FA5}">
                      <a16:colId xmlns:a16="http://schemas.microsoft.com/office/drawing/2014/main" xmlns="" val="1941098065"/>
                    </a:ext>
                  </a:extLst>
                </a:gridCol>
                <a:gridCol w="651790">
                  <a:extLst>
                    <a:ext uri="{9D8B030D-6E8A-4147-A177-3AD203B41FA5}">
                      <a16:colId xmlns:a16="http://schemas.microsoft.com/office/drawing/2014/main" xmlns="" val="1865372016"/>
                    </a:ext>
                  </a:extLst>
                </a:gridCol>
                <a:gridCol w="760422">
                  <a:extLst>
                    <a:ext uri="{9D8B030D-6E8A-4147-A177-3AD203B41FA5}">
                      <a16:colId xmlns:a16="http://schemas.microsoft.com/office/drawing/2014/main" xmlns="" val="754458010"/>
                    </a:ext>
                  </a:extLst>
                </a:gridCol>
                <a:gridCol w="760422">
                  <a:extLst>
                    <a:ext uri="{9D8B030D-6E8A-4147-A177-3AD203B41FA5}">
                      <a16:colId xmlns:a16="http://schemas.microsoft.com/office/drawing/2014/main" xmlns="" val="2915501344"/>
                    </a:ext>
                  </a:extLst>
                </a:gridCol>
                <a:gridCol w="760422">
                  <a:extLst>
                    <a:ext uri="{9D8B030D-6E8A-4147-A177-3AD203B41FA5}">
                      <a16:colId xmlns:a16="http://schemas.microsoft.com/office/drawing/2014/main" xmlns="" val="2201065349"/>
                    </a:ext>
                  </a:extLst>
                </a:gridCol>
                <a:gridCol w="651790">
                  <a:extLst>
                    <a:ext uri="{9D8B030D-6E8A-4147-A177-3AD203B41FA5}">
                      <a16:colId xmlns:a16="http://schemas.microsoft.com/office/drawing/2014/main" xmlns="" val="79624059"/>
                    </a:ext>
                  </a:extLst>
                </a:gridCol>
                <a:gridCol w="760422">
                  <a:extLst>
                    <a:ext uri="{9D8B030D-6E8A-4147-A177-3AD203B41FA5}">
                      <a16:colId xmlns:a16="http://schemas.microsoft.com/office/drawing/2014/main" xmlns="" val="3122423775"/>
                    </a:ext>
                  </a:extLst>
                </a:gridCol>
                <a:gridCol w="760422">
                  <a:extLst>
                    <a:ext uri="{9D8B030D-6E8A-4147-A177-3AD203B41FA5}">
                      <a16:colId xmlns:a16="http://schemas.microsoft.com/office/drawing/2014/main" xmlns="" val="901406960"/>
                    </a:ext>
                  </a:extLst>
                </a:gridCol>
                <a:gridCol w="760422">
                  <a:extLst>
                    <a:ext uri="{9D8B030D-6E8A-4147-A177-3AD203B41FA5}">
                      <a16:colId xmlns:a16="http://schemas.microsoft.com/office/drawing/2014/main" xmlns="" val="3845296125"/>
                    </a:ext>
                  </a:extLst>
                </a:gridCol>
                <a:gridCol w="737661">
                  <a:extLst>
                    <a:ext uri="{9D8B030D-6E8A-4147-A177-3AD203B41FA5}">
                      <a16:colId xmlns:a16="http://schemas.microsoft.com/office/drawing/2014/main" xmlns="" val="646149004"/>
                    </a:ext>
                  </a:extLst>
                </a:gridCol>
              </a:tblGrid>
              <a:tr h="37835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</a:rPr>
                        <a:t> 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>
                          <a:effectLst/>
                        </a:rPr>
                        <a:t>1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>
                          <a:effectLst/>
                        </a:rPr>
                        <a:t>2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>
                          <a:effectLst/>
                        </a:rPr>
                        <a:t>3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</a:rPr>
                        <a:t>4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>
                          <a:effectLst/>
                        </a:rPr>
                        <a:t>5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</a:rPr>
                        <a:t>6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>
                          <a:effectLst/>
                        </a:rPr>
                        <a:t>7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>
                          <a:effectLst/>
                        </a:rPr>
                        <a:t>8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</a:rPr>
                        <a:t>9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11866274"/>
                  </a:ext>
                </a:extLst>
              </a:tr>
              <a:tr h="3351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</a:rPr>
                        <a:t>KSCN</a:t>
                      </a:r>
                      <a:r>
                        <a:rPr lang="zh-CN" sz="1600" kern="0" dirty="0">
                          <a:effectLst/>
                        </a:rPr>
                        <a:t>体积</a:t>
                      </a:r>
                      <a:r>
                        <a:rPr lang="en-GB" sz="1600" kern="0" dirty="0">
                          <a:effectLst/>
                        </a:rPr>
                        <a:t>/ mL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</a:rPr>
                        <a:t>1.00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</a:rPr>
                        <a:t>2.00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>
                          <a:effectLst/>
                        </a:rPr>
                        <a:t>3.00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>
                          <a:effectLst/>
                        </a:rPr>
                        <a:t>4.00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>
                          <a:effectLst/>
                        </a:rPr>
                        <a:t>5.00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>
                          <a:effectLst/>
                        </a:rPr>
                        <a:t>6.00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>
                          <a:effectLst/>
                        </a:rPr>
                        <a:t>7.00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>
                          <a:effectLst/>
                        </a:rPr>
                        <a:t>8.00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</a:rPr>
                        <a:t>9.00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82187762"/>
                  </a:ext>
                </a:extLst>
              </a:tr>
              <a:tr h="4097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</a:rPr>
                        <a:t>Fe(NO</a:t>
                      </a:r>
                      <a:r>
                        <a:rPr lang="en-GB" sz="1600" kern="0" baseline="-25000" dirty="0">
                          <a:effectLst/>
                        </a:rPr>
                        <a:t>3</a:t>
                      </a:r>
                      <a:r>
                        <a:rPr lang="en-GB" sz="1600" kern="0" dirty="0">
                          <a:effectLst/>
                        </a:rPr>
                        <a:t>)</a:t>
                      </a:r>
                      <a:r>
                        <a:rPr lang="en-GB" sz="1600" kern="0" baseline="-25000" dirty="0">
                          <a:effectLst/>
                        </a:rPr>
                        <a:t>3</a:t>
                      </a:r>
                      <a:r>
                        <a:rPr lang="zh-CN" sz="1600" kern="0" dirty="0">
                          <a:effectLst/>
                        </a:rPr>
                        <a:t>体积</a:t>
                      </a:r>
                      <a:r>
                        <a:rPr lang="en-GB" sz="1600" kern="0" dirty="0">
                          <a:effectLst/>
                        </a:rPr>
                        <a:t>/ mL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</a:rPr>
                        <a:t>9.00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</a:rPr>
                        <a:t>8.00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</a:rPr>
                        <a:t>7.00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</a:rPr>
                        <a:t>6.00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>
                          <a:effectLst/>
                        </a:rPr>
                        <a:t>5.00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>
                          <a:effectLst/>
                        </a:rPr>
                        <a:t>4.00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>
                          <a:effectLst/>
                        </a:rPr>
                        <a:t>3.00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>
                          <a:effectLst/>
                        </a:rPr>
                        <a:t>2.00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</a:rPr>
                        <a:t>1.00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91477362"/>
                  </a:ext>
                </a:extLst>
              </a:tr>
              <a:tr h="3906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</a:rPr>
                        <a:t>总体积</a:t>
                      </a:r>
                      <a:r>
                        <a:rPr lang="en-GB" sz="1600" kern="0" dirty="0">
                          <a:effectLst/>
                        </a:rPr>
                        <a:t>/ mL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>
                          <a:effectLst/>
                        </a:rPr>
                        <a:t>10.00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</a:rPr>
                        <a:t>10.00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</a:rPr>
                        <a:t>10.00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</a:rPr>
                        <a:t>10.00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</a:rPr>
                        <a:t>10.00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</a:rPr>
                        <a:t>10.00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</a:rPr>
                        <a:t>10.00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</a:rPr>
                        <a:t>10.00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</a:rPr>
                        <a:t>10.00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76193330"/>
                  </a:ext>
                </a:extLst>
              </a:tr>
              <a:tr h="4491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</a:rPr>
                        <a:t>配位体摩尔分数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>
                          <a:effectLst/>
                        </a:rPr>
                        <a:t>0.10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>
                          <a:effectLst/>
                        </a:rPr>
                        <a:t>0.20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>
                          <a:effectLst/>
                        </a:rPr>
                        <a:t>0.30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</a:rPr>
                        <a:t>0.40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</a:rPr>
                        <a:t>0.50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</a:rPr>
                        <a:t>0.60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</a:rPr>
                        <a:t>0.70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</a:rPr>
                        <a:t>0.80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</a:rPr>
                        <a:t>0.90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80734517"/>
                  </a:ext>
                </a:extLst>
              </a:tr>
              <a:tr h="5268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</a:rPr>
                        <a:t>光密度</a:t>
                      </a:r>
                      <a:r>
                        <a:rPr lang="en-GB" sz="1600" kern="0">
                          <a:effectLst/>
                        </a:rPr>
                        <a:t>(D)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</a:rPr>
                        <a:t> 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</a:rPr>
                        <a:t> 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89628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33519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0418" y="143453"/>
            <a:ext cx="5174673" cy="512330"/>
          </a:xfrm>
        </p:spPr>
        <p:txBody>
          <a:bodyPr>
            <a:normAutofit fontScale="90000"/>
          </a:bodyPr>
          <a:lstStyle/>
          <a:p>
            <a:r>
              <a:rPr lang="zh-CN" altLang="en-US" sz="3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吸量管的使用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085" y="1011855"/>
            <a:ext cx="6143337" cy="4863453"/>
          </a:xfrm>
        </p:spPr>
      </p:pic>
      <p:sp>
        <p:nvSpPr>
          <p:cNvPr id="5" name="文本框 4"/>
          <p:cNvSpPr txBox="1"/>
          <p:nvPr/>
        </p:nvSpPr>
        <p:spPr>
          <a:xfrm>
            <a:off x="6345585" y="565871"/>
            <a:ext cx="550118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16000" algn="just">
              <a:buAutoNum type="arabicPeriod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移取溶液之前，先用欲取的溶液刷洗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次。方法是：吸入溶液至刚入吸量管的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1/3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，立即用右手食指按住管口（尽量勿使溶液回流，以免稀释），将管横过来，用两手的拇指及食指分别拿住移液管的两端，转动移液管并使溶液布满全管内壁，当溶液流至距管上口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2~3cm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时，将管直立，使溶液由尖嘴（流液口）放出，弃去。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52000" indent="-216000" algn="just">
              <a:buAutoNum type="arabicPeriod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用吸量管移取溶液时，将管插人容量瓶内液面以下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1~2cm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深度。不要插入太深，也不要插入太浅。左手拿洗耳球，排除空气后紧按在移液管口上，借吸力使液面慢慢上升，移液管应随容量瓶中液面的下降而下降。当管中液面上升至刻线以上时，迅速用右手食指堵住管口，将移液管的流液口靠着容量瓶颈的内壁，左手拿容量瓶，并使其倾斜约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6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稍松食指，用拇指及中指轻轻捻转管身，使液面缓慢下降，直到调定零点。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52000" indent="-216000" algn="just">
              <a:buAutoNum type="arabicPeriod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按紧食指，使溶液不再流出，将移液管移入准备接受溶液的容器中，仍使其流液口接触倾斜的器壁。松开食指，使溶液自由地沿壁流下，待下降的液面静止后，再等待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15s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然后拿出移液管。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52000" indent="-216000" algn="just">
              <a:buAutoNum type="arabicPeriod"/>
            </a:pP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在调整零点和排放溶液过程中，移液管都要保持垂直，其流液口要接触倾斜的器壁（不可接触下面的溶液）并保持不动；</a:t>
            </a:r>
            <a:r>
              <a:rPr lang="zh-CN" altLang="en-US" sz="16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等待</a:t>
            </a:r>
            <a:r>
              <a:rPr lang="en-US" altLang="zh-CN" sz="16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15s</a:t>
            </a:r>
            <a:r>
              <a:rPr lang="zh-CN" altLang="en-US" sz="16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后，流液口内残留的一点溶液绝对不要用外力震出或吹出；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移液管用完应放在管架上，不要随便放在实验台上，尤其要防止管颈下端被沾污。</a:t>
            </a:r>
          </a:p>
        </p:txBody>
      </p:sp>
    </p:spTree>
    <p:extLst>
      <p:ext uri="{BB962C8B-B14F-4D97-AF65-F5344CB8AC3E}">
        <p14:creationId xmlns:p14="http://schemas.microsoft.com/office/powerpoint/2010/main" xmlns="" val="2512580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39B060B-37C5-4C3B-B032-3DFBF0142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化学实验室的准确量器</a:t>
            </a:r>
          </a:p>
        </p:txBody>
      </p:sp>
      <p:pic>
        <p:nvPicPr>
          <p:cNvPr id="8194" name="Picture 2" descr="https://gimg2.baidu.com/image_search/src=http%3A%2F%2Fwww.labxz.com%2Fuploadfile%2F201512%2F20151226135925223.jpg&amp;refer=http%3A%2F%2Fwww.labxz.com&amp;app=2002&amp;size=f9999,10000&amp;q=a80&amp;n=0&amp;g=0n&amp;fmt=jpeg?sec=1637290958&amp;t=7aa21bf73ca20024c3ba966706b513c9">
            <a:extLst>
              <a:ext uri="{FF2B5EF4-FFF2-40B4-BE49-F238E27FC236}">
                <a16:creationId xmlns:a16="http://schemas.microsoft.com/office/drawing/2014/main" xmlns="" id="{79D0C5F8-3127-4005-B3A8-0422EF2FA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88833" y="2509289"/>
            <a:ext cx="3786185" cy="219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gimg2.baidu.com/image_search/src=http%3A%2F%2Fcbu01.alicdn.com%2Fimg%2Fibank%2F2018%2F498%2F144%2F9251441894_544261948.jpg&amp;refer=http%3A%2F%2Fcbu01.alicdn.com&amp;app=2002&amp;size=f9999,10000&amp;q=a80&amp;n=0&amp;g=0n&amp;fmt=jpeg?sec=1637291009&amp;t=023a5bac378c8f6dc6ef3632b7bdda98">
            <a:extLst>
              <a:ext uri="{FF2B5EF4-FFF2-40B4-BE49-F238E27FC236}">
                <a16:creationId xmlns:a16="http://schemas.microsoft.com/office/drawing/2014/main" xmlns="" id="{0D6CB155-2932-4CA8-A356-723579734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1462" y="1938544"/>
            <a:ext cx="3458125" cy="356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gimg2.baidu.com/image_search/src=http%3A%2F%2Fimg2.yiqishebei.net%2Fimg%2Fpro%2F2019%2F08%2F08%2F1565230940415929.jpg&amp;refer=http%3A%2F%2Fimg2.yiqishebei.net&amp;app=2002&amp;size=f9999,10000&amp;q=a80&amp;n=0&amp;g=0n&amp;fmt=jpeg?sec=1637291208&amp;t=7e79e64ef1984ddf62cf39066af7c574">
            <a:extLst>
              <a:ext uri="{FF2B5EF4-FFF2-40B4-BE49-F238E27FC236}">
                <a16:creationId xmlns:a16="http://schemas.microsoft.com/office/drawing/2014/main" xmlns="" id="{6202DC24-CE22-4D1C-96A4-DD196E4DF2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77" r="14454"/>
          <a:stretch/>
        </p:blipFill>
        <p:spPr bwMode="auto">
          <a:xfrm>
            <a:off x="6096000" y="1485900"/>
            <a:ext cx="2157123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s://gimg2.baidu.com/image_search/src=http%3A%2F%2Fl.b2b168.com%2F2016%2F01%2F04%2F11%2F201601041157480085844.jpg&amp;refer=http%3A%2F%2Fl.b2b168.com&amp;app=2002&amp;size=f9999,10000&amp;q=a80&amp;n=0&amp;g=0n&amp;fmt=jpeg?sec=1637291591&amp;t=d1c556d5a0d4b44c7df21a40195ca885">
            <a:extLst>
              <a:ext uri="{FF2B5EF4-FFF2-40B4-BE49-F238E27FC236}">
                <a16:creationId xmlns:a16="http://schemas.microsoft.com/office/drawing/2014/main" xmlns="" id="{FA5654F8-70D8-4599-95B3-A4047F826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42006" y="2156268"/>
            <a:ext cx="3886201" cy="254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8603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4310" y="115745"/>
            <a:ext cx="4675909" cy="678584"/>
          </a:xfrm>
        </p:spPr>
        <p:txBody>
          <a:bodyPr>
            <a:normAutofit/>
          </a:bodyPr>
          <a:lstStyle/>
          <a:p>
            <a:r>
              <a:rPr lang="en-GB" altLang="zh-CN" sz="3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GB" altLang="zh-CN" sz="3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3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．测定溶液的光密度</a:t>
            </a:r>
            <a:endParaRPr lang="zh-CN" altLang="en-US" sz="2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70842" y="851056"/>
            <a:ext cx="10086109" cy="1689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取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cm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的比色皿，分别装入空白液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(KSCN)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号溶液。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λ=550nm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使用比色皿时要先用蒸馏水冲洗，再用待测液洗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次，装好溶液，用滤纸吸去光面外大部分液体，再用擦镜纸擦净。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xmlns="" id="{D3968D01-3969-4A61-B640-511184910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842" y="3528471"/>
            <a:ext cx="9871139" cy="2390282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lang="en-GB" altLang="zh-CN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 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值为纵坐标，配位体的摩尔分数为横坐标绘制曲线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确定硫氰酸铁配位离子的配位数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写出硫氰酸铁配位离子的化学式。</a:t>
            </a: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xmlns="" id="{0E93254D-C8C3-4082-971A-5A456C59D2CF}"/>
              </a:ext>
            </a:extLst>
          </p:cNvPr>
          <p:cNvSpPr txBox="1">
            <a:spLocks/>
          </p:cNvSpPr>
          <p:nvPr/>
        </p:nvSpPr>
        <p:spPr>
          <a:xfrm>
            <a:off x="870842" y="2639579"/>
            <a:ext cx="4121727" cy="789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sz="3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五、数据处理</a:t>
            </a:r>
            <a:endParaRPr lang="zh-CN" altLang="en-US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1864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8870" y="0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光栅型分光光度计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9365" y="1153077"/>
            <a:ext cx="5091224" cy="481532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分光光度计，又称光谱仪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(spectrometer)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，是将成分复杂的光，分解为光谱线的科学仪器。测量范围一般包括波长范围为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380~780 nm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的可见光区和波长范围为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380 nm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的紫外光区。不同的光源都有其特有的发射光谱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因此可采用不同的发光体作为仪器的光源。钨灯的发射光谱：钨灯光源所发出的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380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780nm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波长的光谱仪器。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主要由光源、单色器、样品室、检测器、信号处理器和显示与存储系统组成。</a:t>
            </a:r>
          </a:p>
        </p:txBody>
      </p:sp>
      <p:pic>
        <p:nvPicPr>
          <p:cNvPr id="4" name="内容占位符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758233" y="442634"/>
            <a:ext cx="3517376" cy="567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9301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1002" y="78798"/>
            <a:ext cx="2546234" cy="770947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 色 皿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93" t="4854" r="15065" b="9181"/>
          <a:stretch/>
        </p:blipFill>
        <p:spPr>
          <a:xfrm>
            <a:off x="267853" y="1089891"/>
            <a:ext cx="1708729" cy="2058964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48" t="16832" r="20578" b="22343"/>
          <a:stretch/>
        </p:blipFill>
        <p:spPr>
          <a:xfrm>
            <a:off x="267853" y="3602180"/>
            <a:ext cx="2192430" cy="169025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057236" y="665079"/>
            <a:ext cx="5378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比色皿</a:t>
            </a:r>
            <a:r>
              <a:rPr lang="en-US" altLang="zh-CN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(cuvette)</a:t>
            </a: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是一种用于</a:t>
            </a:r>
            <a:r>
              <a:rPr lang="zh-CN" altLang="en-US" dirty="0">
                <a:solidFill>
                  <a:srgbClr val="136EC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光谱分析</a:t>
            </a: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的装备仪器。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17091" y="1089891"/>
            <a:ext cx="8469746" cy="5452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比色皿一般为长方体，其底及两侧为磨毛玻璃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另两面为光学玻璃制成的透光面采用熔融一体、玻璃粉高温烧结和胶粘合而成。所以使用时应注意以下几点：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拿取比色皿时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只能用手指接触两侧的毛玻璃，避免接触光学面。同时注意轻拿轻放，防止外力对比色皿的影响，产生应力后破损。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凡含有腐蚀玻璃的物质的溶液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不得长期盛放在比色皿中。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不能将比色皿放在火焰或电炉上进行加热或干燥箱内烘烤。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当发现比色皿里面被污染后，应用无水乙醇清洗，及时擦拭干净。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不得将比色皿的透光面与硬物或脏物接触。盛装溶液时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高度为比色皿的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2/3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处即可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光学面如有残液可先用滤纸轻轻吸附。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测试时比色皿的光面对准光路，内壁不要有气泡。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300"/>
              </a:lnSpc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7419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21829"/>
            <a:ext cx="6457749" cy="979412"/>
          </a:xfrm>
        </p:spPr>
        <p:txBody>
          <a:bodyPr>
            <a:normAutofit/>
          </a:bodyPr>
          <a:lstStyle/>
          <a:p>
            <a:r>
              <a:rPr lang="en-US" altLang="zh-CN" sz="3200" kern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722</a:t>
            </a:r>
            <a:r>
              <a:rPr lang="zh-CN" altLang="zh-CN" sz="3200" kern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型光栅分光光度计使用</a:t>
            </a:r>
            <a:endParaRPr lang="zh-CN" altLang="en-US" sz="3200" kern="1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43000" y="5411596"/>
            <a:ext cx="6375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GB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9208" y="1101241"/>
            <a:ext cx="11408052" cy="541141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开机预热不少于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分钟，转动波长旋钮选择波长：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530nm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通过按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方式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选择键，选择吸光度、透光度、浓度等方式。如测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透光度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T”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，通过按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方式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选择键至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透光度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T”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灯亮。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透光度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T”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进行调零和调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：①打开试样盖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关闭光门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，然后按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键，即能自动调整零位；②将用作背景的空白样品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水或空白溶液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KSCN)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置于光路中，盖上试样盖，按下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键即能自动调整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通过按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方式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选择键选择至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吸光度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A”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，将样品放入光路即可显示吸光度值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注意：调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0%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必须在“透光度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”状态下进行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10939610" y="3151635"/>
            <a:ext cx="766617" cy="3693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↓/0%</a:t>
            </a:r>
            <a:endParaRPr kumimoji="0" lang="zh-CN" altLang="zh-CN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Text Box 36"/>
          <p:cNvSpPr txBox="1">
            <a:spLocks noChangeArrowheads="1"/>
          </p:cNvSpPr>
          <p:nvPr/>
        </p:nvSpPr>
        <p:spPr bwMode="auto">
          <a:xfrm>
            <a:off x="4544139" y="4248985"/>
            <a:ext cx="1148484" cy="4001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↑/100%</a:t>
            </a:r>
            <a:endParaRPr kumimoji="0" lang="zh-CN" altLang="zh-CN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2187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43452"/>
            <a:ext cx="4121727" cy="789421"/>
          </a:xfrm>
        </p:spPr>
        <p:txBody>
          <a:bodyPr/>
          <a:lstStyle/>
          <a:p>
            <a:r>
              <a:rPr lang="zh-CN" altLang="zh-CN" sz="3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五、数据处理</a:t>
            </a:r>
            <a:endParaRPr lang="zh-CN" altLang="en-US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072" y="1622425"/>
            <a:ext cx="9848273" cy="3235902"/>
          </a:xfrm>
        </p:spPr>
        <p:txBody>
          <a:bodyPr>
            <a:norm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lang="en-GB" altLang="zh-CN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 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值为纵坐标，配位体的摩尔分数为横坐标绘制曲线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确定硫氰酸铁配位离子的配位数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写出硫氰酸铁配位离子的化学式。</a:t>
            </a:r>
          </a:p>
        </p:txBody>
      </p:sp>
    </p:spTree>
    <p:extLst>
      <p:ext uri="{BB962C8B-B14F-4D97-AF65-F5344CB8AC3E}">
        <p14:creationId xmlns:p14="http://schemas.microsoft.com/office/powerpoint/2010/main" xmlns="" val="972560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1255" y="122959"/>
            <a:ext cx="10515600" cy="1325563"/>
          </a:xfrm>
        </p:spPr>
        <p:txBody>
          <a:bodyPr/>
          <a:lstStyle/>
          <a:p>
            <a:r>
              <a:rPr lang="zh-CN" altLang="en-US" sz="3200" kern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</a:t>
            </a:r>
            <a:r>
              <a:rPr lang="zh-CN" altLang="zh-CN" sz="3200" kern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、思考题</a:t>
            </a:r>
            <a:r>
              <a:rPr lang="en-GB" altLang="zh-CN" sz="3200" kern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zh-CN" altLang="en-US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01255" y="1448522"/>
            <a:ext cx="10515600" cy="275561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．使用分光光度计时，在操作上应注意些什么</a:t>
            </a:r>
            <a:r>
              <a:rPr lang="en-GB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GB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．如果比色皿外水分未擦干，对测定</a:t>
            </a:r>
            <a:r>
              <a:rPr lang="en-GB" altLang="zh-CN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值有什么影响</a:t>
            </a:r>
            <a:r>
              <a:rPr lang="en-GB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GB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本实验中，为什么能用体积分数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代替摩尔分数作为横坐标</a:t>
            </a:r>
            <a:r>
              <a:rPr lang="en-GB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66325124"/>
              </p:ext>
            </p:extLst>
          </p:nvPr>
        </p:nvGraphicFramePr>
        <p:xfrm>
          <a:off x="6426299" y="3051912"/>
          <a:ext cx="748145" cy="614548"/>
        </p:xfrm>
        <a:graphic>
          <a:graphicData uri="http://schemas.openxmlformats.org/presentationml/2006/ole">
            <p:oleObj spid="_x0000_s6212" r:id="rId3" imgW="533169" imgH="431613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92058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DFE9E25-6880-4E1E-ACB3-8BF1ED2CE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F9290CD0-992D-4368-9B49-EA25F56BF3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97E0738-FFDE-4095-B528-147C22A12D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414" y="864704"/>
            <a:ext cx="11193596" cy="487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1150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37852" y="1813761"/>
            <a:ext cx="9116292" cy="2387600"/>
          </a:xfrm>
        </p:spPr>
        <p:txBody>
          <a:bodyPr>
            <a:noAutofit/>
          </a:bodyPr>
          <a:lstStyle/>
          <a:p>
            <a:pPr>
              <a:lnSpc>
                <a:spcPts val="8100"/>
              </a:lnSpc>
            </a:pPr>
            <a:r>
              <a:rPr lang="zh-CN" altLang="zh-CN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硫氰酸铁配位离子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zh-CN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配位数的测定</a:t>
            </a:r>
            <a:endParaRPr lang="zh-CN" altLang="en-US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91268" y="5044239"/>
            <a:ext cx="2809461" cy="424730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化学实验中心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876006" y="5595655"/>
            <a:ext cx="2439987" cy="369888"/>
            <a:chOff x="2113" y="3968"/>
            <a:chExt cx="1537" cy="233"/>
          </a:xfrm>
        </p:grpSpPr>
        <p:pic>
          <p:nvPicPr>
            <p:cNvPr id="5" name="Picture 5" descr="校名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26" y="3968"/>
              <a:ext cx="1224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6" descr="aab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13" y="3974"/>
              <a:ext cx="268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1703959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内容占位符 2"/>
          <p:cNvSpPr txBox="1">
            <a:spLocks/>
          </p:cNvSpPr>
          <p:nvPr/>
        </p:nvSpPr>
        <p:spPr>
          <a:xfrm>
            <a:off x="296623" y="2181984"/>
            <a:ext cx="10763865" cy="1107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当一束波长一定的单色光通过有色溶液时，光的一部分被溶液吸收，一部分则透过溶液。如</a:t>
            </a:r>
            <a:endParaRPr lang="en-US" altLang="zh-CN" sz="2000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果入射光的强度为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altLang="zh-CN" sz="20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</a:t>
            </a:r>
            <a:r>
              <a:rPr lang="en-GB" altLang="zh-CN" sz="20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，吸收光的强度为</a:t>
            </a:r>
            <a:r>
              <a:rPr lang="en-GB" altLang="zh-CN" sz="2000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</a:t>
            </a:r>
            <a:r>
              <a:rPr lang="en-GB" altLang="zh-CN" sz="2000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，透过光的强度为</a:t>
            </a:r>
            <a:r>
              <a:rPr lang="en-GB" altLang="zh-CN" sz="20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</a:t>
            </a:r>
            <a:r>
              <a:rPr lang="en-GB" altLang="zh-CN" sz="20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0759" y="0"/>
            <a:ext cx="3546377" cy="759991"/>
          </a:xfrm>
        </p:spPr>
        <p:txBody>
          <a:bodyPr>
            <a:normAutofit/>
          </a:bodyPr>
          <a:lstStyle/>
          <a:p>
            <a:r>
              <a:rPr lang="zh-CN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一、实验目的</a:t>
            </a:r>
            <a:endParaRPr lang="zh-CN" altLang="en-US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9907" y="716423"/>
            <a:ext cx="8192063" cy="959734"/>
          </a:xfrm>
        </p:spPr>
        <p:txBody>
          <a:bodyPr>
            <a:noAutofit/>
          </a:bodyPr>
          <a:lstStyle/>
          <a:p>
            <a:pPr marL="0" indent="0">
              <a:lnSpc>
                <a:spcPts val="2300"/>
              </a:lnSpc>
              <a:buNone/>
            </a:pPr>
            <a:r>
              <a:rPr lang="en-GB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．了解利用分光光度法测定配位离子配位数的原理和方法。</a:t>
            </a:r>
          </a:p>
          <a:p>
            <a:pPr marL="0" indent="0">
              <a:lnSpc>
                <a:spcPts val="2300"/>
              </a:lnSpc>
              <a:buNone/>
            </a:pPr>
            <a:r>
              <a:rPr lang="en-GB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．学会分光光度计的正确使用。</a:t>
            </a:r>
          </a:p>
        </p:txBody>
      </p:sp>
      <p:sp>
        <p:nvSpPr>
          <p:cNvPr id="17" name="矩形 16"/>
          <p:cNvSpPr/>
          <p:nvPr/>
        </p:nvSpPr>
        <p:spPr>
          <a:xfrm>
            <a:off x="560004" y="1600130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二、实验原理</a:t>
            </a:r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-288758" y="66414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43021928"/>
              </p:ext>
            </p:extLst>
          </p:nvPr>
        </p:nvGraphicFramePr>
        <p:xfrm>
          <a:off x="7936294" y="2696253"/>
          <a:ext cx="1113677" cy="371226"/>
        </p:xfrm>
        <a:graphic>
          <a:graphicData uri="http://schemas.openxmlformats.org/presentationml/2006/ole">
            <p:oleObj spid="_x0000_s1363" r:id="rId3" imgW="685800" imgH="228600" progId="">
              <p:embed/>
            </p:oleObj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8BEF9DC-CF5B-4276-A276-1F7EE0498C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294" b="24863"/>
          <a:stretch/>
        </p:blipFill>
        <p:spPr>
          <a:xfrm>
            <a:off x="4893428" y="4399802"/>
            <a:ext cx="1356451" cy="206896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C7670BA-264B-4EAD-8321-11B6739096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46" t="1159" r="7102" b="11594"/>
          <a:stretch/>
        </p:blipFill>
        <p:spPr>
          <a:xfrm>
            <a:off x="1014956" y="4327656"/>
            <a:ext cx="3094519" cy="2297041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A6952B32-39B9-4485-A213-E3A900F5060E}"/>
              </a:ext>
            </a:extLst>
          </p:cNvPr>
          <p:cNvSpPr/>
          <p:nvPr/>
        </p:nvSpPr>
        <p:spPr>
          <a:xfrm>
            <a:off x="296623" y="3067479"/>
            <a:ext cx="10949180" cy="961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透过光的强度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altLang="zh-CN" sz="20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</a:t>
            </a:r>
            <a:r>
              <a:rPr lang="en-GB" altLang="zh-CN" sz="20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 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与入射光的强度</a:t>
            </a:r>
            <a:r>
              <a:rPr lang="en-GB" altLang="zh-CN" sz="20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</a:t>
            </a:r>
            <a:r>
              <a:rPr lang="en-GB" altLang="zh-CN" sz="20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之比叫透光率，以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altLang="zh-CN" sz="20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  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表示。</a:t>
            </a: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当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altLang="zh-CN" sz="20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</a:t>
            </a:r>
            <a:r>
              <a:rPr lang="en-GB" altLang="zh-CN" sz="2000" i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 </a:t>
            </a: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一定时</a:t>
            </a:r>
            <a:r>
              <a:rPr lang="en-GB" altLang="zh-CN" sz="20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 </a:t>
            </a: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越大，说明有色溶液的透光程度越大，对光的吸收程度则越小。</a:t>
            </a:r>
            <a:endParaRPr lang="en-US" altLang="zh-CN" sz="2000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073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" grpId="0" build="p"/>
      <p:bldP spid="1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C382DD7-0639-4EAD-B01D-AB8C86416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52" y="19879"/>
            <a:ext cx="3713922" cy="101379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二、实验原理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2279406-58FB-40E7-A74E-3AFEA644C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925" y="1068561"/>
            <a:ext cx="10827305" cy="11472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有色溶液对光的吸收程度还可用透光率的负对数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——</a:t>
            </a: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光密度</a:t>
            </a:r>
            <a:r>
              <a:rPr lang="en-GB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GB" altLang="zh-CN" sz="20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 </a:t>
            </a:r>
            <a:r>
              <a:rPr lang="en-GB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来表示</a:t>
            </a:r>
            <a:r>
              <a:rPr lang="zh-CN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en-GB" altLang="zh-CN" sz="20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D </a:t>
            </a:r>
            <a:r>
              <a:rPr lang="zh-CN" altLang="zh-CN" sz="20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值大，表明光被吸收的程度大，</a:t>
            </a:r>
            <a:r>
              <a:rPr lang="en-GB" altLang="zh-CN" sz="20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 </a:t>
            </a:r>
            <a:r>
              <a:rPr lang="zh-CN" altLang="zh-CN" sz="20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值小，则光被吸收的程度小。 </a:t>
            </a:r>
            <a:endParaRPr lang="en-US" altLang="zh-CN" sz="2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xmlns="" id="{DAF24954-2DA7-48C2-9ADC-38D93EC0B2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03498528"/>
              </p:ext>
            </p:extLst>
          </p:nvPr>
        </p:nvGraphicFramePr>
        <p:xfrm>
          <a:off x="6016487" y="1611716"/>
          <a:ext cx="1500934" cy="616455"/>
        </p:xfrm>
        <a:graphic>
          <a:graphicData uri="http://schemas.openxmlformats.org/presentationml/2006/ole">
            <p:oleObj spid="_x0000_s7198" r:id="rId3" imgW="1066800" imgH="431800" progId="">
              <p:embed/>
            </p:oleObj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xmlns="" id="{5D25D337-6B10-4EF0-B7EF-7B7309E7E307}"/>
              </a:ext>
            </a:extLst>
          </p:cNvPr>
          <p:cNvSpPr/>
          <p:nvPr/>
        </p:nvSpPr>
        <p:spPr>
          <a:xfrm>
            <a:off x="331925" y="2467903"/>
            <a:ext cx="10982739" cy="961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实验表明，当一束单色光通过有色溶液时，有色溶液的光密度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altLang="zh-CN" sz="20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 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与溶液的浓度</a:t>
            </a:r>
            <a:r>
              <a:rPr lang="en-GB" altLang="zh-CN" sz="20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 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和液层的厚度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altLang="zh-CN" sz="20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 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的乘积成正比。这一规律称做郎伯</a:t>
            </a:r>
            <a:r>
              <a:rPr lang="en-GB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比耳定律。即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 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</a:t>
            </a:r>
            <a:r>
              <a:rPr lang="en-US" altLang="zh-CN" sz="2000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εcL</a:t>
            </a:r>
            <a:r>
              <a:rPr lang="zh-CN" altLang="en-US" sz="20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000" i="1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C174BF83-5572-41CA-AD23-13F933658AF5}"/>
              </a:ext>
            </a:extLst>
          </p:cNvPr>
          <p:cNvSpPr txBox="1"/>
          <p:nvPr/>
        </p:nvSpPr>
        <p:spPr>
          <a:xfrm>
            <a:off x="181881" y="3943402"/>
            <a:ext cx="11127391" cy="961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中心离子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(M)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和配位体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(X)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在一定条件下反应，只生成一种有色配合物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MX</a:t>
            </a:r>
            <a:r>
              <a:rPr lang="en-US" altLang="zh-CN" sz="20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，即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M+nX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MX</a:t>
            </a:r>
            <a:r>
              <a:rPr lang="en-US" altLang="zh-CN" sz="20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无色，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MX</a:t>
            </a:r>
            <a:r>
              <a:rPr lang="en-US" altLang="zh-CN" sz="20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有色，则此溶液在厚度一定时，溶液的光密度只与配合物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MX</a:t>
            </a:r>
            <a:r>
              <a:rPr lang="en-US" altLang="zh-CN" sz="20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的浓度成正比。</a:t>
            </a:r>
            <a:endParaRPr lang="zh-CN" altLang="en-US" sz="2000" baseline="-2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929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38546"/>
            <a:ext cx="4759036" cy="785091"/>
          </a:xfrm>
        </p:spPr>
        <p:txBody>
          <a:bodyPr>
            <a:normAutofit/>
          </a:bodyPr>
          <a:lstStyle/>
          <a:p>
            <a:r>
              <a:rPr lang="zh-CN" altLang="zh-CN" sz="36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等摩尔系列法</a:t>
            </a:r>
            <a:endParaRPr lang="zh-CN" altLang="en-US" sz="3600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93829" y="923637"/>
            <a:ext cx="7434046" cy="112568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即保持中心离子的浓度</a:t>
            </a:r>
            <a:r>
              <a:rPr lang="en-GB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GB" altLang="zh-CN" sz="2000" i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en-GB" altLang="zh-CN" sz="20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en-GB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与配位体的浓度</a:t>
            </a:r>
            <a:r>
              <a:rPr lang="en-GB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GB" altLang="zh-CN" sz="2000" i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en-GB" altLang="zh-CN" sz="20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lang="en-GB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之和不变</a:t>
            </a:r>
            <a:r>
              <a:rPr lang="en-GB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即总摩尔数不变</a:t>
            </a:r>
            <a:r>
              <a:rPr lang="en-GB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，改变</a:t>
            </a:r>
            <a:r>
              <a:rPr lang="en-GB" altLang="zh-CN" sz="2000" i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en-GB" altLang="zh-CN" sz="20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GB" altLang="zh-CN" sz="2000" i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en-GB" altLang="zh-CN" sz="20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的相对量，配制一系列溶液。</a:t>
            </a: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 descr="无机化学47   实验5 2 中吸收曲线图"/>
          <p:cNvPicPr/>
          <p:nvPr/>
        </p:nvPicPr>
        <p:blipFill rotWithShape="1">
          <a:blip r:embed="rId2" cstate="print">
            <a:lum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63" t="2064" r="3527" b="49009"/>
          <a:stretch/>
        </p:blipFill>
        <p:spPr bwMode="auto">
          <a:xfrm>
            <a:off x="8678716" y="1420427"/>
            <a:ext cx="3297261" cy="25922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9648727" y="409699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吸收曲线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矩形 5"/>
              <p:cNvSpPr/>
              <p:nvPr/>
            </p:nvSpPr>
            <p:spPr>
              <a:xfrm>
                <a:off x="2963026" y="5577023"/>
                <a:ext cx="31329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zh-CN" altLang="en-US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m:rPr>
                              <m:sty m:val="p"/>
                            </m:rPr>
                            <a:rPr lang="zh-CN" altLang="en-US" i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3+</m:t>
                          </m:r>
                        </m:sup>
                      </m:sSup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zh-CN" altLang="en-US" i="0">
                          <a:latin typeface="Cambria Math" panose="02040503050406030204" pitchFamily="18" charset="0"/>
                        </a:rPr>
                        <m:t>nSCN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Fe</m:t>
                              </m:r>
                              <m:d>
                                <m:d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SCN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zh-CN" altLang="en-US" i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3−</m:t>
                          </m:r>
                          <m:r>
                            <m:rPr>
                              <m:sty m:val="p"/>
                            </m:rPr>
                            <a:rPr lang="zh-CN" altLang="en-US" i="0"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</m:sSubSup>
                    </m:oMath>
                  </m:oMathPara>
                </a14:m>
                <a:endParaRPr lang="zh-CN" altLang="en-US" dirty="0">
                  <a:latin typeface="Microsoft YaHei Light" panose="020B0502040204020203" pitchFamily="34" charset="-122"/>
                  <a:ea typeface="Microsoft YaHei Light" panose="020B0502040204020203" pitchFamily="34" charset="-122"/>
                </a:endParaRPr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026" y="5577023"/>
                <a:ext cx="3132974" cy="369332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766011" y="3943109"/>
            <a:ext cx="49071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16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Fe(NO</a:t>
            </a:r>
            <a:r>
              <a:rPr lang="en-GB" altLang="zh-CN" sz="1600" baseline="-25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3</a:t>
            </a:r>
            <a:r>
              <a:rPr lang="en-GB" altLang="zh-CN" sz="16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)</a:t>
            </a:r>
            <a:r>
              <a:rPr lang="en-GB" altLang="zh-CN" sz="1600" baseline="-25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3</a:t>
            </a:r>
            <a:r>
              <a:rPr lang="zh-CN" altLang="zh-CN" sz="1600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、</a:t>
            </a:r>
            <a:r>
              <a:rPr lang="en-GB" altLang="zh-CN" sz="16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KSCN</a:t>
            </a:r>
            <a:r>
              <a:rPr lang="zh-CN" altLang="en-US" sz="16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溶液</a:t>
            </a:r>
            <a:r>
              <a:rPr lang="zh-CN" altLang="zh-CN" sz="1600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浓度</a:t>
            </a:r>
            <a:r>
              <a:rPr lang="zh-CN" altLang="en-US" sz="1600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均</a:t>
            </a:r>
            <a:r>
              <a:rPr lang="zh-CN" altLang="zh-CN" sz="1600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为</a:t>
            </a:r>
            <a:r>
              <a:rPr lang="en-GB" altLang="zh-CN" sz="16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5.000×10</a:t>
            </a:r>
            <a:r>
              <a:rPr lang="en-GB" altLang="zh-CN" sz="1600" baseline="30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-3  </a:t>
            </a:r>
            <a:r>
              <a:rPr lang="en-GB" altLang="zh-CN" sz="16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mol·L</a:t>
            </a:r>
            <a:r>
              <a:rPr lang="en-GB" altLang="zh-CN" sz="1600" baseline="30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-1</a:t>
            </a:r>
            <a:endParaRPr lang="zh-CN" altLang="en-US" sz="16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56B40785-DCB3-4E93-9199-97945C07F7C1}"/>
              </a:ext>
            </a:extLst>
          </p:cNvPr>
          <p:cNvSpPr/>
          <p:nvPr/>
        </p:nvSpPr>
        <p:spPr>
          <a:xfrm>
            <a:off x="405166" y="4379961"/>
            <a:ext cx="7886893" cy="961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如图所示，在摩尔分数为</a:t>
            </a:r>
            <a:r>
              <a:rPr lang="en-GB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0.5</a:t>
            </a: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处光密度最大，即金属离子与配位体摩尔数之比是</a:t>
            </a:r>
            <a:r>
              <a:rPr lang="en-GB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l:l</a:t>
            </a: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，所以该配位离子中配位体的数目</a:t>
            </a:r>
            <a:r>
              <a:rPr lang="en-GB" altLang="zh-CN" sz="20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 </a:t>
            </a: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en-GB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</a:p>
        </p:txBody>
      </p:sp>
      <p:graphicFrame>
        <p:nvGraphicFramePr>
          <p:cNvPr id="9" name="内容占位符 3">
            <a:extLst>
              <a:ext uri="{FF2B5EF4-FFF2-40B4-BE49-F238E27FC236}">
                <a16:creationId xmlns:a16="http://schemas.microsoft.com/office/drawing/2014/main" xmlns="" id="{0420DAEB-AC7F-46FA-B909-88CE7E8385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64818263"/>
              </p:ext>
            </p:extLst>
          </p:nvPr>
        </p:nvGraphicFramePr>
        <p:xfrm>
          <a:off x="387094" y="2015585"/>
          <a:ext cx="7886894" cy="17986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1863124">
                  <a:extLst>
                    <a:ext uri="{9D8B030D-6E8A-4147-A177-3AD203B41FA5}">
                      <a16:colId xmlns:a16="http://schemas.microsoft.com/office/drawing/2014/main" xmlns="" val="1941098065"/>
                    </a:ext>
                  </a:extLst>
                </a:gridCol>
                <a:gridCol w="656873">
                  <a:extLst>
                    <a:ext uri="{9D8B030D-6E8A-4147-A177-3AD203B41FA5}">
                      <a16:colId xmlns:a16="http://schemas.microsoft.com/office/drawing/2014/main" xmlns="" val="1865372016"/>
                    </a:ext>
                  </a:extLst>
                </a:gridCol>
                <a:gridCol w="603914">
                  <a:extLst>
                    <a:ext uri="{9D8B030D-6E8A-4147-A177-3AD203B41FA5}">
                      <a16:colId xmlns:a16="http://schemas.microsoft.com/office/drawing/2014/main" xmlns="" val="754458010"/>
                    </a:ext>
                  </a:extLst>
                </a:gridCol>
                <a:gridCol w="695597">
                  <a:extLst>
                    <a:ext uri="{9D8B030D-6E8A-4147-A177-3AD203B41FA5}">
                      <a16:colId xmlns:a16="http://schemas.microsoft.com/office/drawing/2014/main" xmlns="" val="2915501344"/>
                    </a:ext>
                  </a:extLst>
                </a:gridCol>
                <a:gridCol w="663505">
                  <a:extLst>
                    <a:ext uri="{9D8B030D-6E8A-4147-A177-3AD203B41FA5}">
                      <a16:colId xmlns:a16="http://schemas.microsoft.com/office/drawing/2014/main" xmlns="" val="2201065349"/>
                    </a:ext>
                  </a:extLst>
                </a:gridCol>
                <a:gridCol w="701336">
                  <a:extLst>
                    <a:ext uri="{9D8B030D-6E8A-4147-A177-3AD203B41FA5}">
                      <a16:colId xmlns:a16="http://schemas.microsoft.com/office/drawing/2014/main" xmlns="" val="79624059"/>
                    </a:ext>
                  </a:extLst>
                </a:gridCol>
                <a:gridCol w="745725">
                  <a:extLst>
                    <a:ext uri="{9D8B030D-6E8A-4147-A177-3AD203B41FA5}">
                      <a16:colId xmlns:a16="http://schemas.microsoft.com/office/drawing/2014/main" xmlns="" val="3122423775"/>
                    </a:ext>
                  </a:extLst>
                </a:gridCol>
                <a:gridCol w="621437">
                  <a:extLst>
                    <a:ext uri="{9D8B030D-6E8A-4147-A177-3AD203B41FA5}">
                      <a16:colId xmlns:a16="http://schemas.microsoft.com/office/drawing/2014/main" xmlns="" val="901406960"/>
                    </a:ext>
                  </a:extLst>
                </a:gridCol>
                <a:gridCol w="639192">
                  <a:extLst>
                    <a:ext uri="{9D8B030D-6E8A-4147-A177-3AD203B41FA5}">
                      <a16:colId xmlns:a16="http://schemas.microsoft.com/office/drawing/2014/main" xmlns="" val="3845296125"/>
                    </a:ext>
                  </a:extLst>
                </a:gridCol>
                <a:gridCol w="696191">
                  <a:extLst>
                    <a:ext uri="{9D8B030D-6E8A-4147-A177-3AD203B41FA5}">
                      <a16:colId xmlns:a16="http://schemas.microsoft.com/office/drawing/2014/main" xmlns="" val="646149004"/>
                    </a:ext>
                  </a:extLst>
                </a:gridCol>
              </a:tblGrid>
              <a:tr h="30710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</a:rPr>
                        <a:t>1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>
                          <a:effectLst/>
                        </a:rPr>
                        <a:t>2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>
                          <a:effectLst/>
                        </a:rPr>
                        <a:t>3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</a:rPr>
                        <a:t>4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>
                          <a:effectLst/>
                        </a:rPr>
                        <a:t>5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>
                          <a:effectLst/>
                        </a:rPr>
                        <a:t>6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>
                          <a:effectLst/>
                        </a:rPr>
                        <a:t>7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>
                          <a:effectLst/>
                        </a:rPr>
                        <a:t>8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>
                          <a:effectLst/>
                        </a:rPr>
                        <a:t>9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11866274"/>
                  </a:ext>
                </a:extLst>
              </a:tr>
              <a:tr h="5268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</a:rPr>
                        <a:t>KSCN</a:t>
                      </a:r>
                      <a:r>
                        <a:rPr lang="zh-CN" sz="1600" kern="0" dirty="0">
                          <a:effectLst/>
                        </a:rPr>
                        <a:t>体积</a:t>
                      </a:r>
                      <a:r>
                        <a:rPr lang="en-GB" sz="1600" kern="0" dirty="0">
                          <a:effectLst/>
                        </a:rPr>
                        <a:t>/ mL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</a:rPr>
                        <a:t>1.00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</a:rPr>
                        <a:t>2.00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</a:rPr>
                        <a:t>3.00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</a:rPr>
                        <a:t>4.00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</a:rPr>
                        <a:t>5.00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>
                          <a:effectLst/>
                        </a:rPr>
                        <a:t>6.00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>
                          <a:effectLst/>
                        </a:rPr>
                        <a:t>7.00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</a:rPr>
                        <a:t>8.00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0" dirty="0">
                          <a:effectLst/>
                        </a:rPr>
                        <a:t>9.00</a:t>
                      </a:r>
                      <a:endParaRPr lang="zh-CN" altLang="en-US" sz="1600" b="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82187762"/>
                  </a:ext>
                </a:extLst>
              </a:tr>
              <a:tr h="5268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</a:rPr>
                        <a:t>Fe(NO</a:t>
                      </a:r>
                      <a:r>
                        <a:rPr lang="en-GB" sz="1600" kern="0" baseline="-25000" dirty="0">
                          <a:effectLst/>
                        </a:rPr>
                        <a:t>3</a:t>
                      </a:r>
                      <a:r>
                        <a:rPr lang="en-GB" sz="1600" kern="0" dirty="0">
                          <a:effectLst/>
                        </a:rPr>
                        <a:t>)</a:t>
                      </a:r>
                      <a:r>
                        <a:rPr lang="en-GB" sz="1600" kern="0" baseline="-25000" dirty="0">
                          <a:effectLst/>
                        </a:rPr>
                        <a:t>3</a:t>
                      </a:r>
                      <a:r>
                        <a:rPr lang="zh-CN" sz="1600" kern="0" dirty="0">
                          <a:effectLst/>
                        </a:rPr>
                        <a:t>体积</a:t>
                      </a:r>
                      <a:r>
                        <a:rPr lang="en-GB" sz="1600" kern="0" dirty="0">
                          <a:effectLst/>
                        </a:rPr>
                        <a:t>/ mL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>
                          <a:effectLst/>
                        </a:rPr>
                        <a:t>9.00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</a:rPr>
                        <a:t>8.00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</a:rPr>
                        <a:t>7.00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</a:rPr>
                        <a:t>6.00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</a:rPr>
                        <a:t>5.00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</a:rPr>
                        <a:t>4.00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</a:rPr>
                        <a:t>3.00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</a:rPr>
                        <a:t>2.00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0" dirty="0">
                          <a:effectLst/>
                        </a:rPr>
                        <a:t>1.00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91477362"/>
                  </a:ext>
                </a:extLst>
              </a:tr>
              <a:tr h="4378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</a:rPr>
                        <a:t>总体积</a:t>
                      </a:r>
                      <a:r>
                        <a:rPr lang="en-GB" sz="1600" kern="0">
                          <a:effectLst/>
                        </a:rPr>
                        <a:t>/ mL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0" dirty="0">
                          <a:effectLst/>
                        </a:rPr>
                        <a:t>10.00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0">
                          <a:effectLst/>
                        </a:rPr>
                        <a:t>10.00</a:t>
                      </a:r>
                      <a:endParaRPr lang="zh-CN" sz="16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0" dirty="0">
                          <a:effectLst/>
                        </a:rPr>
                        <a:t>10.00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0" dirty="0">
                          <a:effectLst/>
                        </a:rPr>
                        <a:t>10.00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0" dirty="0">
                          <a:effectLst/>
                        </a:rPr>
                        <a:t>10.00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0" dirty="0">
                          <a:effectLst/>
                        </a:rPr>
                        <a:t>10.00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0" dirty="0">
                          <a:effectLst/>
                        </a:rPr>
                        <a:t>10.00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0" dirty="0">
                          <a:effectLst/>
                        </a:rPr>
                        <a:t>10.00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0" dirty="0">
                          <a:effectLst/>
                        </a:rPr>
                        <a:t>10.00</a:t>
                      </a: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76193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6457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/>
      <p:bldP spid="6" grpId="0" animBg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0563" y="0"/>
            <a:ext cx="4620491" cy="1325563"/>
          </a:xfrm>
        </p:spPr>
        <p:txBody>
          <a:bodyPr>
            <a:normAutofit/>
          </a:bodyPr>
          <a:lstStyle/>
          <a:p>
            <a:r>
              <a:rPr lang="zh-CN" altLang="zh-CN" sz="3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三、仪器及试剂</a:t>
            </a:r>
            <a:endParaRPr lang="zh-CN" altLang="en-US" sz="3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97880" y="1880321"/>
            <a:ext cx="10596240" cy="3097357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zh-CN" altLang="zh-CN" sz="420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仪器：</a:t>
            </a:r>
            <a:endParaRPr lang="en-US" altLang="zh-CN" sz="4200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altLang="zh-CN" sz="4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sz="4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分光光度计，烧杯（</a:t>
            </a:r>
            <a:r>
              <a:rPr lang="en-GB" altLang="zh-CN" sz="4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 mL</a:t>
            </a:r>
            <a:r>
              <a:rPr lang="zh-CN" altLang="zh-CN" sz="4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</a:t>
            </a:r>
            <a:r>
              <a:rPr lang="zh-CN" altLang="en-US" sz="4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吸量管</a:t>
            </a:r>
            <a:r>
              <a:rPr lang="zh-CN" altLang="zh-CN" sz="4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GB" altLang="zh-CN" sz="4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 mL</a:t>
            </a:r>
            <a:r>
              <a:rPr lang="zh-CN" altLang="zh-CN" sz="4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</a:t>
            </a:r>
            <a:r>
              <a:rPr lang="zh-CN" altLang="en-US" sz="4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r>
              <a:rPr lang="zh-CN" altLang="zh-CN" sz="4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天平</a:t>
            </a:r>
            <a:r>
              <a:rPr lang="zh-CN" altLang="en-US" sz="4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4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100mL</a:t>
            </a:r>
            <a:r>
              <a:rPr lang="zh-CN" altLang="en-US" sz="4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容量瓶</a:t>
            </a:r>
            <a:endParaRPr lang="zh-CN" altLang="zh-CN" sz="4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</a:pPr>
            <a:r>
              <a:rPr lang="zh-CN" altLang="zh-CN" sz="42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试剂：</a:t>
            </a:r>
            <a:endParaRPr lang="en-US" altLang="zh-CN" sz="4200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GB" altLang="zh-CN" sz="4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Fe(NO</a:t>
            </a:r>
            <a:r>
              <a:rPr lang="en-GB" altLang="zh-CN" sz="42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GB" altLang="zh-CN" sz="4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en-GB" altLang="zh-CN" sz="42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GB" altLang="zh-CN" sz="4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·9H</a:t>
            </a:r>
            <a:r>
              <a:rPr lang="en-GB" altLang="zh-CN" sz="42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GB" altLang="zh-CN" sz="4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zh-CN" altLang="zh-CN" sz="4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（固），</a:t>
            </a:r>
            <a:r>
              <a:rPr lang="en-GB" altLang="zh-CN" sz="4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KSCN</a:t>
            </a:r>
            <a:r>
              <a:rPr lang="zh-CN" altLang="zh-CN" sz="4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（烘干）</a:t>
            </a:r>
            <a:r>
              <a:rPr lang="en-GB" altLang="zh-CN" sz="4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5386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49080"/>
            <a:ext cx="3715327" cy="728375"/>
          </a:xfrm>
        </p:spPr>
        <p:txBody>
          <a:bodyPr>
            <a:normAutofit/>
          </a:bodyPr>
          <a:lstStyle/>
          <a:p>
            <a:pPr algn="just"/>
            <a:r>
              <a:rPr lang="zh-CN" altLang="zh-CN" sz="3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四、实验内容</a:t>
            </a:r>
            <a:endParaRPr lang="zh-CN" altLang="en-US" sz="3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30315" y="2237939"/>
            <a:ext cx="11061576" cy="2029616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/>
              <a:t>计算出所需</a:t>
            </a:r>
            <a:r>
              <a:rPr lang="en-GB" altLang="zh-CN" sz="2400" dirty="0"/>
              <a:t>Fe(NO</a:t>
            </a:r>
            <a:r>
              <a:rPr lang="en-GB" altLang="zh-CN" sz="2400" baseline="-25000" dirty="0"/>
              <a:t>3</a:t>
            </a:r>
            <a:r>
              <a:rPr lang="en-GB" altLang="zh-CN" sz="2400" dirty="0"/>
              <a:t>)</a:t>
            </a:r>
            <a:r>
              <a:rPr lang="en-GB" altLang="zh-CN" sz="2400" baseline="-25000" dirty="0"/>
              <a:t>3</a:t>
            </a:r>
            <a:r>
              <a:rPr lang="en-GB" altLang="zh-CN" sz="2400" dirty="0"/>
              <a:t>· 9H</a:t>
            </a:r>
            <a:r>
              <a:rPr lang="en-GB" altLang="zh-CN" sz="2400" baseline="-25000" dirty="0"/>
              <a:t>2</a:t>
            </a:r>
            <a:r>
              <a:rPr lang="en-GB" altLang="zh-CN" sz="2400" dirty="0"/>
              <a:t>O</a:t>
            </a:r>
            <a:r>
              <a:rPr lang="zh-CN" altLang="zh-CN" sz="2400" dirty="0"/>
              <a:t>和</a:t>
            </a:r>
            <a:r>
              <a:rPr lang="en-GB" altLang="zh-CN" sz="2400" dirty="0"/>
              <a:t>KSCN</a:t>
            </a:r>
            <a:r>
              <a:rPr lang="zh-CN" altLang="zh-CN" sz="2400" dirty="0"/>
              <a:t>的量，在电子天平上用小烧杯准确称取（精确到</a:t>
            </a:r>
            <a:r>
              <a:rPr lang="en-GB" altLang="zh-CN" sz="2400" dirty="0"/>
              <a:t>0.0001</a:t>
            </a:r>
            <a:r>
              <a:rPr lang="zh-CN" altLang="zh-CN" sz="2400" dirty="0"/>
              <a:t>克）。然后加入少量蒸馏水溶解，转移到</a:t>
            </a:r>
            <a:r>
              <a:rPr lang="en-GB" altLang="zh-CN" sz="2400" dirty="0"/>
              <a:t>100 mL</a:t>
            </a:r>
            <a:r>
              <a:rPr lang="zh-CN" altLang="zh-CN" sz="2400" dirty="0"/>
              <a:t>容量瓶中，用蒸馏水稀释至刻度，摇匀备用。</a:t>
            </a:r>
            <a:r>
              <a:rPr lang="en-GB" altLang="zh-CN" sz="2400" dirty="0"/>
              <a:t>Fe(NO</a:t>
            </a:r>
            <a:r>
              <a:rPr lang="en-GB" altLang="zh-CN" sz="2400" baseline="-25000" dirty="0"/>
              <a:t>3</a:t>
            </a:r>
            <a:r>
              <a:rPr lang="en-GB" altLang="zh-CN" sz="2400" dirty="0"/>
              <a:t>)</a:t>
            </a:r>
            <a:r>
              <a:rPr lang="en-GB" altLang="zh-CN" sz="2400" baseline="-25000" dirty="0"/>
              <a:t>3</a:t>
            </a:r>
            <a:r>
              <a:rPr lang="en-GB" altLang="zh-CN" sz="2400" dirty="0"/>
              <a:t>· 9H</a:t>
            </a:r>
            <a:r>
              <a:rPr lang="en-GB" altLang="zh-CN" sz="2400" baseline="-25000" dirty="0"/>
              <a:t>2</a:t>
            </a:r>
            <a:r>
              <a:rPr lang="en-GB" altLang="zh-CN" sz="2400" dirty="0"/>
              <a:t>O</a:t>
            </a:r>
            <a:r>
              <a:rPr lang="zh-CN" altLang="en-US" sz="2400" dirty="0"/>
              <a:t>：</a:t>
            </a:r>
            <a:r>
              <a:rPr lang="en-GB" altLang="zh-CN" sz="2400" dirty="0"/>
              <a:t>404.0</a:t>
            </a:r>
            <a:r>
              <a:rPr lang="en-US" altLang="zh-CN" sz="2400" dirty="0"/>
              <a:t>0 g/mol ;</a:t>
            </a:r>
            <a:r>
              <a:rPr lang="en-GB" altLang="zh-CN" sz="2400" dirty="0"/>
              <a:t> KSCN: 97.18</a:t>
            </a:r>
            <a:r>
              <a:rPr lang="en-US" altLang="zh-CN" sz="2400" dirty="0"/>
              <a:t> g/mol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625B2D93-3F70-4405-809D-B74510D77005}"/>
              </a:ext>
            </a:extLst>
          </p:cNvPr>
          <p:cNvSpPr/>
          <p:nvPr/>
        </p:nvSpPr>
        <p:spPr>
          <a:xfrm>
            <a:off x="630315" y="1218974"/>
            <a:ext cx="9008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2800" dirty="0"/>
              <a:t> </a:t>
            </a:r>
            <a:r>
              <a:rPr lang="en-GB" altLang="zh-CN" sz="2800" dirty="0">
                <a:solidFill>
                  <a:srgbClr val="002060"/>
                </a:solidFill>
              </a:rPr>
              <a:t>1</a:t>
            </a:r>
            <a:r>
              <a:rPr lang="zh-CN" altLang="zh-CN" sz="2800" dirty="0">
                <a:solidFill>
                  <a:srgbClr val="002060"/>
                </a:solidFill>
              </a:rPr>
              <a:t>．配制浓度为</a:t>
            </a:r>
            <a:r>
              <a:rPr lang="en-GB" altLang="zh-CN" sz="2800" dirty="0">
                <a:solidFill>
                  <a:srgbClr val="002060"/>
                </a:solidFill>
              </a:rPr>
              <a:t>5.000×10</a:t>
            </a:r>
            <a:r>
              <a:rPr lang="en-GB" altLang="zh-CN" sz="2800" baseline="30000" dirty="0">
                <a:solidFill>
                  <a:srgbClr val="002060"/>
                </a:solidFill>
              </a:rPr>
              <a:t>-3  </a:t>
            </a:r>
            <a:r>
              <a:rPr lang="en-GB" altLang="zh-CN" sz="2800" dirty="0">
                <a:solidFill>
                  <a:srgbClr val="002060"/>
                </a:solidFill>
              </a:rPr>
              <a:t>mol·L</a:t>
            </a:r>
            <a:r>
              <a:rPr lang="en-GB" altLang="zh-CN" sz="2800" baseline="30000" dirty="0">
                <a:solidFill>
                  <a:srgbClr val="002060"/>
                </a:solidFill>
              </a:rPr>
              <a:t>-1</a:t>
            </a:r>
            <a:r>
              <a:rPr lang="zh-CN" altLang="zh-CN" sz="2800" dirty="0">
                <a:solidFill>
                  <a:srgbClr val="002060"/>
                </a:solidFill>
              </a:rPr>
              <a:t>的</a:t>
            </a:r>
            <a:r>
              <a:rPr lang="en-GB" altLang="zh-CN" sz="2800" dirty="0">
                <a:solidFill>
                  <a:srgbClr val="002060"/>
                </a:solidFill>
              </a:rPr>
              <a:t>Fe(NO</a:t>
            </a:r>
            <a:r>
              <a:rPr lang="en-GB" altLang="zh-CN" sz="2800" baseline="-25000" dirty="0">
                <a:solidFill>
                  <a:srgbClr val="002060"/>
                </a:solidFill>
              </a:rPr>
              <a:t>3</a:t>
            </a:r>
            <a:r>
              <a:rPr lang="en-GB" altLang="zh-CN" sz="2800" dirty="0">
                <a:solidFill>
                  <a:srgbClr val="002060"/>
                </a:solidFill>
              </a:rPr>
              <a:t>)</a:t>
            </a:r>
            <a:r>
              <a:rPr lang="en-GB" altLang="zh-CN" sz="2800" baseline="-25000" dirty="0">
                <a:solidFill>
                  <a:srgbClr val="002060"/>
                </a:solidFill>
              </a:rPr>
              <a:t>3</a:t>
            </a:r>
            <a:r>
              <a:rPr lang="zh-CN" altLang="zh-CN" sz="2800" dirty="0">
                <a:solidFill>
                  <a:srgbClr val="002060"/>
                </a:solidFill>
              </a:rPr>
              <a:t>、</a:t>
            </a:r>
            <a:r>
              <a:rPr lang="en-GB" altLang="zh-CN" sz="2800" dirty="0">
                <a:solidFill>
                  <a:srgbClr val="002060"/>
                </a:solidFill>
              </a:rPr>
              <a:t> KSCN</a:t>
            </a:r>
            <a:r>
              <a:rPr lang="zh-CN" altLang="zh-CN" sz="2800" dirty="0">
                <a:solidFill>
                  <a:srgbClr val="002060"/>
                </a:solidFill>
              </a:rPr>
              <a:t>溶液</a:t>
            </a:r>
            <a:endParaRPr lang="en-US" altLang="zh-CN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7929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580" r="36645"/>
          <a:stretch/>
        </p:blipFill>
        <p:spPr>
          <a:xfrm>
            <a:off x="8249222" y="1366131"/>
            <a:ext cx="1883064" cy="322118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0345" y="78798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容量瓶的使用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8890" y="1366131"/>
            <a:ext cx="6253957" cy="3448340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细梨形平底玻璃瓶，由无色或棕色玻璃制成，带有磨口玻璃塞或塑料塞。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6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容量瓶的容量定义：在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℃时，充满至刻度线所容纳水的体积，以毫升计。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6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定容调节：调节液面使刻度线的上边缘与凹液面的最低点水平相切，视线应在同一水平面。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6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注意：检查瓶口是否漏水：盖上瓶塞颠倒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次（每次颠倒过程要停留倒置状态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10s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），将瓶塞旋转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180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再检查一次。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9961" b="11963"/>
          <a:stretch/>
        </p:blipFill>
        <p:spPr>
          <a:xfrm>
            <a:off x="6845237" y="1266956"/>
            <a:ext cx="2000674" cy="28862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020" r="2385" b="11318"/>
          <a:stretch/>
        </p:blipFill>
        <p:spPr>
          <a:xfrm>
            <a:off x="9962356" y="1239351"/>
            <a:ext cx="1703166" cy="290468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08890" y="4758285"/>
            <a:ext cx="11111347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先溶解后转移，少量水刷洗烧杯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次，洗涤液也要转移至容量瓶中。（此时溶液用量不要超过容积的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2/3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当溶液达到容积的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2/3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时，应将容量瓶沿水平方向轻轻摆动几周以使溶液初步混匀。再加水至刻度线以下约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1cm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，等待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1-2min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。最后用滴管加水至弯液面最低点至标线上边缘水平相切。</a:t>
            </a:r>
          </a:p>
        </p:txBody>
      </p:sp>
    </p:spTree>
    <p:extLst>
      <p:ext uri="{BB962C8B-B14F-4D97-AF65-F5344CB8AC3E}">
        <p14:creationId xmlns:p14="http://schemas.microsoft.com/office/powerpoint/2010/main" xmlns="" val="1047249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2069</TotalTime>
  <Words>2016</Words>
  <Application>Microsoft Office PowerPoint</Application>
  <PresentationFormat>自定义</PresentationFormat>
  <Paragraphs>182</Paragraphs>
  <Slides>18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</vt:lpstr>
      <vt:lpstr>幻灯片 1</vt:lpstr>
      <vt:lpstr>幻灯片 2</vt:lpstr>
      <vt:lpstr>硫氰酸铁配位离子 配位数的测定</vt:lpstr>
      <vt:lpstr>一、实验目的</vt:lpstr>
      <vt:lpstr>二、实验原理</vt:lpstr>
      <vt:lpstr>等摩尔系列法</vt:lpstr>
      <vt:lpstr>三、仪器及试剂</vt:lpstr>
      <vt:lpstr>四、实验内容</vt:lpstr>
      <vt:lpstr>容量瓶的使用</vt:lpstr>
      <vt:lpstr>2．配制混合溶液</vt:lpstr>
      <vt:lpstr>吸量管的使用</vt:lpstr>
      <vt:lpstr>化学实验室的准确量器</vt:lpstr>
      <vt:lpstr> 3．测定溶液的光密度</vt:lpstr>
      <vt:lpstr>光栅型分光光度计</vt:lpstr>
      <vt:lpstr>比 色 皿</vt:lpstr>
      <vt:lpstr>722型光栅分光光度计使用</vt:lpstr>
      <vt:lpstr>五、数据处理</vt:lpstr>
      <vt:lpstr>六、思考题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醋酸解离常数的测定</dc:title>
  <dc:creator>Xu Ping</dc:creator>
  <cp:lastModifiedBy>SDWM</cp:lastModifiedBy>
  <cp:revision>136</cp:revision>
  <dcterms:created xsi:type="dcterms:W3CDTF">2020-09-20T02:29:12Z</dcterms:created>
  <dcterms:modified xsi:type="dcterms:W3CDTF">2021-10-22T23:54:38Z</dcterms:modified>
</cp:coreProperties>
</file>