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7" r:id="rId3"/>
    <p:sldId id="258" r:id="rId4"/>
    <p:sldId id="259" r:id="rId5"/>
    <p:sldId id="264" r:id="rId6"/>
    <p:sldId id="266" r:id="rId7"/>
    <p:sldId id="265" r:id="rId8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D018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B9631B5-78F2-41C9-869B-9F39066F8104}" styleName="中度样式 3 - 强调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EB344D84-9AFB-497E-A393-DC336BA19D2E}" styleName="中度样式 3 - 强调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8799B23B-EC83-4686-B30A-512413B5E67A}" styleName="浅色样式 3 - 强调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B301B821-A1FF-4177-AEE7-76D212191A09}" styleName="中度样式 1 - 强调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1FECB4D8-DB02-4DC6-A0A2-4F2EBAE1DC90}" styleName="中度样式 1 - 强调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FABFCF23-3B69-468F-B69F-88F6DE6A72F2}" styleName="中度样式 1 - 强调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96" autoAdjust="0"/>
    <p:restoredTop sz="94660"/>
  </p:normalViewPr>
  <p:slideViewPr>
    <p:cSldViewPr snapToGrid="0">
      <p:cViewPr varScale="1">
        <p:scale>
          <a:sx n="64" d="100"/>
          <a:sy n="64" d="100"/>
        </p:scale>
        <p:origin x="604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E3589-BC73-4159-9231-C1F40D7FCEB3}" type="datetimeFigureOut">
              <a:rPr lang="zh-CN" altLang="en-US" smtClean="0"/>
              <a:t>2022/10/18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74340-21BD-4C75-AD3E-B8103D8170A5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7" name="矩形 6"/>
          <p:cNvSpPr/>
          <p:nvPr userDrawn="1"/>
        </p:nvSpPr>
        <p:spPr>
          <a:xfrm>
            <a:off x="0" y="6795366"/>
            <a:ext cx="12192000" cy="136525"/>
          </a:xfrm>
          <a:prstGeom prst="rect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矩形 7"/>
          <p:cNvSpPr/>
          <p:nvPr userDrawn="1"/>
        </p:nvSpPr>
        <p:spPr>
          <a:xfrm>
            <a:off x="0" y="0"/>
            <a:ext cx="12192000" cy="332509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448330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E3589-BC73-4159-9231-C1F40D7FCEB3}" type="datetimeFigureOut">
              <a:rPr lang="zh-CN" altLang="en-US" smtClean="0"/>
              <a:t>2022/10/18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74340-21BD-4C75-AD3E-B8103D8170A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325597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E3589-BC73-4159-9231-C1F40D7FCEB3}" type="datetimeFigureOut">
              <a:rPr lang="zh-CN" altLang="en-US" smtClean="0"/>
              <a:t>2022/10/18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74340-21BD-4C75-AD3E-B8103D8170A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78229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E3589-BC73-4159-9231-C1F40D7FCEB3}" type="datetimeFigureOut">
              <a:rPr lang="zh-CN" altLang="en-US" smtClean="0"/>
              <a:t>2022/10/18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74340-21BD-4C75-AD3E-B8103D8170A5}" type="slidenum">
              <a:rPr lang="zh-CN" altLang="en-US" smtClean="0"/>
              <a:t>‹#›</a:t>
            </a:fld>
            <a:endParaRPr lang="zh-CN" altLang="en-US"/>
          </a:p>
        </p:txBody>
      </p:sp>
      <p:grpSp>
        <p:nvGrpSpPr>
          <p:cNvPr id="7" name="Group 4"/>
          <p:cNvGrpSpPr>
            <a:grpSpLocks/>
          </p:cNvGrpSpPr>
          <p:nvPr userDrawn="1"/>
        </p:nvGrpSpPr>
        <p:grpSpPr bwMode="auto">
          <a:xfrm>
            <a:off x="9632743" y="112713"/>
            <a:ext cx="2439987" cy="369888"/>
            <a:chOff x="2113" y="3968"/>
            <a:chExt cx="1537" cy="233"/>
          </a:xfrm>
        </p:grpSpPr>
        <p:pic>
          <p:nvPicPr>
            <p:cNvPr id="8" name="Picture 5" descr="校名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2426" y="3968"/>
              <a:ext cx="1224" cy="2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9" name="Picture 6" descr="aabb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2113" y="3974"/>
              <a:ext cx="268" cy="2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0" name="矩形 9"/>
          <p:cNvSpPr/>
          <p:nvPr userDrawn="1"/>
        </p:nvSpPr>
        <p:spPr>
          <a:xfrm>
            <a:off x="0" y="6788727"/>
            <a:ext cx="12192000" cy="57148"/>
          </a:xfrm>
          <a:prstGeom prst="rect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平行四边形 10"/>
          <p:cNvSpPr/>
          <p:nvPr userDrawn="1"/>
        </p:nvSpPr>
        <p:spPr>
          <a:xfrm>
            <a:off x="0" y="11185"/>
            <a:ext cx="415637" cy="563418"/>
          </a:xfrm>
          <a:prstGeom prst="parallelogram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542244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E3589-BC73-4159-9231-C1F40D7FCEB3}" type="datetimeFigureOut">
              <a:rPr lang="zh-CN" altLang="en-US" smtClean="0"/>
              <a:t>2022/10/18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74340-21BD-4C75-AD3E-B8103D8170A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233130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E3589-BC73-4159-9231-C1F40D7FCEB3}" type="datetimeFigureOut">
              <a:rPr lang="zh-CN" altLang="en-US" smtClean="0"/>
              <a:t>2022/10/18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74340-21BD-4C75-AD3E-B8103D8170A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422221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E3589-BC73-4159-9231-C1F40D7FCEB3}" type="datetimeFigureOut">
              <a:rPr lang="zh-CN" altLang="en-US" smtClean="0"/>
              <a:t>2022/10/18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74340-21BD-4C75-AD3E-B8103D8170A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708706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E3589-BC73-4159-9231-C1F40D7FCEB3}" type="datetimeFigureOut">
              <a:rPr lang="zh-CN" altLang="en-US" smtClean="0"/>
              <a:t>2022/10/18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74340-21BD-4C75-AD3E-B8103D8170A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328552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E3589-BC73-4159-9231-C1F40D7FCEB3}" type="datetimeFigureOut">
              <a:rPr lang="zh-CN" altLang="en-US" smtClean="0"/>
              <a:t>2022/10/18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74340-21BD-4C75-AD3E-B8103D8170A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325895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E3589-BC73-4159-9231-C1F40D7FCEB3}" type="datetimeFigureOut">
              <a:rPr lang="zh-CN" altLang="en-US" smtClean="0"/>
              <a:t>2022/10/18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74340-21BD-4C75-AD3E-B8103D8170A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566245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E3589-BC73-4159-9231-C1F40D7FCEB3}" type="datetimeFigureOut">
              <a:rPr lang="zh-CN" altLang="en-US" smtClean="0"/>
              <a:t>2022/10/18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74340-21BD-4C75-AD3E-B8103D8170A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882263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EE3589-BC73-4159-9231-C1F40D7FCEB3}" type="datetimeFigureOut">
              <a:rPr lang="zh-CN" altLang="en-US" smtClean="0"/>
              <a:t>2022/10/18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774340-21BD-4C75-AD3E-B8103D8170A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762345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496291" y="2650836"/>
            <a:ext cx="9282545" cy="1126982"/>
          </a:xfrm>
        </p:spPr>
        <p:txBody>
          <a:bodyPr>
            <a:normAutofit/>
          </a:bodyPr>
          <a:lstStyle/>
          <a:p>
            <a:r>
              <a:rPr lang="zh-CN" altLang="zh-CN" sz="7200" dirty="0">
                <a:solidFill>
                  <a:schemeClr val="accent5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硫酸亚铁铵的制备</a:t>
            </a:r>
            <a:endParaRPr lang="zh-CN" altLang="en-US" sz="7200" dirty="0">
              <a:solidFill>
                <a:schemeClr val="accent5">
                  <a:lumMod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4691269" y="4335682"/>
            <a:ext cx="2809461" cy="424730"/>
          </a:xfrm>
        </p:spPr>
        <p:txBody>
          <a:bodyPr>
            <a:normAutofit lnSpcReduction="10000"/>
          </a:bodyPr>
          <a:lstStyle/>
          <a:p>
            <a:r>
              <a:rPr lang="zh-CN" altLang="en-US" dirty="0">
                <a:solidFill>
                  <a:srgbClr val="0070C0"/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化学实验中心</a:t>
            </a:r>
          </a:p>
        </p:txBody>
      </p:sp>
      <p:grpSp>
        <p:nvGrpSpPr>
          <p:cNvPr id="4" name="Group 4"/>
          <p:cNvGrpSpPr>
            <a:grpSpLocks/>
          </p:cNvGrpSpPr>
          <p:nvPr/>
        </p:nvGrpSpPr>
        <p:grpSpPr bwMode="auto">
          <a:xfrm>
            <a:off x="4876006" y="5595655"/>
            <a:ext cx="2439987" cy="369888"/>
            <a:chOff x="2113" y="3968"/>
            <a:chExt cx="1537" cy="233"/>
          </a:xfrm>
        </p:grpSpPr>
        <p:pic>
          <p:nvPicPr>
            <p:cNvPr id="5" name="Picture 5" descr="校名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2426" y="3968"/>
              <a:ext cx="1224" cy="2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6" name="Picture 6" descr="aabb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2113" y="3974"/>
              <a:ext cx="268" cy="2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  <p:extLst>
      <p:ext uri="{BB962C8B-B14F-4D97-AF65-F5344CB8AC3E}">
        <p14:creationId xmlns:p14="http://schemas.microsoft.com/office/powerpoint/2010/main" val="17039596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标题 1"/>
          <p:cNvSpPr txBox="1">
            <a:spLocks/>
          </p:cNvSpPr>
          <p:nvPr/>
        </p:nvSpPr>
        <p:spPr>
          <a:xfrm>
            <a:off x="501903" y="159555"/>
            <a:ext cx="3546377" cy="75999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zh-CN" sz="3200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一、实验目的</a:t>
            </a:r>
            <a:endParaRPr lang="zh-CN" altLang="en-US" sz="3200" dirty="0">
              <a:solidFill>
                <a:srgbClr val="0070C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5" name="内容占位符 2"/>
          <p:cNvSpPr txBox="1">
            <a:spLocks/>
          </p:cNvSpPr>
          <p:nvPr/>
        </p:nvSpPr>
        <p:spPr>
          <a:xfrm>
            <a:off x="702554" y="883423"/>
            <a:ext cx="8875555" cy="84533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buFont typeface="+mj-lt"/>
              <a:buAutoNum type="arabicPeriod"/>
            </a:pPr>
            <a:r>
              <a:rPr lang="zh-CN" altLang="zh-CN" sz="2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了解摩尔盐硫酸亚铁铵的制备方法及主要性质。</a:t>
            </a:r>
          </a:p>
          <a:p>
            <a:pPr marL="0" indent="0">
              <a:buNone/>
            </a:pPr>
            <a:r>
              <a:rPr lang="en-GB" altLang="zh-CN" sz="2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2</a:t>
            </a:r>
            <a:r>
              <a:rPr lang="zh-CN" altLang="zh-CN" sz="2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．熟练掌握加热、蒸发、结晶和减压过滤等基本操作。</a:t>
            </a:r>
          </a:p>
        </p:txBody>
      </p:sp>
      <p:sp>
        <p:nvSpPr>
          <p:cNvPr id="16" name="矩形 15"/>
          <p:cNvSpPr/>
          <p:nvPr/>
        </p:nvSpPr>
        <p:spPr>
          <a:xfrm>
            <a:off x="456467" y="1777611"/>
            <a:ext cx="265649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spcAft>
                <a:spcPts val="0"/>
              </a:spcAft>
            </a:pPr>
            <a:r>
              <a:rPr lang="zh-CN" altLang="zh-CN" sz="3200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</a:rPr>
              <a:t>二、实验原理</a:t>
            </a:r>
          </a:p>
        </p:txBody>
      </p:sp>
      <p:sp>
        <p:nvSpPr>
          <p:cNvPr id="19" name="Rectangle 21"/>
          <p:cNvSpPr>
            <a:spLocks noChangeArrowheads="1"/>
          </p:cNvSpPr>
          <p:nvPr/>
        </p:nvSpPr>
        <p:spPr bwMode="auto">
          <a:xfrm>
            <a:off x="175650" y="193103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20" name="Rectangle 23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21" name="Rectangle 25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37" name="Rectangle 87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2" name="矩形 1"/>
          <p:cNvSpPr/>
          <p:nvPr/>
        </p:nvSpPr>
        <p:spPr>
          <a:xfrm>
            <a:off x="475765" y="2405984"/>
            <a:ext cx="10235778" cy="13171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lnSpc>
                <a:spcPts val="33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zh-CN" altLang="zh-CN" sz="2000" kern="1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硫酸亚铁是浅绿色晶体</a:t>
            </a:r>
            <a:r>
              <a:rPr lang="zh-CN" altLang="en-US" sz="2000" kern="1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，</a:t>
            </a:r>
            <a:r>
              <a:rPr lang="zh-CN" altLang="zh-CN" sz="2000" kern="1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其应用广泛</a:t>
            </a:r>
            <a:r>
              <a:rPr lang="zh-CN" altLang="en-US" sz="2000" kern="1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但</a:t>
            </a:r>
            <a:r>
              <a:rPr lang="zh-CN" altLang="zh-CN" sz="2000" kern="1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不稳定。</a:t>
            </a:r>
            <a:endParaRPr lang="en-US" altLang="zh-CN" sz="2000" kern="100" dirty="0"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marL="285750" indent="-285750" algn="just">
              <a:lnSpc>
                <a:spcPts val="33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zh-CN" altLang="zh-CN" sz="2000" kern="1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摩尔盐</a:t>
            </a:r>
            <a:r>
              <a:rPr lang="zh-CN" altLang="en-US" sz="2000" kern="1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即</a:t>
            </a:r>
            <a:r>
              <a:rPr lang="zh-CN" altLang="zh-CN" sz="2000" kern="1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硫酸亚铁铵复盐</a:t>
            </a:r>
            <a:r>
              <a:rPr lang="en-GB" altLang="zh-CN" sz="2000" kern="1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FeSO</a:t>
            </a:r>
            <a:r>
              <a:rPr lang="en-GB" altLang="zh-CN" sz="2000" kern="100" baseline="-2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4</a:t>
            </a:r>
            <a:r>
              <a:rPr lang="en-GB" altLang="zh-CN" sz="2000" kern="1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·(NH</a:t>
            </a:r>
            <a:r>
              <a:rPr lang="en-GB" altLang="zh-CN" sz="2000" kern="100" baseline="-2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4</a:t>
            </a:r>
            <a:r>
              <a:rPr lang="en-GB" altLang="zh-CN" sz="2000" kern="1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)</a:t>
            </a:r>
            <a:r>
              <a:rPr lang="en-GB" altLang="zh-CN" sz="2000" kern="100" baseline="-2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2</a:t>
            </a:r>
            <a:r>
              <a:rPr lang="en-GB" altLang="zh-CN" sz="2000" kern="1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SO</a:t>
            </a:r>
            <a:r>
              <a:rPr lang="en-GB" altLang="zh-CN" sz="2000" kern="100" baseline="-2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4</a:t>
            </a:r>
            <a:r>
              <a:rPr lang="en-GB" altLang="zh-CN" sz="2000" kern="1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·6H</a:t>
            </a:r>
            <a:r>
              <a:rPr lang="en-GB" altLang="zh-CN" sz="2000" kern="100" baseline="-2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2</a:t>
            </a:r>
            <a:r>
              <a:rPr lang="en-GB" altLang="zh-CN" sz="2000" kern="1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O</a:t>
            </a:r>
            <a:r>
              <a:rPr lang="zh-CN" altLang="zh-CN" sz="2000" kern="1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，比硫酸亚铁盐稳定得多。由于价格低廉，制造工艺简单，容易获得较为纯净的晶体，因此应用比硫酸亚铁更广泛。</a:t>
            </a:r>
          </a:p>
        </p:txBody>
      </p:sp>
      <p:sp>
        <p:nvSpPr>
          <p:cNvPr id="3" name="矩形 2"/>
          <p:cNvSpPr/>
          <p:nvPr/>
        </p:nvSpPr>
        <p:spPr>
          <a:xfrm>
            <a:off x="452487" y="3725822"/>
            <a:ext cx="10366406" cy="13524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lnSpc>
                <a:spcPts val="34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zh-CN" altLang="zh-CN" sz="2000" kern="1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过量的</a:t>
            </a:r>
            <a:r>
              <a:rPr lang="en-GB" altLang="zh-CN" sz="2000" kern="1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Fe</a:t>
            </a:r>
            <a:r>
              <a:rPr lang="zh-CN" altLang="zh-CN" sz="2000" kern="1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与稀</a:t>
            </a:r>
            <a:r>
              <a:rPr lang="en-GB" altLang="zh-CN" sz="2000" kern="1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H</a:t>
            </a:r>
            <a:r>
              <a:rPr lang="en-GB" altLang="zh-CN" sz="2000" kern="100" baseline="-2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2</a:t>
            </a:r>
            <a:r>
              <a:rPr lang="en-GB" altLang="zh-CN" sz="2000" kern="1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SO</a:t>
            </a:r>
            <a:r>
              <a:rPr lang="en-GB" altLang="zh-CN" sz="2000" kern="100" baseline="-2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4</a:t>
            </a:r>
            <a:r>
              <a:rPr lang="zh-CN" altLang="zh-CN" sz="2000" kern="1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作用可制得</a:t>
            </a:r>
            <a:r>
              <a:rPr lang="en-GB" altLang="zh-CN" sz="2000" kern="1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FeSO</a:t>
            </a:r>
            <a:r>
              <a:rPr lang="en-GB" altLang="zh-CN" sz="2000" kern="100" baseline="-2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4</a:t>
            </a:r>
            <a:r>
              <a:rPr lang="zh-CN" altLang="en-US" sz="2000" kern="1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，由于复盐</a:t>
            </a:r>
            <a:r>
              <a:rPr lang="en-GB" altLang="zh-CN" sz="2000" kern="1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FeSO</a:t>
            </a:r>
            <a:r>
              <a:rPr lang="en-GB" altLang="zh-CN" sz="2000" kern="100" baseline="-2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4</a:t>
            </a:r>
            <a:r>
              <a:rPr lang="en-GB" altLang="zh-CN" sz="2000" kern="1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·(NH</a:t>
            </a:r>
            <a:r>
              <a:rPr lang="en-GB" altLang="zh-CN" sz="2000" kern="100" baseline="-2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4</a:t>
            </a:r>
            <a:r>
              <a:rPr lang="en-GB" altLang="zh-CN" sz="2000" kern="1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)</a:t>
            </a:r>
            <a:r>
              <a:rPr lang="en-GB" altLang="zh-CN" sz="2000" kern="100" baseline="-2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2</a:t>
            </a:r>
            <a:r>
              <a:rPr lang="en-GB" altLang="zh-CN" sz="2000" kern="1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SO</a:t>
            </a:r>
            <a:r>
              <a:rPr lang="en-GB" altLang="zh-CN" sz="2000" kern="100" baseline="-2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4</a:t>
            </a:r>
            <a:r>
              <a:rPr lang="en-GB" altLang="zh-CN" sz="2000" kern="1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·6H</a:t>
            </a:r>
            <a:r>
              <a:rPr lang="en-GB" altLang="zh-CN" sz="2000" kern="100" baseline="-2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2</a:t>
            </a:r>
            <a:r>
              <a:rPr lang="en-GB" altLang="zh-CN" sz="2000" kern="1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O</a:t>
            </a:r>
            <a:r>
              <a:rPr lang="zh-CN" altLang="en-US" sz="2000" kern="1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的溶解度比组成它的简单盐要小，</a:t>
            </a:r>
            <a:r>
              <a:rPr lang="zh-CN" altLang="zh-CN" sz="2000" kern="1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等摩尔</a:t>
            </a:r>
            <a:r>
              <a:rPr lang="en-GB" altLang="zh-CN" sz="2000" kern="1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FeSO</a:t>
            </a:r>
            <a:r>
              <a:rPr lang="en-GB" altLang="zh-CN" sz="2000" kern="100" baseline="-2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4</a:t>
            </a:r>
            <a:r>
              <a:rPr lang="zh-CN" altLang="zh-CN" sz="2000" kern="1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与</a:t>
            </a:r>
            <a:r>
              <a:rPr lang="en-GB" altLang="zh-CN" sz="2000" kern="1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(NH</a:t>
            </a:r>
            <a:r>
              <a:rPr lang="en-GB" altLang="zh-CN" sz="2000" kern="100" baseline="-2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4</a:t>
            </a:r>
            <a:r>
              <a:rPr lang="en-GB" altLang="zh-CN" sz="2000" kern="1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)</a:t>
            </a:r>
            <a:r>
              <a:rPr lang="en-GB" altLang="zh-CN" sz="2000" kern="100" baseline="-2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2</a:t>
            </a:r>
            <a:r>
              <a:rPr lang="en-GB" altLang="zh-CN" sz="2000" kern="1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SO</a:t>
            </a:r>
            <a:r>
              <a:rPr lang="en-GB" altLang="zh-CN" sz="2000" kern="100" baseline="-2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4</a:t>
            </a:r>
            <a:r>
              <a:rPr lang="zh-CN" altLang="zh-CN" sz="2000" kern="1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在水溶液中相互作用，可以得到浅蓝绿色单斜晶体</a:t>
            </a:r>
            <a:r>
              <a:rPr lang="en-GB" altLang="zh-CN" sz="2000" kern="1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FeSO</a:t>
            </a:r>
            <a:r>
              <a:rPr lang="en-GB" altLang="zh-CN" sz="2000" kern="100" baseline="-2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4</a:t>
            </a:r>
            <a:r>
              <a:rPr lang="en-GB" altLang="zh-CN" sz="2000" kern="1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·(NH</a:t>
            </a:r>
            <a:r>
              <a:rPr lang="en-GB" altLang="zh-CN" sz="2000" kern="100" baseline="-2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4</a:t>
            </a:r>
            <a:r>
              <a:rPr lang="en-GB" altLang="zh-CN" sz="2000" kern="1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)</a:t>
            </a:r>
            <a:r>
              <a:rPr lang="en-GB" altLang="zh-CN" sz="2000" kern="100" baseline="-2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2</a:t>
            </a:r>
            <a:r>
              <a:rPr lang="en-GB" altLang="zh-CN" sz="2000" kern="1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SO</a:t>
            </a:r>
            <a:r>
              <a:rPr lang="en-GB" altLang="zh-CN" sz="2000" kern="100" baseline="-2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4</a:t>
            </a:r>
            <a:r>
              <a:rPr lang="en-GB" altLang="zh-CN" sz="2000" kern="1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·6H</a:t>
            </a:r>
            <a:r>
              <a:rPr lang="en-GB" altLang="zh-CN" sz="2000" kern="100" baseline="-2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2</a:t>
            </a:r>
            <a:r>
              <a:rPr lang="en-GB" altLang="zh-CN" sz="2000" kern="1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O</a:t>
            </a:r>
            <a:r>
              <a:rPr lang="zh-CN" altLang="zh-CN" sz="2000" kern="1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。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矩形 3"/>
              <p:cNvSpPr/>
              <p:nvPr/>
            </p:nvSpPr>
            <p:spPr>
              <a:xfrm>
                <a:off x="3687823" y="5181081"/>
                <a:ext cx="3895733" cy="43088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zh-CN" altLang="en-US" sz="2200" smtClean="0">
                          <a:latin typeface="Cambria Math" panose="02040503050406030204" pitchFamily="18" charset="0"/>
                        </a:rPr>
                        <m:t>F</m:t>
                      </m:r>
                      <m:r>
                        <m:rPr>
                          <m:sty m:val="p"/>
                        </m:rPr>
                        <a:rPr lang="zh-CN" altLang="en-US" sz="2200" i="0">
                          <a:latin typeface="Cambria Math" panose="02040503050406030204" pitchFamily="18" charset="0"/>
                        </a:rPr>
                        <m:t>e</m:t>
                      </m:r>
                      <m:r>
                        <a:rPr lang="zh-CN" altLang="en-US" sz="2200" i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zh-CN" altLang="en-US" sz="22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zh-CN" altLang="en-US" sz="2200" i="0">
                              <a:latin typeface="Cambria Math" panose="02040503050406030204" pitchFamily="18" charset="0"/>
                            </a:rPr>
                            <m:t>H</m:t>
                          </m:r>
                        </m:e>
                        <m:sub>
                          <m:r>
                            <a:rPr lang="zh-CN" altLang="en-US" sz="2200" i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m:rPr>
                          <m:sty m:val="p"/>
                        </m:rPr>
                        <a:rPr lang="zh-CN" altLang="en-US" sz="2200" i="0">
                          <a:latin typeface="Cambria Math" panose="02040503050406030204" pitchFamily="18" charset="0"/>
                        </a:rPr>
                        <m:t>S</m:t>
                      </m:r>
                      <m:sSub>
                        <m:sSubPr>
                          <m:ctrlPr>
                            <a:rPr lang="zh-CN" altLang="en-US" sz="22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zh-CN" altLang="en-US" sz="2200" i="0">
                              <a:latin typeface="Cambria Math" panose="02040503050406030204" pitchFamily="18" charset="0"/>
                            </a:rPr>
                            <m:t>O</m:t>
                          </m:r>
                        </m:e>
                        <m:sub>
                          <m:r>
                            <a:rPr lang="zh-CN" altLang="en-US" sz="2200" i="0">
                              <a:latin typeface="Cambria Math" panose="02040503050406030204" pitchFamily="18" charset="0"/>
                            </a:rPr>
                            <m:t>4</m:t>
                          </m:r>
                        </m:sub>
                      </m:sSub>
                      <m:r>
                        <a:rPr lang="en-US" altLang="zh-CN" sz="220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en-US" altLang="zh-CN" sz="2200" i="1">
                          <a:latin typeface="Cambria Math" panose="02040503050406030204" pitchFamily="18" charset="0"/>
                        </a:rPr>
                        <m:t>Fe</m:t>
                      </m:r>
                      <m:r>
                        <m:rPr>
                          <m:sty m:val="p"/>
                        </m:rPr>
                        <a:rPr lang="zh-CN" altLang="en-US" sz="2200">
                          <a:latin typeface="Cambria Math" panose="02040503050406030204" pitchFamily="18" charset="0"/>
                        </a:rPr>
                        <m:t>S</m:t>
                      </m:r>
                      <m:sSub>
                        <m:sSubPr>
                          <m:ctrlPr>
                            <a:rPr lang="zh-CN" altLang="en-US" sz="22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zh-CN" altLang="en-US" sz="2200">
                              <a:latin typeface="Cambria Math" panose="02040503050406030204" pitchFamily="18" charset="0"/>
                            </a:rPr>
                            <m:t>O</m:t>
                          </m:r>
                        </m:e>
                        <m:sub>
                          <m:r>
                            <a:rPr lang="zh-CN" altLang="en-US" sz="2200">
                              <a:latin typeface="Cambria Math" panose="02040503050406030204" pitchFamily="18" charset="0"/>
                            </a:rPr>
                            <m:t>4</m:t>
                          </m:r>
                        </m:sub>
                      </m:sSub>
                      <m:r>
                        <a:rPr lang="zh-CN" altLang="en-US" sz="2200" i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zh-CN" altLang="en-US" sz="22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zh-CN" altLang="en-US" sz="2200" i="0">
                              <a:latin typeface="Cambria Math" panose="02040503050406030204" pitchFamily="18" charset="0"/>
                            </a:rPr>
                            <m:t>H</m:t>
                          </m:r>
                        </m:e>
                        <m:sub>
                          <m:r>
                            <a:rPr lang="zh-CN" altLang="en-US" sz="2200" i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zh-CN" altLang="en-US" sz="2200" i="0">
                          <a:latin typeface="Cambria Math" panose="02040503050406030204" pitchFamily="18" charset="0"/>
                        </a:rPr>
                        <m:t>↑</m:t>
                      </m:r>
                    </m:oMath>
                  </m:oMathPara>
                </a14:m>
                <a:endParaRPr lang="zh-CN" altLang="en-US" sz="22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4" name="矩形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87823" y="5181081"/>
                <a:ext cx="3895733" cy="430887"/>
              </a:xfrm>
              <a:prstGeom prst="rect">
                <a:avLst/>
              </a:prstGeom>
              <a:blipFill>
                <a:blip r:embed="rId2"/>
                <a:stretch>
                  <a:fillRect b="-1408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矩形 4"/>
          <p:cNvSpPr/>
          <p:nvPr/>
        </p:nvSpPr>
        <p:spPr>
          <a:xfrm>
            <a:off x="2116341" y="5714806"/>
            <a:ext cx="6490945" cy="4632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20000"/>
              </a:lnSpc>
              <a:spcAft>
                <a:spcPts val="0"/>
              </a:spcAft>
            </a:pPr>
            <a:r>
              <a:rPr lang="en-GB" altLang="zh-CN" sz="2200" kern="100" dirty="0">
                <a:latin typeface="Times New Roman" panose="02020603050405020304" pitchFamily="18" charset="0"/>
              </a:rPr>
              <a:t>FeSO</a:t>
            </a:r>
            <a:r>
              <a:rPr lang="en-GB" altLang="zh-CN" sz="2200" kern="100" baseline="-25000" dirty="0">
                <a:latin typeface="Times New Roman" panose="02020603050405020304" pitchFamily="18" charset="0"/>
              </a:rPr>
              <a:t>4 </a:t>
            </a:r>
            <a:r>
              <a:rPr lang="en-GB" altLang="zh-CN" sz="2200" kern="100" dirty="0">
                <a:latin typeface="Times New Roman" panose="02020603050405020304" pitchFamily="18" charset="0"/>
              </a:rPr>
              <a:t>+ (NH</a:t>
            </a:r>
            <a:r>
              <a:rPr lang="en-GB" altLang="zh-CN" sz="2200" kern="100" baseline="-25000" dirty="0">
                <a:latin typeface="Times New Roman" panose="02020603050405020304" pitchFamily="18" charset="0"/>
              </a:rPr>
              <a:t>4</a:t>
            </a:r>
            <a:r>
              <a:rPr lang="en-GB" altLang="zh-CN" sz="2200" kern="100" dirty="0">
                <a:latin typeface="Times New Roman" panose="02020603050405020304" pitchFamily="18" charset="0"/>
              </a:rPr>
              <a:t>)</a:t>
            </a:r>
            <a:r>
              <a:rPr lang="en-GB" altLang="zh-CN" sz="2200" kern="100" baseline="-25000" dirty="0">
                <a:latin typeface="Times New Roman" panose="02020603050405020304" pitchFamily="18" charset="0"/>
              </a:rPr>
              <a:t>2</a:t>
            </a:r>
            <a:r>
              <a:rPr lang="en-GB" altLang="zh-CN" sz="2200" kern="100" dirty="0">
                <a:latin typeface="Times New Roman" panose="02020603050405020304" pitchFamily="18" charset="0"/>
              </a:rPr>
              <a:t>SO</a:t>
            </a:r>
            <a:r>
              <a:rPr lang="en-GB" altLang="zh-CN" sz="2200" kern="100" baseline="-25000" dirty="0">
                <a:latin typeface="Times New Roman" panose="02020603050405020304" pitchFamily="18" charset="0"/>
              </a:rPr>
              <a:t>4 </a:t>
            </a:r>
            <a:r>
              <a:rPr lang="en-GB" altLang="zh-CN" sz="2200" kern="100" dirty="0">
                <a:latin typeface="Times New Roman" panose="02020603050405020304" pitchFamily="18" charset="0"/>
              </a:rPr>
              <a:t>+ 6H</a:t>
            </a:r>
            <a:r>
              <a:rPr lang="en-GB" altLang="zh-CN" sz="2200" kern="100" baseline="-25000" dirty="0">
                <a:latin typeface="Times New Roman" panose="02020603050405020304" pitchFamily="18" charset="0"/>
              </a:rPr>
              <a:t>2</a:t>
            </a:r>
            <a:r>
              <a:rPr lang="en-GB" altLang="zh-CN" sz="2200" kern="100" dirty="0">
                <a:latin typeface="Times New Roman" panose="02020603050405020304" pitchFamily="18" charset="0"/>
              </a:rPr>
              <a:t>O </a:t>
            </a:r>
            <a:r>
              <a:rPr lang="en-US" altLang="zh-CN" sz="2200" kern="100" dirty="0">
                <a:latin typeface="Times New Roman" panose="02020603050405020304" pitchFamily="18" charset="0"/>
              </a:rPr>
              <a:t>= </a:t>
            </a:r>
            <a:r>
              <a:rPr lang="en-GB" altLang="zh-CN" sz="2200" kern="100" dirty="0">
                <a:latin typeface="Times New Roman" panose="02020603050405020304" pitchFamily="18" charset="0"/>
              </a:rPr>
              <a:t>FeSO</a:t>
            </a:r>
            <a:r>
              <a:rPr lang="en-GB" altLang="zh-CN" sz="2200" kern="100" baseline="-25000" dirty="0">
                <a:latin typeface="Times New Roman" panose="02020603050405020304" pitchFamily="18" charset="0"/>
              </a:rPr>
              <a:t>4</a:t>
            </a:r>
            <a:r>
              <a:rPr lang="en-GB" altLang="zh-CN" sz="2200" kern="100" dirty="0">
                <a:latin typeface="Times New Roman" panose="02020603050405020304" pitchFamily="18" charset="0"/>
              </a:rPr>
              <a:t>·(NH</a:t>
            </a:r>
            <a:r>
              <a:rPr lang="en-GB" altLang="zh-CN" sz="2200" kern="100" baseline="-25000" dirty="0">
                <a:latin typeface="Times New Roman" panose="02020603050405020304" pitchFamily="18" charset="0"/>
              </a:rPr>
              <a:t>4</a:t>
            </a:r>
            <a:r>
              <a:rPr lang="en-GB" altLang="zh-CN" sz="2200" kern="100" dirty="0">
                <a:latin typeface="Times New Roman" panose="02020603050405020304" pitchFamily="18" charset="0"/>
              </a:rPr>
              <a:t>)</a:t>
            </a:r>
            <a:r>
              <a:rPr lang="en-GB" altLang="zh-CN" sz="2200" kern="100" baseline="-25000" dirty="0">
                <a:latin typeface="Times New Roman" panose="02020603050405020304" pitchFamily="18" charset="0"/>
              </a:rPr>
              <a:t>2</a:t>
            </a:r>
            <a:r>
              <a:rPr lang="en-GB" altLang="zh-CN" sz="2200" kern="100" dirty="0">
                <a:latin typeface="Times New Roman" panose="02020603050405020304" pitchFamily="18" charset="0"/>
              </a:rPr>
              <a:t>SO</a:t>
            </a:r>
            <a:r>
              <a:rPr lang="en-GB" altLang="zh-CN" sz="2200" kern="100" baseline="-25000" dirty="0">
                <a:latin typeface="Times New Roman" panose="02020603050405020304" pitchFamily="18" charset="0"/>
              </a:rPr>
              <a:t>4</a:t>
            </a:r>
            <a:r>
              <a:rPr lang="en-GB" altLang="zh-CN" sz="2200" kern="100" dirty="0">
                <a:latin typeface="Times New Roman" panose="02020603050405020304" pitchFamily="18" charset="0"/>
              </a:rPr>
              <a:t>·6H</a:t>
            </a:r>
            <a:r>
              <a:rPr lang="en-GB" altLang="zh-CN" sz="2200" kern="100" baseline="-25000" dirty="0">
                <a:latin typeface="Times New Roman" panose="02020603050405020304" pitchFamily="18" charset="0"/>
              </a:rPr>
              <a:t>2</a:t>
            </a:r>
            <a:r>
              <a:rPr lang="en-GB" altLang="zh-CN" sz="2200" kern="100" dirty="0">
                <a:latin typeface="Times New Roman" panose="02020603050405020304" pitchFamily="18" charset="0"/>
              </a:rPr>
              <a:t>O</a:t>
            </a:r>
            <a:endParaRPr lang="zh-CN" altLang="zh-CN" sz="2200" kern="100" dirty="0">
              <a:latin typeface="Times New Roman" panose="02020603050405020304" pitchFamily="18" charset="0"/>
            </a:endParaRPr>
          </a:p>
        </p:txBody>
      </p:sp>
      <p:pic>
        <p:nvPicPr>
          <p:cNvPr id="7" name="图片 6">
            <a:extLst>
              <a:ext uri="{FF2B5EF4-FFF2-40B4-BE49-F238E27FC236}">
                <a16:creationId xmlns:a16="http://schemas.microsoft.com/office/drawing/2014/main" id="{D5486443-A2A6-4417-AE31-AE577747104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71260" y="4815001"/>
            <a:ext cx="1907326" cy="14219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51675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2" grpId="0"/>
      <p:bldP spid="3" grpId="0"/>
      <p:bldP spid="4" grpId="0"/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标题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zh-CN" altLang="zh-CN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三、仪器及试剂</a:t>
            </a:r>
            <a:endParaRPr lang="zh-CN" altLang="en-US" dirty="0">
              <a:solidFill>
                <a:srgbClr val="0070C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" name="内容占位符 2"/>
          <p:cNvSpPr>
            <a:spLocks noGrp="1"/>
          </p:cNvSpPr>
          <p:nvPr>
            <p:ph idx="1"/>
          </p:nvPr>
        </p:nvSpPr>
        <p:spPr>
          <a:xfrm>
            <a:off x="838200" y="1825625"/>
            <a:ext cx="10347036" cy="4351338"/>
          </a:xfrm>
        </p:spPr>
        <p:txBody>
          <a:bodyPr>
            <a:normAutofit lnSpcReduction="10000"/>
          </a:bodyPr>
          <a:lstStyle/>
          <a:p>
            <a:r>
              <a:rPr lang="zh-CN" altLang="zh-CN" sz="3200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仪器</a:t>
            </a:r>
            <a:r>
              <a:rPr lang="zh-CN" altLang="zh-CN" sz="3200" b="1" dirty="0">
                <a:solidFill>
                  <a:srgbClr val="002060"/>
                </a:solidFill>
              </a:rPr>
              <a:t>：</a:t>
            </a:r>
            <a:endParaRPr lang="en-US" altLang="zh-CN" sz="3200" b="1" dirty="0">
              <a:solidFill>
                <a:srgbClr val="002060"/>
              </a:solidFill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US" altLang="zh-CN" dirty="0"/>
              <a:t>   </a:t>
            </a:r>
            <a:r>
              <a:rPr lang="zh-CN" altLang="zh-CN" dirty="0"/>
              <a:t>锥形瓶</a:t>
            </a:r>
            <a:r>
              <a:rPr lang="en-GB" altLang="zh-CN" dirty="0"/>
              <a:t>(150 mL)</a:t>
            </a:r>
            <a:r>
              <a:rPr lang="zh-CN" altLang="zh-CN" dirty="0"/>
              <a:t>，烧杯</a:t>
            </a:r>
            <a:r>
              <a:rPr lang="en-GB" altLang="zh-CN" dirty="0"/>
              <a:t>(100 mL</a:t>
            </a:r>
            <a:r>
              <a:rPr lang="zh-CN" altLang="zh-CN" dirty="0"/>
              <a:t>、</a:t>
            </a:r>
            <a:r>
              <a:rPr lang="en-GB" altLang="zh-CN" dirty="0"/>
              <a:t>500 mL)</a:t>
            </a:r>
            <a:r>
              <a:rPr lang="zh-CN" altLang="zh-CN" dirty="0"/>
              <a:t>，量筒</a:t>
            </a:r>
            <a:r>
              <a:rPr lang="en-GB" altLang="zh-CN" dirty="0"/>
              <a:t>(50 mL)</a:t>
            </a:r>
            <a:r>
              <a:rPr lang="zh-CN" altLang="zh-CN" dirty="0"/>
              <a:t>，吸滤瓶，布氏漏斗，天平，电炉，水浴，蒸发皿，比色管</a:t>
            </a:r>
            <a:r>
              <a:rPr lang="en-GB" altLang="zh-CN" dirty="0"/>
              <a:t>(50 mL)</a:t>
            </a:r>
            <a:endParaRPr lang="zh-CN" altLang="zh-CN" dirty="0"/>
          </a:p>
          <a:p>
            <a:r>
              <a:rPr lang="zh-CN" altLang="zh-CN" sz="3200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试剂</a:t>
            </a:r>
            <a:r>
              <a:rPr lang="zh-CN" altLang="zh-CN" sz="3200" b="1" dirty="0">
                <a:solidFill>
                  <a:srgbClr val="002060"/>
                </a:solidFill>
              </a:rPr>
              <a:t>：</a:t>
            </a:r>
            <a:endParaRPr lang="en-US" altLang="zh-CN" sz="3200" b="1" dirty="0">
              <a:solidFill>
                <a:srgbClr val="002060"/>
              </a:solidFill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GB" altLang="zh-CN" dirty="0" err="1"/>
              <a:t>HCl</a:t>
            </a:r>
            <a:r>
              <a:rPr lang="en-GB" altLang="zh-CN" dirty="0"/>
              <a:t>(2 mol·L</a:t>
            </a:r>
            <a:r>
              <a:rPr lang="en-GB" altLang="zh-CN" baseline="30000" dirty="0"/>
              <a:t>-1</a:t>
            </a:r>
            <a:r>
              <a:rPr lang="en-GB" altLang="zh-CN" dirty="0"/>
              <a:t>)</a:t>
            </a:r>
            <a:r>
              <a:rPr lang="zh-CN" altLang="zh-CN" dirty="0"/>
              <a:t>，</a:t>
            </a:r>
            <a:r>
              <a:rPr lang="en-GB" altLang="zh-CN" dirty="0"/>
              <a:t>H</a:t>
            </a:r>
            <a:r>
              <a:rPr lang="en-GB" altLang="zh-CN" baseline="-25000" dirty="0"/>
              <a:t>2</a:t>
            </a:r>
            <a:r>
              <a:rPr lang="en-GB" altLang="zh-CN" dirty="0"/>
              <a:t>SO</a:t>
            </a:r>
            <a:r>
              <a:rPr lang="en-GB" altLang="zh-CN" baseline="-25000" dirty="0"/>
              <a:t>4</a:t>
            </a:r>
            <a:r>
              <a:rPr lang="en-GB" altLang="zh-CN" dirty="0"/>
              <a:t>(3 mol·L</a:t>
            </a:r>
            <a:r>
              <a:rPr lang="en-GB" altLang="zh-CN" baseline="30000" dirty="0"/>
              <a:t>-1</a:t>
            </a:r>
            <a:r>
              <a:rPr lang="en-GB" altLang="zh-CN" dirty="0"/>
              <a:t>)</a:t>
            </a:r>
            <a:r>
              <a:rPr lang="zh-CN" altLang="zh-CN" dirty="0"/>
              <a:t>，</a:t>
            </a:r>
            <a:r>
              <a:rPr lang="en-GB" altLang="zh-CN" dirty="0" err="1"/>
              <a:t>NaOH</a:t>
            </a:r>
            <a:r>
              <a:rPr lang="en-GB" altLang="zh-CN" dirty="0"/>
              <a:t>(6 mol·L</a:t>
            </a:r>
            <a:r>
              <a:rPr lang="en-GB" altLang="zh-CN" baseline="30000" dirty="0"/>
              <a:t>-1</a:t>
            </a:r>
            <a:r>
              <a:rPr lang="en-GB" altLang="zh-CN" dirty="0"/>
              <a:t>)</a:t>
            </a:r>
            <a:r>
              <a:rPr lang="zh-CN" altLang="zh-CN" dirty="0"/>
              <a:t>，</a:t>
            </a:r>
            <a:r>
              <a:rPr lang="en-GB" altLang="zh-CN" dirty="0"/>
              <a:t>BaCl</a:t>
            </a:r>
            <a:r>
              <a:rPr lang="en-GB" altLang="zh-CN" baseline="-25000" dirty="0"/>
              <a:t>2</a:t>
            </a:r>
            <a:r>
              <a:rPr lang="en-GB" altLang="zh-CN" dirty="0"/>
              <a:t>(0.5 mol·L</a:t>
            </a:r>
            <a:r>
              <a:rPr lang="en-GB" altLang="zh-CN" baseline="30000" dirty="0"/>
              <a:t>-1</a:t>
            </a:r>
            <a:r>
              <a:rPr lang="en-GB" altLang="zh-CN" dirty="0"/>
              <a:t>)</a:t>
            </a:r>
            <a:r>
              <a:rPr lang="zh-CN" altLang="zh-CN" dirty="0"/>
              <a:t>，</a:t>
            </a:r>
            <a:r>
              <a:rPr lang="en-GB" altLang="zh-CN" dirty="0"/>
              <a:t>Fe</a:t>
            </a:r>
            <a:r>
              <a:rPr lang="en-GB" altLang="zh-CN" baseline="30000" dirty="0"/>
              <a:t>3+</a:t>
            </a:r>
            <a:r>
              <a:rPr lang="en-GB" altLang="zh-CN" dirty="0"/>
              <a:t> (0.01 mg·mL</a:t>
            </a:r>
            <a:r>
              <a:rPr lang="en-GB" altLang="zh-CN" baseline="30000" dirty="0"/>
              <a:t>-1</a:t>
            </a:r>
            <a:r>
              <a:rPr lang="en-GB" altLang="zh-CN" dirty="0"/>
              <a:t>)</a:t>
            </a:r>
            <a:r>
              <a:rPr lang="zh-CN" altLang="zh-CN" dirty="0"/>
              <a:t>，</a:t>
            </a:r>
            <a:r>
              <a:rPr lang="en-GB" altLang="zh-CN" dirty="0"/>
              <a:t>Fe</a:t>
            </a:r>
            <a:r>
              <a:rPr lang="en-GB" altLang="zh-CN" baseline="30000" dirty="0"/>
              <a:t>3+</a:t>
            </a:r>
            <a:r>
              <a:rPr lang="zh-CN" altLang="zh-CN" dirty="0"/>
              <a:t>的标准溶液</a:t>
            </a:r>
            <a:r>
              <a:rPr lang="en-GB" altLang="zh-CN" dirty="0"/>
              <a:t>(0.01 mg·mL</a:t>
            </a:r>
            <a:r>
              <a:rPr lang="en-GB" altLang="zh-CN" baseline="30000" dirty="0"/>
              <a:t>-1</a:t>
            </a:r>
            <a:r>
              <a:rPr lang="en-GB" altLang="zh-CN" dirty="0"/>
              <a:t>)</a:t>
            </a:r>
            <a:r>
              <a:rPr lang="zh-CN" altLang="zh-CN" dirty="0"/>
              <a:t>，</a:t>
            </a:r>
            <a:r>
              <a:rPr lang="en-GB" altLang="zh-CN" dirty="0"/>
              <a:t>KSCN(1 mol·L</a:t>
            </a:r>
            <a:r>
              <a:rPr lang="en-GB" altLang="zh-CN" baseline="30000" dirty="0"/>
              <a:t>-1</a:t>
            </a:r>
            <a:r>
              <a:rPr lang="en-GB" altLang="zh-CN" dirty="0"/>
              <a:t>)</a:t>
            </a:r>
            <a:r>
              <a:rPr lang="zh-CN" altLang="zh-CN" dirty="0"/>
              <a:t>，</a:t>
            </a:r>
            <a:r>
              <a:rPr lang="en-GB" altLang="zh-CN" dirty="0"/>
              <a:t>Na</a:t>
            </a:r>
            <a:r>
              <a:rPr lang="en-GB" altLang="zh-CN" baseline="-25000" dirty="0"/>
              <a:t>2</a:t>
            </a:r>
            <a:r>
              <a:rPr lang="en-GB" altLang="zh-CN" dirty="0"/>
              <a:t>CO</a:t>
            </a:r>
            <a:r>
              <a:rPr lang="en-GB" altLang="zh-CN" baseline="-25000" dirty="0"/>
              <a:t>3</a:t>
            </a:r>
            <a:r>
              <a:rPr lang="en-GB" altLang="zh-CN" dirty="0"/>
              <a:t>(1</a:t>
            </a:r>
            <a:r>
              <a:rPr lang="zh-CN" altLang="zh-CN" dirty="0"/>
              <a:t>％</a:t>
            </a:r>
            <a:r>
              <a:rPr lang="en-GB" altLang="zh-CN" dirty="0"/>
              <a:t>)</a:t>
            </a:r>
            <a:r>
              <a:rPr lang="zh-CN" altLang="zh-CN" dirty="0"/>
              <a:t>，</a:t>
            </a:r>
            <a:r>
              <a:rPr lang="en-GB" altLang="zh-CN" dirty="0"/>
              <a:t>(NH</a:t>
            </a:r>
            <a:r>
              <a:rPr lang="en-GB" altLang="zh-CN" baseline="-25000" dirty="0"/>
              <a:t>4</a:t>
            </a:r>
            <a:r>
              <a:rPr lang="en-GB" altLang="zh-CN" dirty="0"/>
              <a:t>)</a:t>
            </a:r>
            <a:r>
              <a:rPr lang="en-GB" altLang="zh-CN" baseline="-25000" dirty="0"/>
              <a:t>2</a:t>
            </a:r>
            <a:r>
              <a:rPr lang="en-GB" altLang="zh-CN" dirty="0"/>
              <a:t>SO</a:t>
            </a:r>
            <a:r>
              <a:rPr lang="en-GB" altLang="zh-CN" baseline="-25000" dirty="0"/>
              <a:t>4</a:t>
            </a:r>
            <a:r>
              <a:rPr lang="zh-CN" altLang="zh-CN" dirty="0"/>
              <a:t>，</a:t>
            </a:r>
            <a:r>
              <a:rPr lang="en-GB" altLang="zh-CN" dirty="0"/>
              <a:t>BaCl</a:t>
            </a:r>
            <a:r>
              <a:rPr lang="en-GB" altLang="zh-CN" baseline="-25000" dirty="0"/>
              <a:t>2</a:t>
            </a:r>
            <a:r>
              <a:rPr lang="zh-CN" altLang="zh-CN" dirty="0"/>
              <a:t>，</a:t>
            </a:r>
            <a:r>
              <a:rPr lang="en-GB" altLang="zh-CN" dirty="0"/>
              <a:t>K</a:t>
            </a:r>
            <a:r>
              <a:rPr lang="en-GB" altLang="zh-CN" baseline="-25000" dirty="0"/>
              <a:t>3</a:t>
            </a:r>
            <a:r>
              <a:rPr lang="en-GB" altLang="zh-CN" dirty="0"/>
              <a:t>[Fe(CN)</a:t>
            </a:r>
            <a:r>
              <a:rPr lang="en-GB" altLang="zh-CN" baseline="-25000" dirty="0"/>
              <a:t>6</a:t>
            </a:r>
            <a:r>
              <a:rPr lang="en-GB" altLang="zh-CN" dirty="0"/>
              <a:t>]</a:t>
            </a:r>
            <a:r>
              <a:rPr lang="zh-CN" altLang="zh-CN" dirty="0"/>
              <a:t>，乙醇</a:t>
            </a:r>
          </a:p>
          <a:p>
            <a:pPr marL="0" indent="0">
              <a:buNone/>
            </a:pP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5353869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57446" y="113902"/>
            <a:ext cx="3715327" cy="728375"/>
          </a:xfrm>
        </p:spPr>
        <p:txBody>
          <a:bodyPr>
            <a:normAutofit/>
          </a:bodyPr>
          <a:lstStyle/>
          <a:p>
            <a:r>
              <a:rPr lang="zh-CN" altLang="zh-CN" sz="3200" kern="100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四、实验内容</a:t>
            </a:r>
            <a:endParaRPr lang="zh-CN" altLang="en-US" sz="3200" kern="100" dirty="0">
              <a:solidFill>
                <a:srgbClr val="0070C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8" name="文本框 37"/>
          <p:cNvSpPr txBox="1"/>
          <p:nvPr/>
        </p:nvSpPr>
        <p:spPr>
          <a:xfrm>
            <a:off x="422603" y="970466"/>
            <a:ext cx="277779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b="1" dirty="0"/>
              <a:t>1</a:t>
            </a:r>
            <a:r>
              <a:rPr lang="en-US" altLang="zh-CN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. </a:t>
            </a: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粗硫酸铜的提纯</a:t>
            </a:r>
          </a:p>
        </p:txBody>
      </p:sp>
      <p:sp>
        <p:nvSpPr>
          <p:cNvPr id="10" name="矩形 9"/>
          <p:cNvSpPr/>
          <p:nvPr/>
        </p:nvSpPr>
        <p:spPr>
          <a:xfrm>
            <a:off x="985246" y="2741029"/>
            <a:ext cx="3512291" cy="92333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zh-CN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趁热减压过滤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zh-CN" alt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用双层滤纸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zh-CN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，用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1mL 3 mol·L</a:t>
            </a:r>
            <a:r>
              <a:rPr lang="en-US" altLang="zh-CN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-1 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altLang="zh-CN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</a:t>
            </a:r>
            <a:r>
              <a:rPr lang="en-US" altLang="zh-CN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zh-CN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洗涤未反应完的铁和残渣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23" name="直接箭头连接符 22"/>
          <p:cNvCxnSpPr/>
          <p:nvPr/>
        </p:nvCxnSpPr>
        <p:spPr>
          <a:xfrm>
            <a:off x="9265075" y="3790028"/>
            <a:ext cx="432000" cy="0"/>
          </a:xfrm>
          <a:prstGeom prst="straightConnector1">
            <a:avLst/>
          </a:prstGeom>
          <a:ln>
            <a:headEnd type="none" w="med" len="med"/>
            <a:tailEnd type="arrow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2" name="矩形 11"/>
          <p:cNvSpPr/>
          <p:nvPr/>
        </p:nvSpPr>
        <p:spPr>
          <a:xfrm>
            <a:off x="4887437" y="3587843"/>
            <a:ext cx="1864697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zh-CN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滤液在蒸发皿中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28" name="直接箭头连接符 27"/>
          <p:cNvCxnSpPr/>
          <p:nvPr/>
        </p:nvCxnSpPr>
        <p:spPr>
          <a:xfrm>
            <a:off x="6755092" y="3790028"/>
            <a:ext cx="432000" cy="0"/>
          </a:xfrm>
          <a:prstGeom prst="straightConnector1">
            <a:avLst/>
          </a:prstGeom>
          <a:ln>
            <a:headEnd type="none" w="med" len="med"/>
            <a:tailEnd type="arrow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grpSp>
        <p:nvGrpSpPr>
          <p:cNvPr id="3" name="组合 2">
            <a:extLst>
              <a:ext uri="{FF2B5EF4-FFF2-40B4-BE49-F238E27FC236}">
                <a16:creationId xmlns:a16="http://schemas.microsoft.com/office/drawing/2014/main" id="{EB14777A-FB19-42F9-A030-9D9692B45F1F}"/>
              </a:ext>
            </a:extLst>
          </p:cNvPr>
          <p:cNvGrpSpPr/>
          <p:nvPr/>
        </p:nvGrpSpPr>
        <p:grpSpPr>
          <a:xfrm>
            <a:off x="4519296" y="2407536"/>
            <a:ext cx="3606775" cy="646331"/>
            <a:chOff x="4046481" y="2509377"/>
            <a:chExt cx="3606775" cy="646331"/>
          </a:xfrm>
        </p:grpSpPr>
        <p:sp>
          <p:nvSpPr>
            <p:cNvPr id="14" name="文本框 13"/>
            <p:cNvSpPr txBox="1"/>
            <p:nvPr/>
          </p:nvSpPr>
          <p:spPr>
            <a:xfrm>
              <a:off x="4483922" y="2509377"/>
              <a:ext cx="3169334" cy="646331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zh-CN" altLang="en-US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残渣，称重，</a:t>
              </a:r>
              <a:r>
                <a:rPr lang="zh-CN" altLang="en-US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两层滤纸的质量差即为未反应的铁粉的质量</a:t>
              </a:r>
            </a:p>
          </p:txBody>
        </p:sp>
        <p:cxnSp>
          <p:nvCxnSpPr>
            <p:cNvPr id="30" name="直接箭头连接符 29"/>
            <p:cNvCxnSpPr/>
            <p:nvPr/>
          </p:nvCxnSpPr>
          <p:spPr>
            <a:xfrm flipV="1">
              <a:off x="4046481" y="2675715"/>
              <a:ext cx="432000" cy="185557"/>
            </a:xfrm>
            <a:prstGeom prst="straightConnector1">
              <a:avLst/>
            </a:prstGeom>
            <a:ln>
              <a:headEnd type="none" w="med" len="med"/>
              <a:tailEnd type="arrow" w="med" len="med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cxnSp>
        <p:nvCxnSpPr>
          <p:cNvPr id="32" name="直接箭头连接符 31"/>
          <p:cNvCxnSpPr/>
          <p:nvPr/>
        </p:nvCxnSpPr>
        <p:spPr>
          <a:xfrm>
            <a:off x="4519296" y="3499891"/>
            <a:ext cx="368141" cy="204250"/>
          </a:xfrm>
          <a:prstGeom prst="straightConnector1">
            <a:avLst/>
          </a:prstGeom>
          <a:ln>
            <a:headEnd type="none" w="med" len="med"/>
            <a:tailEnd type="arrow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6" name="文本框 5"/>
          <p:cNvSpPr txBox="1"/>
          <p:nvPr/>
        </p:nvSpPr>
        <p:spPr>
          <a:xfrm>
            <a:off x="1048821" y="1761750"/>
            <a:ext cx="1919224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zh-CN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称取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2g</a:t>
            </a:r>
            <a:r>
              <a:rPr lang="zh-CN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还原铁粉</a:t>
            </a:r>
            <a:endParaRPr lang="zh-CN" altLang="en-US" baseline="-25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3400045" y="1686587"/>
            <a:ext cx="2635138" cy="64633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zh-CN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加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 mL 3 mol·L</a:t>
            </a:r>
            <a:r>
              <a:rPr lang="en-US" altLang="zh-CN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-1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altLang="zh-CN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</a:t>
            </a:r>
            <a:r>
              <a:rPr lang="en-US" altLang="zh-CN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zh-CN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，</a:t>
            </a:r>
            <a:endParaRPr lang="en-US" altLang="zh-C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zh-CN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盖上表面皿，</a:t>
            </a:r>
            <a:r>
              <a:rPr lang="zh-CN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加热。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6467183" y="1666931"/>
            <a:ext cx="3880774" cy="64633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zh-CN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当溶液体积减小时，不时加入少量水。继续加热至气泡很少时停止。</a:t>
            </a:r>
          </a:p>
        </p:txBody>
      </p:sp>
      <p:cxnSp>
        <p:nvCxnSpPr>
          <p:cNvPr id="22" name="直接箭头连接符 21"/>
          <p:cNvCxnSpPr/>
          <p:nvPr/>
        </p:nvCxnSpPr>
        <p:spPr>
          <a:xfrm>
            <a:off x="6047968" y="2008029"/>
            <a:ext cx="432000" cy="0"/>
          </a:xfrm>
          <a:prstGeom prst="straightConnector1">
            <a:avLst/>
          </a:prstGeom>
          <a:ln>
            <a:headEnd type="none" w="med" len="med"/>
            <a:tailEnd type="arrow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7" name="直接箭头连接符 26"/>
          <p:cNvCxnSpPr/>
          <p:nvPr/>
        </p:nvCxnSpPr>
        <p:spPr>
          <a:xfrm>
            <a:off x="10347957" y="1985523"/>
            <a:ext cx="432000" cy="0"/>
          </a:xfrm>
          <a:prstGeom prst="straightConnector1">
            <a:avLst/>
          </a:prstGeom>
          <a:ln>
            <a:headEnd type="none" w="med" len="med"/>
            <a:tailEnd type="arrow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5" name="直接箭头连接符 34"/>
          <p:cNvCxnSpPr/>
          <p:nvPr/>
        </p:nvCxnSpPr>
        <p:spPr>
          <a:xfrm>
            <a:off x="2968045" y="1961552"/>
            <a:ext cx="432000" cy="0"/>
          </a:xfrm>
          <a:prstGeom prst="straightConnector1">
            <a:avLst/>
          </a:prstGeom>
          <a:ln>
            <a:headEnd type="none" w="med" len="med"/>
            <a:tailEnd type="arrow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0" name="矩形 39"/>
          <p:cNvSpPr/>
          <p:nvPr/>
        </p:nvSpPr>
        <p:spPr>
          <a:xfrm>
            <a:off x="986906" y="3978240"/>
            <a:ext cx="2955212" cy="92333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zh-CN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根据</a:t>
            </a:r>
            <a:r>
              <a:rPr lang="en-GB" altLang="zh-CN" kern="100" dirty="0">
                <a:latin typeface="Times New Roman" panose="02020603050405020304" pitchFamily="18" charset="0"/>
              </a:rPr>
              <a:t>FeSO</a:t>
            </a:r>
            <a:r>
              <a:rPr lang="en-GB" altLang="zh-CN" kern="100" baseline="-25000" dirty="0">
                <a:latin typeface="Times New Roman" panose="02020603050405020304" pitchFamily="18" charset="0"/>
              </a:rPr>
              <a:t>4</a:t>
            </a:r>
            <a:r>
              <a:rPr lang="zh-CN" altLang="en-US" kern="100" dirty="0">
                <a:latin typeface="Times New Roman" panose="02020603050405020304" pitchFamily="18" charset="0"/>
              </a:rPr>
              <a:t>理论产量计算出所需固体硫酸铵的用量</a:t>
            </a:r>
            <a:endParaRPr lang="en-US" altLang="zh-CN" kern="100" dirty="0">
              <a:latin typeface="Times New Roman" panose="02020603050405020304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zh-CN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以</a:t>
            </a:r>
            <a:r>
              <a:rPr lang="en-US" altLang="zh-CN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1:0.8</a:t>
            </a:r>
            <a:r>
              <a:rPr lang="zh-CN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的质量称量</a:t>
            </a:r>
            <a:r>
              <a:rPr lang="zh-CN" altLang="en-US" kern="100" dirty="0">
                <a:latin typeface="Times New Roman" panose="02020603050405020304" pitchFamily="18" charset="0"/>
              </a:rPr>
              <a:t>硫酸铵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4" name="矩形 43"/>
          <p:cNvSpPr/>
          <p:nvPr/>
        </p:nvSpPr>
        <p:spPr>
          <a:xfrm>
            <a:off x="4389861" y="4291254"/>
            <a:ext cx="2135910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zh-CN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配制成饱和溶液</a:t>
            </a:r>
          </a:p>
        </p:txBody>
      </p:sp>
      <p:sp>
        <p:nvSpPr>
          <p:cNvPr id="45" name="矩形 44"/>
          <p:cNvSpPr/>
          <p:nvPr/>
        </p:nvSpPr>
        <p:spPr>
          <a:xfrm>
            <a:off x="7187092" y="3455250"/>
            <a:ext cx="2077983" cy="64633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zh-CN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用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 3 mol·L</a:t>
            </a:r>
            <a:r>
              <a:rPr lang="en-US" altLang="zh-CN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-1 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altLang="zh-CN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</a:t>
            </a:r>
            <a:r>
              <a:rPr lang="en-US" altLang="zh-CN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zh-CN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调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pH</a:t>
            </a:r>
            <a:r>
              <a:rPr lang="zh-CN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值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1~2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46" name="直接箭头连接符 45"/>
          <p:cNvCxnSpPr/>
          <p:nvPr/>
        </p:nvCxnSpPr>
        <p:spPr>
          <a:xfrm>
            <a:off x="3945076" y="4467230"/>
            <a:ext cx="432000" cy="0"/>
          </a:xfrm>
          <a:prstGeom prst="straightConnector1">
            <a:avLst/>
          </a:prstGeom>
          <a:ln>
            <a:headEnd type="none" w="med" len="med"/>
            <a:tailEnd type="arrow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7" name="直接箭头连接符 46"/>
          <p:cNvCxnSpPr>
            <a:cxnSpLocks/>
          </p:cNvCxnSpPr>
          <p:nvPr/>
        </p:nvCxnSpPr>
        <p:spPr>
          <a:xfrm flipV="1">
            <a:off x="5608410" y="3957176"/>
            <a:ext cx="0" cy="334078"/>
          </a:xfrm>
          <a:prstGeom prst="straightConnector1">
            <a:avLst/>
          </a:prstGeom>
          <a:ln>
            <a:headEnd type="none" w="med" len="med"/>
            <a:tailEnd type="arrow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6" name="直接箭头连接符 35"/>
          <p:cNvCxnSpPr/>
          <p:nvPr/>
        </p:nvCxnSpPr>
        <p:spPr>
          <a:xfrm>
            <a:off x="6106556" y="5735286"/>
            <a:ext cx="406430" cy="220212"/>
          </a:xfrm>
          <a:prstGeom prst="straightConnector1">
            <a:avLst/>
          </a:prstGeom>
          <a:ln>
            <a:headEnd type="none" w="med" len="med"/>
            <a:tailEnd type="arrow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3" name="矩形 12"/>
          <p:cNvSpPr/>
          <p:nvPr/>
        </p:nvSpPr>
        <p:spPr>
          <a:xfrm>
            <a:off x="7584048" y="5523670"/>
            <a:ext cx="1698483" cy="79086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>
              <a:lnSpc>
                <a:spcPct val="120000"/>
              </a:lnSpc>
              <a:spcAft>
                <a:spcPts val="0"/>
              </a:spcAft>
            </a:pPr>
            <a:r>
              <a:rPr lang="zh-CN" altLang="en-US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用少量乙醇洗涤两次晶体</a:t>
            </a:r>
            <a:r>
              <a:rPr lang="zh-CN" altLang="zh-CN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。</a:t>
            </a:r>
          </a:p>
        </p:txBody>
      </p:sp>
      <p:sp>
        <p:nvSpPr>
          <p:cNvPr id="16" name="矩形 15"/>
          <p:cNvSpPr/>
          <p:nvPr/>
        </p:nvSpPr>
        <p:spPr>
          <a:xfrm>
            <a:off x="994513" y="5143238"/>
            <a:ext cx="3065014" cy="96447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zh-CN" altLang="en-US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小火蒸发</a:t>
            </a:r>
            <a:r>
              <a:rPr lang="en-US" altLang="zh-CN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zh-CN" altLang="en-US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不宜搅动</a:t>
            </a:r>
            <a:r>
              <a:rPr lang="en-US" altLang="zh-CN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zh-CN" altLang="en-US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，</a:t>
            </a:r>
            <a:r>
              <a:rPr lang="zh-CN" altLang="zh-CN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至表面出现结晶膜时立即停止加热</a:t>
            </a:r>
            <a:r>
              <a:rPr lang="en-US" altLang="zh-CN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zh-CN" altLang="zh-CN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切不可蒸干</a:t>
            </a:r>
            <a:r>
              <a:rPr lang="en-US" altLang="zh-CN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矩形 16"/>
          <p:cNvSpPr/>
          <p:nvPr/>
        </p:nvSpPr>
        <p:spPr>
          <a:xfrm>
            <a:off x="4491527" y="5390720"/>
            <a:ext cx="1621870" cy="38579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zh-CN" altLang="zh-CN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冷却</a:t>
            </a:r>
            <a:r>
              <a:rPr lang="zh-CN" altLang="en-US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、  抽滤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3" name="矩形 32"/>
          <p:cNvSpPr/>
          <p:nvPr/>
        </p:nvSpPr>
        <p:spPr>
          <a:xfrm>
            <a:off x="6499177" y="5697276"/>
            <a:ext cx="648279" cy="44365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>
              <a:lnSpc>
                <a:spcPct val="120000"/>
              </a:lnSpc>
              <a:spcAft>
                <a:spcPts val="0"/>
              </a:spcAft>
            </a:pPr>
            <a:r>
              <a:rPr lang="zh-CN" altLang="en-US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晶体</a:t>
            </a:r>
            <a:endParaRPr lang="zh-CN" altLang="zh-CN" kern="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34" name="直接箭头连接符 33"/>
          <p:cNvCxnSpPr/>
          <p:nvPr/>
        </p:nvCxnSpPr>
        <p:spPr>
          <a:xfrm>
            <a:off x="4050260" y="5583733"/>
            <a:ext cx="432000" cy="0"/>
          </a:xfrm>
          <a:prstGeom prst="straightConnector1">
            <a:avLst/>
          </a:prstGeom>
          <a:ln>
            <a:headEnd type="none" w="med" len="med"/>
            <a:tailEnd type="arrow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7" name="矩形 36"/>
          <p:cNvSpPr/>
          <p:nvPr/>
        </p:nvSpPr>
        <p:spPr>
          <a:xfrm>
            <a:off x="6545397" y="5004930"/>
            <a:ext cx="1569660" cy="38579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zh-CN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母液（除去）</a:t>
            </a:r>
          </a:p>
        </p:txBody>
      </p:sp>
      <p:cxnSp>
        <p:nvCxnSpPr>
          <p:cNvPr id="42" name="直接箭头连接符 41"/>
          <p:cNvCxnSpPr/>
          <p:nvPr/>
        </p:nvCxnSpPr>
        <p:spPr>
          <a:xfrm flipV="1">
            <a:off x="6122664" y="5211732"/>
            <a:ext cx="432000" cy="193826"/>
          </a:xfrm>
          <a:prstGeom prst="straightConnector1">
            <a:avLst/>
          </a:prstGeom>
          <a:ln>
            <a:headEnd type="none" w="med" len="med"/>
            <a:tailEnd type="arrow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3" name="直接箭头连接符 42"/>
          <p:cNvCxnSpPr/>
          <p:nvPr/>
        </p:nvCxnSpPr>
        <p:spPr>
          <a:xfrm>
            <a:off x="7147456" y="5920921"/>
            <a:ext cx="432000" cy="0"/>
          </a:xfrm>
          <a:prstGeom prst="straightConnector1">
            <a:avLst/>
          </a:prstGeom>
          <a:ln>
            <a:headEnd type="none" w="med" len="med"/>
            <a:tailEnd type="arrow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8" name="矩形 47"/>
          <p:cNvSpPr/>
          <p:nvPr/>
        </p:nvSpPr>
        <p:spPr>
          <a:xfrm>
            <a:off x="9714531" y="5697276"/>
            <a:ext cx="1961451" cy="41043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>
              <a:lnSpc>
                <a:spcPct val="120000"/>
              </a:lnSpc>
              <a:spcAft>
                <a:spcPts val="0"/>
              </a:spcAft>
            </a:pPr>
            <a:r>
              <a:rPr lang="zh-CN" altLang="en-US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称重</a:t>
            </a:r>
            <a:r>
              <a:rPr lang="zh-CN" altLang="zh-CN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，计算</a:t>
            </a:r>
            <a:r>
              <a:rPr lang="zh-CN" altLang="en-US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产</a:t>
            </a:r>
            <a:r>
              <a:rPr lang="zh-CN" altLang="zh-CN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率</a:t>
            </a:r>
          </a:p>
        </p:txBody>
      </p:sp>
      <p:cxnSp>
        <p:nvCxnSpPr>
          <p:cNvPr id="49" name="直接箭头连接符 48"/>
          <p:cNvCxnSpPr/>
          <p:nvPr/>
        </p:nvCxnSpPr>
        <p:spPr>
          <a:xfrm>
            <a:off x="9282531" y="5940239"/>
            <a:ext cx="432000" cy="0"/>
          </a:xfrm>
          <a:prstGeom prst="straightConnector1">
            <a:avLst/>
          </a:prstGeom>
          <a:ln>
            <a:headEnd type="none" w="med" len="med"/>
            <a:tailEnd type="arrow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5" name="矩形 4">
            <a:extLst>
              <a:ext uri="{FF2B5EF4-FFF2-40B4-BE49-F238E27FC236}">
                <a16:creationId xmlns:a16="http://schemas.microsoft.com/office/drawing/2014/main" id="{3190A2CB-F3B2-4620-98CB-7E8550568F8E}"/>
              </a:ext>
            </a:extLst>
          </p:cNvPr>
          <p:cNvSpPr/>
          <p:nvPr/>
        </p:nvSpPr>
        <p:spPr>
          <a:xfrm>
            <a:off x="3752774" y="592231"/>
            <a:ext cx="3711272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zh-CN" kern="100" dirty="0">
                <a:latin typeface="Times New Roman" panose="02020603050405020304" pitchFamily="18" charset="0"/>
              </a:rPr>
              <a:t>FeSO</a:t>
            </a:r>
            <a:r>
              <a:rPr lang="en-GB" altLang="zh-CN" kern="100" baseline="-25000" dirty="0">
                <a:latin typeface="Times New Roman" panose="02020603050405020304" pitchFamily="18" charset="0"/>
              </a:rPr>
              <a:t>4</a:t>
            </a:r>
            <a:r>
              <a:rPr lang="en-GB" altLang="zh-CN" kern="100" dirty="0">
                <a:latin typeface="Times New Roman" panose="02020603050405020304" pitchFamily="18" charset="0"/>
              </a:rPr>
              <a:t>·(NH</a:t>
            </a:r>
            <a:r>
              <a:rPr lang="en-GB" altLang="zh-CN" kern="100" baseline="-25000" dirty="0">
                <a:latin typeface="Times New Roman" panose="02020603050405020304" pitchFamily="18" charset="0"/>
              </a:rPr>
              <a:t>4</a:t>
            </a:r>
            <a:r>
              <a:rPr lang="en-GB" altLang="zh-CN" kern="100" dirty="0">
                <a:latin typeface="Times New Roman" panose="02020603050405020304" pitchFamily="18" charset="0"/>
              </a:rPr>
              <a:t>)</a:t>
            </a:r>
            <a:r>
              <a:rPr lang="en-GB" altLang="zh-CN" kern="100" baseline="-25000" dirty="0">
                <a:latin typeface="Times New Roman" panose="02020603050405020304" pitchFamily="18" charset="0"/>
              </a:rPr>
              <a:t>2</a:t>
            </a:r>
            <a:r>
              <a:rPr lang="en-GB" altLang="zh-CN" kern="100" dirty="0">
                <a:latin typeface="Times New Roman" panose="02020603050405020304" pitchFamily="18" charset="0"/>
              </a:rPr>
              <a:t>SO</a:t>
            </a:r>
            <a:r>
              <a:rPr lang="en-GB" altLang="zh-CN" kern="100" baseline="-25000" dirty="0">
                <a:latin typeface="Times New Roman" panose="02020603050405020304" pitchFamily="18" charset="0"/>
              </a:rPr>
              <a:t>4</a:t>
            </a:r>
            <a:r>
              <a:rPr lang="en-GB" altLang="zh-CN" kern="100" dirty="0">
                <a:latin typeface="Times New Roman" panose="02020603050405020304" pitchFamily="18" charset="0"/>
              </a:rPr>
              <a:t>·6H</a:t>
            </a:r>
            <a:r>
              <a:rPr lang="en-GB" altLang="zh-CN" kern="100" baseline="-25000" dirty="0">
                <a:latin typeface="Times New Roman" panose="02020603050405020304" pitchFamily="18" charset="0"/>
              </a:rPr>
              <a:t>2</a:t>
            </a:r>
            <a:r>
              <a:rPr lang="en-GB" altLang="zh-CN" kern="100" dirty="0">
                <a:latin typeface="Times New Roman" panose="02020603050405020304" pitchFamily="18" charset="0"/>
              </a:rPr>
              <a:t>O 392.14</a:t>
            </a:r>
            <a:r>
              <a:rPr lang="en-US" altLang="zh-CN" kern="100" dirty="0">
                <a:latin typeface="Times New Roman" panose="02020603050405020304" pitchFamily="18" charset="0"/>
              </a:rPr>
              <a:t>g/mol</a:t>
            </a:r>
          </a:p>
          <a:p>
            <a:r>
              <a:rPr lang="en-GB" altLang="zh-CN" kern="100" dirty="0">
                <a:latin typeface="Times New Roman" panose="02020603050405020304" pitchFamily="18" charset="0"/>
              </a:rPr>
              <a:t>FeSO</a:t>
            </a:r>
            <a:r>
              <a:rPr lang="en-GB" altLang="zh-CN" kern="100" baseline="-25000" dirty="0">
                <a:latin typeface="Times New Roman" panose="02020603050405020304" pitchFamily="18" charset="0"/>
              </a:rPr>
              <a:t>4</a:t>
            </a:r>
            <a:r>
              <a:rPr lang="en-GB" altLang="zh-CN" kern="100" dirty="0">
                <a:latin typeface="Times New Roman" panose="02020603050405020304" pitchFamily="18" charset="0"/>
              </a:rPr>
              <a:t>152</a:t>
            </a:r>
            <a:r>
              <a:rPr lang="en-US" altLang="zh-CN" kern="100" dirty="0">
                <a:latin typeface="Times New Roman" panose="02020603050405020304" pitchFamily="18" charset="0"/>
              </a:rPr>
              <a:t>g/mol</a:t>
            </a:r>
          </a:p>
          <a:p>
            <a:r>
              <a:rPr lang="en-GB" altLang="zh-CN" kern="100" dirty="0">
                <a:latin typeface="Times New Roman" panose="02020603050405020304" pitchFamily="18" charset="0"/>
              </a:rPr>
              <a:t>(NH</a:t>
            </a:r>
            <a:r>
              <a:rPr lang="en-GB" altLang="zh-CN" kern="100" baseline="-25000" dirty="0">
                <a:latin typeface="Times New Roman" panose="02020603050405020304" pitchFamily="18" charset="0"/>
              </a:rPr>
              <a:t>4</a:t>
            </a:r>
            <a:r>
              <a:rPr lang="en-GB" altLang="zh-CN" kern="100" dirty="0">
                <a:latin typeface="Times New Roman" panose="02020603050405020304" pitchFamily="18" charset="0"/>
              </a:rPr>
              <a:t>)</a:t>
            </a:r>
            <a:r>
              <a:rPr lang="en-GB" altLang="zh-CN" kern="100" baseline="-25000" dirty="0">
                <a:latin typeface="Times New Roman" panose="02020603050405020304" pitchFamily="18" charset="0"/>
              </a:rPr>
              <a:t>2</a:t>
            </a:r>
            <a:r>
              <a:rPr lang="en-GB" altLang="zh-CN" kern="100" dirty="0">
                <a:latin typeface="Times New Roman" panose="02020603050405020304" pitchFamily="18" charset="0"/>
              </a:rPr>
              <a:t>SO</a:t>
            </a:r>
            <a:r>
              <a:rPr lang="en-GB" altLang="zh-CN" kern="100" baseline="-25000" dirty="0">
                <a:latin typeface="Times New Roman" panose="02020603050405020304" pitchFamily="18" charset="0"/>
              </a:rPr>
              <a:t>4 </a:t>
            </a:r>
            <a:r>
              <a:rPr lang="en-GB" altLang="zh-CN" kern="100" dirty="0">
                <a:latin typeface="Times New Roman" panose="02020603050405020304" pitchFamily="18" charset="0"/>
              </a:rPr>
              <a:t>132 </a:t>
            </a:r>
            <a:r>
              <a:rPr lang="en-US" altLang="zh-CN" kern="100" dirty="0">
                <a:latin typeface="Times New Roman" panose="02020603050405020304" pitchFamily="18" charset="0"/>
              </a:rPr>
              <a:t>g/mol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4979292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2" grpId="0" animBg="1"/>
      <p:bldP spid="7" grpId="0" animBg="1"/>
      <p:bldP spid="9" grpId="0" animBg="1"/>
      <p:bldP spid="40" grpId="0" animBg="1"/>
      <p:bldP spid="44" grpId="0" animBg="1"/>
      <p:bldP spid="45" grpId="0" animBg="1"/>
      <p:bldP spid="13" grpId="0" animBg="1"/>
      <p:bldP spid="16" grpId="0" animBg="1"/>
      <p:bldP spid="17" grpId="0" animBg="1"/>
      <p:bldP spid="33" grpId="0" animBg="1"/>
      <p:bldP spid="37" grpId="0" animBg="1"/>
      <p:bldP spid="4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文本框 6"/>
          <p:cNvSpPr txBox="1"/>
          <p:nvPr/>
        </p:nvSpPr>
        <p:spPr>
          <a:xfrm>
            <a:off x="582091" y="151759"/>
            <a:ext cx="424508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2. </a:t>
            </a:r>
            <a:r>
              <a:rPr lang="zh-CN" altLang="en-US" sz="3200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产品检验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460374" y="946800"/>
            <a:ext cx="285548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/>
              <a:t>2.1 Fe</a:t>
            </a:r>
            <a:r>
              <a:rPr lang="en-US" altLang="zh-CN" sz="2800" baseline="30000" dirty="0"/>
              <a:t>2+</a:t>
            </a:r>
            <a:r>
              <a:rPr lang="zh-CN" altLang="en-US" sz="2800" dirty="0"/>
              <a:t>的分析</a:t>
            </a:r>
          </a:p>
        </p:txBody>
      </p:sp>
      <p:grpSp>
        <p:nvGrpSpPr>
          <p:cNvPr id="4" name="组合 3"/>
          <p:cNvGrpSpPr/>
          <p:nvPr/>
        </p:nvGrpSpPr>
        <p:grpSpPr>
          <a:xfrm>
            <a:off x="783308" y="1293955"/>
            <a:ext cx="10923735" cy="923330"/>
            <a:chOff x="344790" y="1352573"/>
            <a:chExt cx="11242185" cy="923330"/>
          </a:xfrm>
        </p:grpSpPr>
        <p:sp>
          <p:nvSpPr>
            <p:cNvPr id="9" name="文本框 8"/>
            <p:cNvSpPr txBox="1"/>
            <p:nvPr/>
          </p:nvSpPr>
          <p:spPr>
            <a:xfrm>
              <a:off x="344790" y="1629572"/>
              <a:ext cx="1186353" cy="369332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zh-CN" altLang="en-US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称</a:t>
              </a:r>
              <a:r>
                <a:rPr lang="en-US" altLang="zh-CN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1g</a:t>
              </a:r>
              <a:r>
                <a:rPr lang="zh-CN" altLang="en-US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产品</a:t>
              </a:r>
              <a:endParaRPr lang="en-US" altLang="zh-CN" baseline="-250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0" name="矩形 9"/>
            <p:cNvSpPr/>
            <p:nvPr/>
          </p:nvSpPr>
          <p:spPr>
            <a:xfrm>
              <a:off x="4533622" y="1528015"/>
              <a:ext cx="1776810" cy="646331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r>
                <a:rPr lang="zh-CN" altLang="en-US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加</a:t>
              </a:r>
              <a:r>
                <a:rPr lang="en-US" altLang="zh-CN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15mL</a:t>
              </a:r>
              <a:r>
                <a:rPr lang="zh-CN" altLang="en-US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不含氧的蒸馏水</a:t>
              </a:r>
              <a:r>
                <a:rPr lang="zh-CN" altLang="zh-CN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溶解</a:t>
              </a:r>
              <a:endParaRPr lang="zh-CN" altLang="en-US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2" name="矩形 11"/>
            <p:cNvSpPr/>
            <p:nvPr/>
          </p:nvSpPr>
          <p:spPr>
            <a:xfrm>
              <a:off x="6742432" y="1528015"/>
              <a:ext cx="2494135" cy="646331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r>
                <a:rPr lang="zh-CN" altLang="zh-CN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加</a:t>
              </a:r>
              <a:r>
                <a:rPr lang="en-US" altLang="zh-CN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2mL 2 mol·L</a:t>
              </a:r>
              <a:r>
                <a:rPr lang="en-US" altLang="zh-CN" baseline="30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-1</a:t>
              </a:r>
              <a:r>
                <a:rPr lang="en-US" altLang="zh-CN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HCl</a:t>
              </a:r>
              <a:r>
                <a:rPr lang="zh-CN" altLang="en-US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和</a:t>
              </a:r>
              <a:r>
                <a:rPr lang="en-US" altLang="zh-CN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1mL 2 mol·L</a:t>
              </a:r>
              <a:r>
                <a:rPr lang="en-US" altLang="zh-CN" baseline="30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-1</a:t>
              </a:r>
              <a:r>
                <a:rPr lang="en-US" altLang="zh-CN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KSCN</a:t>
              </a:r>
              <a:endParaRPr lang="zh-CN" altLang="en-US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23" name="直接箭头连接符 22"/>
            <p:cNvCxnSpPr/>
            <p:nvPr/>
          </p:nvCxnSpPr>
          <p:spPr>
            <a:xfrm>
              <a:off x="4098265" y="1851181"/>
              <a:ext cx="432000" cy="0"/>
            </a:xfrm>
            <a:prstGeom prst="straightConnector1">
              <a:avLst/>
            </a:prstGeom>
            <a:ln>
              <a:headEnd type="none" w="med" len="med"/>
              <a:tailEnd type="arrow" w="med" len="med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4" name="直接箭头连接符 23"/>
            <p:cNvCxnSpPr/>
            <p:nvPr/>
          </p:nvCxnSpPr>
          <p:spPr>
            <a:xfrm>
              <a:off x="6310432" y="1842389"/>
              <a:ext cx="432000" cy="0"/>
            </a:xfrm>
            <a:prstGeom prst="straightConnector1">
              <a:avLst/>
            </a:prstGeom>
            <a:ln>
              <a:headEnd type="none" w="med" len="med"/>
              <a:tailEnd type="arrow" w="med" len="med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8" name="直接箭头连接符 27"/>
            <p:cNvCxnSpPr/>
            <p:nvPr/>
          </p:nvCxnSpPr>
          <p:spPr>
            <a:xfrm>
              <a:off x="11154975" y="1851180"/>
              <a:ext cx="432000" cy="0"/>
            </a:xfrm>
            <a:prstGeom prst="straightConnector1">
              <a:avLst/>
            </a:prstGeom>
            <a:ln>
              <a:headEnd type="none" w="med" len="med"/>
              <a:tailEnd type="arrow" w="med" len="med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37" name="直接箭头连接符 36"/>
            <p:cNvCxnSpPr/>
            <p:nvPr/>
          </p:nvCxnSpPr>
          <p:spPr>
            <a:xfrm>
              <a:off x="1540380" y="1825079"/>
              <a:ext cx="432000" cy="0"/>
            </a:xfrm>
            <a:prstGeom prst="straightConnector1">
              <a:avLst/>
            </a:prstGeom>
            <a:ln>
              <a:headEnd type="none" w="med" len="med"/>
              <a:tailEnd type="arrow" w="med" len="med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40" name="文本框 39"/>
            <p:cNvSpPr txBox="1"/>
            <p:nvPr/>
          </p:nvSpPr>
          <p:spPr>
            <a:xfrm>
              <a:off x="9668567" y="1352573"/>
              <a:ext cx="1477172" cy="92333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zh-CN" altLang="en-US" dirty="0"/>
                <a:t>再加</a:t>
              </a:r>
              <a:r>
                <a:rPr lang="en-US" altLang="zh-CN" dirty="0"/>
                <a:t>25mL</a:t>
              </a:r>
              <a:r>
                <a:rPr lang="zh-CN" altLang="en-US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不含氧的蒸馏水</a:t>
              </a:r>
              <a:r>
                <a:rPr lang="zh-CN" altLang="en-US" dirty="0"/>
                <a:t>，摇匀</a:t>
              </a:r>
            </a:p>
          </p:txBody>
        </p:sp>
        <p:cxnSp>
          <p:nvCxnSpPr>
            <p:cNvPr id="41" name="直接箭头连接符 40"/>
            <p:cNvCxnSpPr/>
            <p:nvPr/>
          </p:nvCxnSpPr>
          <p:spPr>
            <a:xfrm>
              <a:off x="9236567" y="1825079"/>
              <a:ext cx="432000" cy="0"/>
            </a:xfrm>
            <a:prstGeom prst="straightConnector1">
              <a:avLst/>
            </a:prstGeom>
            <a:ln>
              <a:headEnd type="none" w="med" len="med"/>
              <a:tailEnd type="arrow" w="med" len="med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3" name="矩形 2"/>
            <p:cNvSpPr/>
            <p:nvPr/>
          </p:nvSpPr>
          <p:spPr>
            <a:xfrm>
              <a:off x="1977172" y="1640413"/>
              <a:ext cx="2121093" cy="369332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none">
              <a:spAutoFit/>
            </a:bodyPr>
            <a:lstStyle/>
            <a:p>
              <a:r>
                <a:rPr lang="zh-CN" altLang="en-US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置于</a:t>
              </a:r>
              <a:r>
                <a:rPr lang="en-US" altLang="zh-CN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50mL</a:t>
              </a:r>
              <a:r>
                <a:rPr lang="zh-CN" altLang="en-US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比色管中</a:t>
              </a:r>
              <a:endParaRPr lang="en-US" altLang="zh-CN" baseline="-250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5" name="组合 4"/>
          <p:cNvGrpSpPr/>
          <p:nvPr/>
        </p:nvGrpSpPr>
        <p:grpSpPr>
          <a:xfrm>
            <a:off x="798516" y="2345061"/>
            <a:ext cx="3457921" cy="646331"/>
            <a:chOff x="362765" y="2439469"/>
            <a:chExt cx="3457921" cy="646331"/>
          </a:xfrm>
        </p:grpSpPr>
        <p:sp>
          <p:nvSpPr>
            <p:cNvPr id="13" name="矩形 12"/>
            <p:cNvSpPr/>
            <p:nvPr/>
          </p:nvSpPr>
          <p:spPr>
            <a:xfrm>
              <a:off x="362765" y="2439469"/>
              <a:ext cx="1513683" cy="646331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r>
                <a:rPr lang="zh-CN" altLang="en-US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加水至</a:t>
              </a:r>
              <a:r>
                <a:rPr lang="en-US" altLang="zh-CN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50mL</a:t>
              </a:r>
              <a:r>
                <a:rPr lang="zh-CN" altLang="en-US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，摇匀</a:t>
              </a:r>
            </a:p>
          </p:txBody>
        </p:sp>
        <p:cxnSp>
          <p:nvCxnSpPr>
            <p:cNvPr id="45" name="直接箭头连接符 44"/>
            <p:cNvCxnSpPr/>
            <p:nvPr/>
          </p:nvCxnSpPr>
          <p:spPr>
            <a:xfrm>
              <a:off x="1876448" y="2787265"/>
              <a:ext cx="432000" cy="0"/>
            </a:xfrm>
            <a:prstGeom prst="straightConnector1">
              <a:avLst/>
            </a:prstGeom>
            <a:ln>
              <a:headEnd type="none" w="med" len="med"/>
              <a:tailEnd type="arrow" w="med" len="med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29" name="矩形 28"/>
            <p:cNvSpPr/>
            <p:nvPr/>
          </p:nvSpPr>
          <p:spPr>
            <a:xfrm>
              <a:off x="2308448" y="2439469"/>
              <a:ext cx="1512238" cy="646331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pPr lvl="0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zh-CN" altLang="en-US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与标准溶液目视比色。</a:t>
              </a: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32" name="表格 31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81809878"/>
                  </p:ext>
                </p:extLst>
              </p:nvPr>
            </p:nvGraphicFramePr>
            <p:xfrm>
              <a:off x="871011" y="4162848"/>
              <a:ext cx="10100931" cy="202184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137822">
                      <a:extLst>
                        <a:ext uri="{9D8B030D-6E8A-4147-A177-3AD203B41FA5}">
                          <a16:colId xmlns:a16="http://schemas.microsoft.com/office/drawing/2014/main" val="1728731135"/>
                        </a:ext>
                      </a:extLst>
                    </a:gridCol>
                    <a:gridCol w="5185958">
                      <a:extLst>
                        <a:ext uri="{9D8B030D-6E8A-4147-A177-3AD203B41FA5}">
                          <a16:colId xmlns:a16="http://schemas.microsoft.com/office/drawing/2014/main" val="3334539524"/>
                        </a:ext>
                      </a:extLst>
                    </a:gridCol>
                    <a:gridCol w="2022778">
                      <a:extLst>
                        <a:ext uri="{9D8B030D-6E8A-4147-A177-3AD203B41FA5}">
                          <a16:colId xmlns:a16="http://schemas.microsoft.com/office/drawing/2014/main" val="3500835429"/>
                        </a:ext>
                      </a:extLst>
                    </a:gridCol>
                    <a:gridCol w="1754373">
                      <a:extLst>
                        <a:ext uri="{9D8B030D-6E8A-4147-A177-3AD203B41FA5}">
                          <a16:colId xmlns:a16="http://schemas.microsoft.com/office/drawing/2014/main" val="4094776379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zh-CN" altLang="en-US" dirty="0"/>
                            <a:t>检验离子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zh-CN" altLang="en-US" dirty="0"/>
                            <a:t>检验方法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zh-CN" altLang="en-US" dirty="0"/>
                            <a:t>实验现象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zh-CN" altLang="en-US" dirty="0"/>
                            <a:t>结论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845844125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Sup>
                                  <m:sSubSupPr>
                                    <m:ctrlPr>
                                      <a:rPr lang="zh-CN" altLang="zh-CN" sz="1800" i="1" kern="1200" smtClean="0">
                                        <a:solidFill>
                                          <a:schemeClr val="dk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</m:ctrlPr>
                                  </m:sSubSup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GB" altLang="zh-CN" sz="1800" kern="1200">
                                        <a:solidFill>
                                          <a:schemeClr val="dk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  <m:t>NH</m:t>
                                    </m:r>
                                  </m:e>
                                  <m:sub>
                                    <m:r>
                                      <a:rPr lang="en-GB" altLang="zh-CN" sz="1800" i="1" kern="1200">
                                        <a:solidFill>
                                          <a:schemeClr val="dk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  <m:t>4</m:t>
                                    </m:r>
                                  </m:sub>
                                  <m:sup>
                                    <m:r>
                                      <a:rPr lang="en-GB" altLang="zh-CN" sz="1800" i="1" kern="1200">
                                        <a:solidFill>
                                          <a:schemeClr val="dk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  <m:t>+</m:t>
                                    </m:r>
                                  </m:sup>
                                </m:sSubSup>
                              </m:oMath>
                            </m:oMathPara>
                          </a14:m>
                          <a:endParaRPr lang="zh-CN" altLang="zh-CN" sz="1800" kern="1200" dirty="0">
                            <a:solidFill>
                              <a:schemeClr val="dk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zh-CN" altLang="en-US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加入</a:t>
                          </a:r>
                          <a:r>
                            <a:rPr lang="en-GB" altLang="zh-CN" dirty="0" err="1"/>
                            <a:t>NaOH</a:t>
                          </a:r>
                          <a:r>
                            <a:rPr lang="en-GB" altLang="zh-CN" dirty="0"/>
                            <a:t>(6 mol·L</a:t>
                          </a:r>
                          <a:r>
                            <a:rPr lang="en-GB" altLang="zh-CN" baseline="30000" dirty="0"/>
                            <a:t>-1</a:t>
                          </a:r>
                          <a:r>
                            <a:rPr lang="en-GB" altLang="zh-CN" dirty="0"/>
                            <a:t>)</a:t>
                          </a:r>
                          <a:r>
                            <a:rPr lang="zh-CN" altLang="zh-CN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溶液</a:t>
                          </a:r>
                          <a:r>
                            <a:rPr lang="zh-CN" altLang="en-US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加热</a:t>
                          </a:r>
                          <a:endParaRPr lang="zh-CN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zh-CN" altLang="en-US" dirty="0"/>
                            <a:t>红色的石蕊试纸</a:t>
                          </a:r>
                          <a:endParaRPr lang="en-US" altLang="zh-CN" dirty="0"/>
                        </a:p>
                        <a:p>
                          <a:pPr algn="ctr"/>
                          <a:r>
                            <a:rPr lang="zh-CN" altLang="en-US" dirty="0"/>
                            <a:t>变蓝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zh-CN" altLang="en-US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816333358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Sup>
                                  <m:sSubSupPr>
                                    <m:ctrlPr>
                                      <a:rPr lang="zh-CN" altLang="zh-CN" sz="18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Sup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GB" altLang="zh-CN" sz="1800">
                                        <a:latin typeface="Cambria Math" panose="02040503050406030204" pitchFamily="18" charset="0"/>
                                      </a:rPr>
                                      <m:t>SO</m:t>
                                    </m:r>
                                  </m:e>
                                  <m:sub>
                                    <m:r>
                                      <a:rPr lang="en-GB" altLang="zh-CN" sz="1800" i="1">
                                        <a:latin typeface="Cambria Math" panose="02040503050406030204" pitchFamily="18" charset="0"/>
                                      </a:rPr>
                                      <m:t>4</m:t>
                                    </m:r>
                                  </m:sub>
                                  <m:sup>
                                    <m:r>
                                      <a:rPr lang="en-GB" altLang="zh-CN" sz="1800" i="1">
                                        <a:latin typeface="Cambria Math" panose="02040503050406030204" pitchFamily="18" charset="0"/>
                                      </a:rPr>
                                      <m:t>2−</m:t>
                                    </m:r>
                                  </m:sup>
                                </m:sSubSup>
                              </m:oMath>
                            </m:oMathPara>
                          </a14:m>
                          <a:endParaRPr lang="zh-CN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zh-CN" altLang="en-US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加入</a:t>
                          </a:r>
                          <a:r>
                            <a:rPr lang="en-GB" altLang="zh-CN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BaCl</a:t>
                          </a:r>
                          <a:r>
                            <a:rPr lang="en-GB" altLang="zh-CN" baseline="-250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2</a:t>
                          </a:r>
                          <a:r>
                            <a:rPr lang="en-US" altLang="zh-CN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(</a:t>
                          </a:r>
                          <a:r>
                            <a:rPr lang="en-GB" altLang="zh-CN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 mol·L</a:t>
                          </a:r>
                          <a:r>
                            <a:rPr lang="en-GB" altLang="zh-CN" baseline="300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-1</a:t>
                          </a:r>
                          <a:r>
                            <a:rPr lang="en-US" altLang="zh-CN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)</a:t>
                          </a:r>
                          <a:r>
                            <a:rPr lang="en-GB" altLang="zh-CN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</a:t>
                          </a:r>
                          <a:r>
                            <a:rPr lang="zh-CN" altLang="en-US" dirty="0"/>
                            <a:t>溶液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zh-CN" altLang="en-US" dirty="0"/>
                            <a:t>有白色沉淀或</a:t>
                          </a:r>
                          <a:endParaRPr lang="en-US" altLang="zh-CN" dirty="0"/>
                        </a:p>
                        <a:p>
                          <a:pPr algn="ctr"/>
                          <a:r>
                            <a:rPr lang="zh-CN" altLang="en-US" dirty="0"/>
                            <a:t>没有明显变化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zh-CN" altLang="en-US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23892279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Fe</a:t>
                          </a:r>
                          <a:r>
                            <a:rPr lang="en-GB" altLang="zh-CN" baseline="300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2+</a:t>
                          </a:r>
                          <a:endParaRPr lang="zh-CN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zh-CN" altLang="en-US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加入</a:t>
                          </a:r>
                          <a:r>
                            <a:rPr lang="en-GB" altLang="zh-CN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K</a:t>
                          </a:r>
                          <a:r>
                            <a:rPr lang="en-GB" altLang="zh-CN" baseline="-250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3</a:t>
                          </a:r>
                          <a:r>
                            <a:rPr lang="en-GB" altLang="zh-CN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[Fe(CN)</a:t>
                          </a:r>
                          <a:r>
                            <a:rPr lang="en-GB" altLang="zh-CN" baseline="-250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6</a:t>
                          </a:r>
                          <a:r>
                            <a:rPr lang="en-GB" altLang="zh-CN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]</a:t>
                          </a:r>
                          <a:r>
                            <a:rPr lang="zh-CN" altLang="en-US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溶液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zh-CN" altLang="en-US" dirty="0"/>
                            <a:t>深蓝色沉淀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zh-CN" alt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656258971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32" name="表格 31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81809878"/>
                  </p:ext>
                </p:extLst>
              </p:nvPr>
            </p:nvGraphicFramePr>
            <p:xfrm>
              <a:off x="871011" y="4162848"/>
              <a:ext cx="10100931" cy="202184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137822">
                      <a:extLst>
                        <a:ext uri="{9D8B030D-6E8A-4147-A177-3AD203B41FA5}">
                          <a16:colId xmlns:a16="http://schemas.microsoft.com/office/drawing/2014/main" val="1728731135"/>
                        </a:ext>
                      </a:extLst>
                    </a:gridCol>
                    <a:gridCol w="5185958">
                      <a:extLst>
                        <a:ext uri="{9D8B030D-6E8A-4147-A177-3AD203B41FA5}">
                          <a16:colId xmlns:a16="http://schemas.microsoft.com/office/drawing/2014/main" val="3334539524"/>
                        </a:ext>
                      </a:extLst>
                    </a:gridCol>
                    <a:gridCol w="2022778">
                      <a:extLst>
                        <a:ext uri="{9D8B030D-6E8A-4147-A177-3AD203B41FA5}">
                          <a16:colId xmlns:a16="http://schemas.microsoft.com/office/drawing/2014/main" val="3500835429"/>
                        </a:ext>
                      </a:extLst>
                    </a:gridCol>
                    <a:gridCol w="1754373">
                      <a:extLst>
                        <a:ext uri="{9D8B030D-6E8A-4147-A177-3AD203B41FA5}">
                          <a16:colId xmlns:a16="http://schemas.microsoft.com/office/drawing/2014/main" val="4094776379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zh-CN" altLang="en-US" dirty="0" smtClean="0"/>
                            <a:t>检验离子</a:t>
                          </a:r>
                          <a:endParaRPr lang="zh-CN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zh-CN" altLang="en-US" dirty="0" smtClean="0"/>
                            <a:t>检验方法</a:t>
                          </a:r>
                          <a:endParaRPr lang="zh-CN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zh-CN" altLang="en-US" dirty="0" smtClean="0"/>
                            <a:t>实验现象</a:t>
                          </a:r>
                          <a:endParaRPr lang="zh-CN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zh-CN" altLang="en-US" dirty="0" smtClean="0"/>
                            <a:t>结论</a:t>
                          </a:r>
                          <a:endParaRPr lang="zh-CN" alt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845844125"/>
                      </a:ext>
                    </a:extLst>
                  </a:tr>
                  <a:tr h="640080"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>
                        <a:blipFill>
                          <a:blip r:embed="rId2"/>
                          <a:stretch>
                            <a:fillRect l="-535" t="-65094" r="-789305" b="-17169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zh-CN" altLang="en-US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加入</a:t>
                          </a:r>
                          <a:r>
                            <a:rPr lang="en-GB" altLang="zh-CN" dirty="0" err="1" smtClean="0"/>
                            <a:t>NaOH</a:t>
                          </a:r>
                          <a:r>
                            <a:rPr lang="en-GB" altLang="zh-CN" dirty="0" smtClean="0"/>
                            <a:t>(6 mol·L</a:t>
                          </a:r>
                          <a:r>
                            <a:rPr lang="en-GB" altLang="zh-CN" baseline="30000" dirty="0" smtClean="0"/>
                            <a:t>-1</a:t>
                          </a:r>
                          <a:r>
                            <a:rPr lang="en-GB" altLang="zh-CN" dirty="0" smtClean="0"/>
                            <a:t>)</a:t>
                          </a:r>
                          <a:r>
                            <a:rPr lang="zh-CN" altLang="zh-CN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溶液</a:t>
                          </a:r>
                          <a:r>
                            <a:rPr lang="zh-CN" altLang="en-US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加热</a:t>
                          </a:r>
                          <a:endParaRPr lang="zh-CN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zh-CN" altLang="en-US" dirty="0" smtClean="0"/>
                            <a:t>红色的石蕊试纸</a:t>
                          </a:r>
                          <a:endParaRPr lang="en-US" altLang="zh-CN" dirty="0" smtClean="0"/>
                        </a:p>
                        <a:p>
                          <a:pPr algn="ctr"/>
                          <a:r>
                            <a:rPr lang="zh-CN" altLang="en-US" dirty="0" smtClean="0"/>
                            <a:t>变蓝</a:t>
                          </a:r>
                          <a:endParaRPr lang="zh-CN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zh-CN" altLang="en-US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816333358"/>
                      </a:ext>
                    </a:extLst>
                  </a:tr>
                  <a:tr h="640080"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>
                        <a:blipFill>
                          <a:blip r:embed="rId2"/>
                          <a:stretch>
                            <a:fillRect l="-535" t="-166667" r="-789305" b="-7333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zh-CN" altLang="en-US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加入</a:t>
                          </a:r>
                          <a:r>
                            <a:rPr lang="en-GB" altLang="zh-CN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BaCl</a:t>
                          </a:r>
                          <a:r>
                            <a:rPr lang="en-GB" altLang="zh-CN" baseline="-2500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2</a:t>
                          </a:r>
                          <a:r>
                            <a:rPr lang="en-US" altLang="zh-CN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(</a:t>
                          </a:r>
                          <a:r>
                            <a:rPr lang="en-GB" altLang="zh-CN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 mol·L</a:t>
                          </a:r>
                          <a:r>
                            <a:rPr lang="en-GB" altLang="zh-CN" baseline="3000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-1</a:t>
                          </a:r>
                          <a:r>
                            <a:rPr lang="en-US" altLang="zh-CN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)</a:t>
                          </a:r>
                          <a:r>
                            <a:rPr lang="en-GB" altLang="zh-CN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</a:t>
                          </a:r>
                          <a:r>
                            <a:rPr lang="zh-CN" altLang="en-US" dirty="0" smtClean="0"/>
                            <a:t>溶液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zh-CN" altLang="en-US" dirty="0" smtClean="0"/>
                            <a:t>有白色沉淀或</a:t>
                          </a:r>
                          <a:endParaRPr lang="en-US" altLang="zh-CN" dirty="0" smtClean="0"/>
                        </a:p>
                        <a:p>
                          <a:pPr algn="ctr"/>
                          <a:r>
                            <a:rPr lang="zh-CN" altLang="en-US" dirty="0" smtClean="0"/>
                            <a:t>没有明显变化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zh-CN" altLang="en-US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23892279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Fe</a:t>
                          </a:r>
                          <a:r>
                            <a:rPr lang="en-GB" altLang="zh-CN" baseline="3000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2</a:t>
                          </a:r>
                          <a:r>
                            <a:rPr lang="en-GB" altLang="zh-CN" baseline="3000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+</a:t>
                          </a:r>
                          <a:endParaRPr lang="zh-CN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zh-CN" altLang="en-US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加入</a:t>
                          </a:r>
                          <a:r>
                            <a:rPr lang="en-GB" altLang="zh-CN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K</a:t>
                          </a:r>
                          <a:r>
                            <a:rPr lang="en-GB" altLang="zh-CN" baseline="-2500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3</a:t>
                          </a:r>
                          <a:r>
                            <a:rPr lang="en-GB" altLang="zh-CN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[Fe(CN)</a:t>
                          </a:r>
                          <a:r>
                            <a:rPr lang="en-GB" altLang="zh-CN" baseline="-2500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6</a:t>
                          </a:r>
                          <a:r>
                            <a:rPr lang="en-GB" altLang="zh-CN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]</a:t>
                          </a:r>
                          <a:r>
                            <a:rPr lang="zh-CN" altLang="en-US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溶液</a:t>
                          </a:r>
                          <a:endParaRPr lang="zh-CN" altLang="en-US" dirty="0" smtClean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zh-CN" altLang="en-US" dirty="0" smtClean="0"/>
                            <a:t>深蓝色沉淀</a:t>
                          </a:r>
                          <a:endParaRPr lang="zh-CN" altLang="en-US" dirty="0" smtClean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zh-CN" alt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656258971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33" name="文本框 32"/>
          <p:cNvSpPr txBox="1"/>
          <p:nvPr/>
        </p:nvSpPr>
        <p:spPr>
          <a:xfrm>
            <a:off x="592925" y="3385327"/>
            <a:ext cx="292612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/>
              <a:t>2.2 </a:t>
            </a:r>
            <a:r>
              <a:rPr lang="zh-CN" altLang="en-US" sz="2800" dirty="0"/>
              <a:t>离子检验</a:t>
            </a:r>
          </a:p>
        </p:txBody>
      </p:sp>
    </p:spTree>
    <p:extLst>
      <p:ext uri="{BB962C8B-B14F-4D97-AF65-F5344CB8AC3E}">
        <p14:creationId xmlns:p14="http://schemas.microsoft.com/office/powerpoint/2010/main" val="33818640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ADC49F3-BACE-4B4A-BCC6-EA28AF35BF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5073" y="1"/>
            <a:ext cx="3549072" cy="960582"/>
          </a:xfrm>
        </p:spPr>
        <p:txBody>
          <a:bodyPr/>
          <a:lstStyle/>
          <a:p>
            <a:r>
              <a:rPr lang="zh-CN" altLang="en-US" sz="3200" kern="100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数据记录及处理</a:t>
            </a:r>
          </a:p>
        </p:txBody>
      </p:sp>
      <p:graphicFrame>
        <p:nvGraphicFramePr>
          <p:cNvPr id="4" name="内容占位符 3">
            <a:extLst>
              <a:ext uri="{FF2B5EF4-FFF2-40B4-BE49-F238E27FC236}">
                <a16:creationId xmlns:a16="http://schemas.microsoft.com/office/drawing/2014/main" id="{D7C68966-4734-44EF-946B-69FD83EA5E5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96081455"/>
              </p:ext>
            </p:extLst>
          </p:nvPr>
        </p:nvGraphicFramePr>
        <p:xfrm>
          <a:off x="166255" y="1197552"/>
          <a:ext cx="11684000" cy="1554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60500">
                  <a:extLst>
                    <a:ext uri="{9D8B030D-6E8A-4147-A177-3AD203B41FA5}">
                      <a16:colId xmlns:a16="http://schemas.microsoft.com/office/drawing/2014/main" val="1785815722"/>
                    </a:ext>
                  </a:extLst>
                </a:gridCol>
                <a:gridCol w="1460500">
                  <a:extLst>
                    <a:ext uri="{9D8B030D-6E8A-4147-A177-3AD203B41FA5}">
                      <a16:colId xmlns:a16="http://schemas.microsoft.com/office/drawing/2014/main" val="3323794171"/>
                    </a:ext>
                  </a:extLst>
                </a:gridCol>
                <a:gridCol w="1460500">
                  <a:extLst>
                    <a:ext uri="{9D8B030D-6E8A-4147-A177-3AD203B41FA5}">
                      <a16:colId xmlns:a16="http://schemas.microsoft.com/office/drawing/2014/main" val="1384308613"/>
                    </a:ext>
                  </a:extLst>
                </a:gridCol>
                <a:gridCol w="1460500">
                  <a:extLst>
                    <a:ext uri="{9D8B030D-6E8A-4147-A177-3AD203B41FA5}">
                      <a16:colId xmlns:a16="http://schemas.microsoft.com/office/drawing/2014/main" val="2792297958"/>
                    </a:ext>
                  </a:extLst>
                </a:gridCol>
                <a:gridCol w="1460500">
                  <a:extLst>
                    <a:ext uri="{9D8B030D-6E8A-4147-A177-3AD203B41FA5}">
                      <a16:colId xmlns:a16="http://schemas.microsoft.com/office/drawing/2014/main" val="647643564"/>
                    </a:ext>
                  </a:extLst>
                </a:gridCol>
                <a:gridCol w="1460500">
                  <a:extLst>
                    <a:ext uri="{9D8B030D-6E8A-4147-A177-3AD203B41FA5}">
                      <a16:colId xmlns:a16="http://schemas.microsoft.com/office/drawing/2014/main" val="4263236168"/>
                    </a:ext>
                  </a:extLst>
                </a:gridCol>
                <a:gridCol w="1460500">
                  <a:extLst>
                    <a:ext uri="{9D8B030D-6E8A-4147-A177-3AD203B41FA5}">
                      <a16:colId xmlns:a16="http://schemas.microsoft.com/office/drawing/2014/main" val="2674238639"/>
                    </a:ext>
                  </a:extLst>
                </a:gridCol>
                <a:gridCol w="1460500">
                  <a:extLst>
                    <a:ext uri="{9D8B030D-6E8A-4147-A177-3AD203B41FA5}">
                      <a16:colId xmlns:a16="http://schemas.microsoft.com/office/drawing/2014/main" val="373814655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zh-CN" altLang="en-US" dirty="0"/>
                        <a:t>铁粉加入量</a:t>
                      </a:r>
                      <a:endParaRPr lang="en-US" altLang="zh-CN" dirty="0"/>
                    </a:p>
                    <a:p>
                      <a:r>
                        <a:rPr lang="en-US" altLang="zh-CN" dirty="0"/>
                        <a:t>/g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dirty="0"/>
                        <a:t>反应的铁的质量</a:t>
                      </a:r>
                      <a:r>
                        <a:rPr lang="en-US" altLang="zh-CN" dirty="0"/>
                        <a:t>/g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dirty="0"/>
                        <a:t>硫酸亚铁的理论产量</a:t>
                      </a:r>
                      <a:r>
                        <a:rPr lang="en-US" altLang="zh-CN" dirty="0"/>
                        <a:t>/g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dirty="0"/>
                        <a:t>硫酸铵的加入量</a:t>
                      </a:r>
                      <a:r>
                        <a:rPr lang="en-US" altLang="zh-CN" dirty="0"/>
                        <a:t>/g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dirty="0"/>
                        <a:t>硫酸亚铁铵的实际产量</a:t>
                      </a:r>
                      <a:r>
                        <a:rPr lang="en-US" altLang="zh-CN" dirty="0"/>
                        <a:t>/g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dirty="0"/>
                        <a:t>硫酸亚铁铵的理论产量</a:t>
                      </a:r>
                      <a:r>
                        <a:rPr lang="en-US" altLang="zh-CN" dirty="0"/>
                        <a:t>/g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dirty="0"/>
                        <a:t>产品的产率</a:t>
                      </a:r>
                      <a:r>
                        <a:rPr lang="en-US" altLang="zh-CN" dirty="0"/>
                        <a:t>/%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dirty="0"/>
                        <a:t>产品的级别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6416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altLang="zh-CN" dirty="0"/>
                    </a:p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21141640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5" name="表格 4">
                <a:extLst>
                  <a:ext uri="{FF2B5EF4-FFF2-40B4-BE49-F238E27FC236}">
                    <a16:creationId xmlns:a16="http://schemas.microsoft.com/office/drawing/2014/main" id="{45B38B32-22E2-48D1-AA14-391C40D4BFB2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32721791"/>
                  </p:ext>
                </p:extLst>
              </p:nvPr>
            </p:nvGraphicFramePr>
            <p:xfrm>
              <a:off x="894290" y="3638608"/>
              <a:ext cx="10100931" cy="229108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137822">
                      <a:extLst>
                        <a:ext uri="{9D8B030D-6E8A-4147-A177-3AD203B41FA5}">
                          <a16:colId xmlns:a16="http://schemas.microsoft.com/office/drawing/2014/main" val="1728731135"/>
                        </a:ext>
                      </a:extLst>
                    </a:gridCol>
                    <a:gridCol w="5185958">
                      <a:extLst>
                        <a:ext uri="{9D8B030D-6E8A-4147-A177-3AD203B41FA5}">
                          <a16:colId xmlns:a16="http://schemas.microsoft.com/office/drawing/2014/main" val="3334539524"/>
                        </a:ext>
                      </a:extLst>
                    </a:gridCol>
                    <a:gridCol w="2022778">
                      <a:extLst>
                        <a:ext uri="{9D8B030D-6E8A-4147-A177-3AD203B41FA5}">
                          <a16:colId xmlns:a16="http://schemas.microsoft.com/office/drawing/2014/main" val="3500835429"/>
                        </a:ext>
                      </a:extLst>
                    </a:gridCol>
                    <a:gridCol w="1754373">
                      <a:extLst>
                        <a:ext uri="{9D8B030D-6E8A-4147-A177-3AD203B41FA5}">
                          <a16:colId xmlns:a16="http://schemas.microsoft.com/office/drawing/2014/main" val="4094776379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zh-CN" altLang="en-US" dirty="0"/>
                            <a:t>检验离子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zh-CN" altLang="en-US" dirty="0"/>
                            <a:t>检验方法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zh-CN" altLang="en-US" dirty="0"/>
                            <a:t>实验现象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zh-CN" altLang="en-US" dirty="0"/>
                            <a:t>结论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845844125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Sup>
                                  <m:sSubSupPr>
                                    <m:ctrlPr>
                                      <a:rPr lang="zh-CN" altLang="zh-CN" sz="1800" i="1" kern="1200" smtClean="0">
                                        <a:solidFill>
                                          <a:schemeClr val="dk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</m:ctrlPr>
                                  </m:sSubSup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GB" altLang="zh-CN" sz="1800" kern="1200">
                                        <a:solidFill>
                                          <a:schemeClr val="dk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  <m:t>NH</m:t>
                                    </m:r>
                                  </m:e>
                                  <m:sub>
                                    <m:r>
                                      <a:rPr lang="en-GB" altLang="zh-CN" sz="1800" i="1" kern="1200">
                                        <a:solidFill>
                                          <a:schemeClr val="dk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  <m:t>4</m:t>
                                    </m:r>
                                  </m:sub>
                                  <m:sup>
                                    <m:r>
                                      <a:rPr lang="en-GB" altLang="zh-CN" sz="1800" i="1" kern="1200">
                                        <a:solidFill>
                                          <a:schemeClr val="dk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  <m:t>+</m:t>
                                    </m:r>
                                  </m:sup>
                                </m:sSubSup>
                              </m:oMath>
                            </m:oMathPara>
                          </a14:m>
                          <a:endParaRPr lang="zh-CN" altLang="zh-CN" sz="1800" kern="1200" dirty="0">
                            <a:solidFill>
                              <a:schemeClr val="dk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zh-CN" altLang="en-US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加入</a:t>
                          </a:r>
                          <a:r>
                            <a:rPr lang="en-GB" altLang="zh-CN" dirty="0" err="1"/>
                            <a:t>NaOH</a:t>
                          </a:r>
                          <a:r>
                            <a:rPr lang="en-GB" altLang="zh-CN" dirty="0"/>
                            <a:t>(6 mol·L</a:t>
                          </a:r>
                          <a:r>
                            <a:rPr lang="en-GB" altLang="zh-CN" baseline="30000" dirty="0"/>
                            <a:t>-1</a:t>
                          </a:r>
                          <a:r>
                            <a:rPr lang="en-GB" altLang="zh-CN" dirty="0"/>
                            <a:t>)</a:t>
                          </a:r>
                          <a:r>
                            <a:rPr lang="zh-CN" altLang="zh-CN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溶液</a:t>
                          </a:r>
                          <a:r>
                            <a:rPr lang="zh-CN" altLang="en-US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加热</a:t>
                          </a:r>
                          <a:endParaRPr lang="zh-CN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zh-CN" altLang="en-US" dirty="0"/>
                            <a:t>红色的石蕊试纸</a:t>
                          </a:r>
                          <a:endParaRPr lang="en-US" altLang="zh-CN" dirty="0"/>
                        </a:p>
                        <a:p>
                          <a:pPr algn="ctr"/>
                          <a:r>
                            <a:rPr lang="zh-CN" altLang="en-US" dirty="0"/>
                            <a:t>变蓝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zh-CN" altLang="en-US" dirty="0"/>
                            <a:t>有</a:t>
                          </a:r>
                          <a14:m>
                            <m:oMath xmlns:m="http://schemas.openxmlformats.org/officeDocument/2006/math">
                              <m:sSubSup>
                                <m:sSubSupPr>
                                  <m:ctrlPr>
                                    <a:rPr lang="zh-CN" altLang="zh-CN" sz="1800" i="1" kern="1200" smtClean="0">
                                      <a:solidFill>
                                        <a:schemeClr val="dk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</m:ctrlPr>
                                </m:sSubSup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GB" altLang="zh-CN" sz="1800" kern="1200">
                                      <a:solidFill>
                                        <a:schemeClr val="dk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  <m:t>NH</m:t>
                                  </m:r>
                                </m:e>
                                <m:sub>
                                  <m:r>
                                    <a:rPr lang="en-GB" altLang="zh-CN" sz="1800" i="1" kern="1200">
                                      <a:solidFill>
                                        <a:schemeClr val="dk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  <m:t>4</m:t>
                                  </m:r>
                                </m:sub>
                                <m:sup>
                                  <m:r>
                                    <a:rPr lang="en-GB" altLang="zh-CN" sz="1800" i="1" kern="1200">
                                      <a:solidFill>
                                        <a:schemeClr val="dk1"/>
                                      </a:solidFill>
                                      <a:effectLst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  <m:t>+</m:t>
                                  </m:r>
                                </m:sup>
                              </m:sSubSup>
                            </m:oMath>
                          </a14:m>
                          <a:endParaRPr lang="zh-CN" alt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816333358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Sup>
                                  <m:sSubSupPr>
                                    <m:ctrlPr>
                                      <a:rPr lang="zh-CN" altLang="zh-CN" sz="18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Sup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GB" altLang="zh-CN" sz="1800">
                                        <a:latin typeface="Cambria Math" panose="02040503050406030204" pitchFamily="18" charset="0"/>
                                      </a:rPr>
                                      <m:t>SO</m:t>
                                    </m:r>
                                  </m:e>
                                  <m:sub>
                                    <m:r>
                                      <a:rPr lang="en-GB" altLang="zh-CN" sz="1800" i="1">
                                        <a:latin typeface="Cambria Math" panose="02040503050406030204" pitchFamily="18" charset="0"/>
                                      </a:rPr>
                                      <m:t>4</m:t>
                                    </m:r>
                                  </m:sub>
                                  <m:sup>
                                    <m:r>
                                      <a:rPr lang="en-GB" altLang="zh-CN" sz="1800" i="1">
                                        <a:latin typeface="Cambria Math" panose="02040503050406030204" pitchFamily="18" charset="0"/>
                                      </a:rPr>
                                      <m:t>2−</m:t>
                                    </m:r>
                                  </m:sup>
                                </m:sSubSup>
                              </m:oMath>
                            </m:oMathPara>
                          </a14:m>
                          <a:endParaRPr lang="zh-CN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zh-CN" altLang="en-US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加入</a:t>
                          </a:r>
                          <a:r>
                            <a:rPr lang="en-GB" altLang="zh-CN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BaCl</a:t>
                          </a:r>
                          <a:r>
                            <a:rPr lang="en-GB" altLang="zh-CN" baseline="-250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2</a:t>
                          </a:r>
                          <a:r>
                            <a:rPr lang="en-US" altLang="zh-CN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(</a:t>
                          </a:r>
                          <a:r>
                            <a:rPr lang="en-GB" altLang="zh-CN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 mol·L</a:t>
                          </a:r>
                          <a:r>
                            <a:rPr lang="en-GB" altLang="zh-CN" baseline="300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-1</a:t>
                          </a:r>
                          <a:r>
                            <a:rPr lang="en-US" altLang="zh-CN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)</a:t>
                          </a:r>
                          <a:r>
                            <a:rPr lang="en-GB" altLang="zh-CN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</a:t>
                          </a:r>
                          <a:r>
                            <a:rPr lang="zh-CN" altLang="en-US" dirty="0"/>
                            <a:t>溶液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zh-CN" altLang="en-US" dirty="0"/>
                            <a:t>有白色沉淀或</a:t>
                          </a:r>
                          <a:endParaRPr lang="en-US" altLang="zh-CN" dirty="0"/>
                        </a:p>
                        <a:p>
                          <a:pPr algn="ctr"/>
                          <a:r>
                            <a:rPr lang="zh-CN" altLang="en-US" dirty="0"/>
                            <a:t>没有明显变化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Sup>
                                  <m:sSubSupPr>
                                    <m:ctrlPr>
                                      <a:rPr lang="zh-CN" altLang="zh-CN" sz="18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Sup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GB" altLang="zh-CN" sz="1800">
                                        <a:latin typeface="Cambria Math" panose="02040503050406030204" pitchFamily="18" charset="0"/>
                                      </a:rPr>
                                      <m:t>SO</m:t>
                                    </m:r>
                                  </m:e>
                                  <m:sub>
                                    <m:r>
                                      <a:rPr lang="en-GB" altLang="zh-CN" sz="1800" i="1">
                                        <a:latin typeface="Cambria Math" panose="02040503050406030204" pitchFamily="18" charset="0"/>
                                      </a:rPr>
                                      <m:t>4</m:t>
                                    </m:r>
                                  </m:sub>
                                  <m:sup>
                                    <m:r>
                                      <a:rPr lang="en-GB" altLang="zh-CN" sz="1800" i="1">
                                        <a:latin typeface="Cambria Math" panose="02040503050406030204" pitchFamily="18" charset="0"/>
                                      </a:rPr>
                                      <m:t>2−</m:t>
                                    </m:r>
                                  </m:sup>
                                </m:sSubSup>
                              </m:oMath>
                            </m:oMathPara>
                          </a14:m>
                          <a:endParaRPr lang="zh-CN" alt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23892279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Fe</a:t>
                          </a:r>
                          <a:r>
                            <a:rPr lang="en-GB" altLang="zh-CN" baseline="300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2+</a:t>
                          </a:r>
                          <a:endParaRPr lang="zh-CN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zh-CN" altLang="en-US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加入</a:t>
                          </a:r>
                          <a:r>
                            <a:rPr lang="en-GB" altLang="zh-CN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K</a:t>
                          </a:r>
                          <a:r>
                            <a:rPr lang="en-GB" altLang="zh-CN" baseline="-250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3</a:t>
                          </a:r>
                          <a:r>
                            <a:rPr lang="en-GB" altLang="zh-CN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[Fe(CN)</a:t>
                          </a:r>
                          <a:r>
                            <a:rPr lang="en-GB" altLang="zh-CN" baseline="-250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6</a:t>
                          </a:r>
                          <a:r>
                            <a:rPr lang="en-GB" altLang="zh-CN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]</a:t>
                          </a:r>
                          <a:r>
                            <a:rPr lang="zh-CN" altLang="en-US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溶液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zh-CN" altLang="en-US" dirty="0"/>
                            <a:t>深蓝色沉淀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Fe</a:t>
                          </a:r>
                          <a:r>
                            <a:rPr lang="en-GB" altLang="zh-CN" baseline="300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2+</a:t>
                          </a:r>
                          <a:endParaRPr lang="zh-CN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  <a:p>
                          <a:pPr algn="ctr"/>
                          <a:endParaRPr lang="zh-CN" alt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656258971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5" name="表格 4">
                <a:extLst>
                  <a:ext uri="{FF2B5EF4-FFF2-40B4-BE49-F238E27FC236}">
                    <a16:creationId xmlns:a16="http://schemas.microsoft.com/office/drawing/2014/main" id="{45B38B32-22E2-48D1-AA14-391C40D4BFB2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32721791"/>
                  </p:ext>
                </p:extLst>
              </p:nvPr>
            </p:nvGraphicFramePr>
            <p:xfrm>
              <a:off x="894290" y="3638608"/>
              <a:ext cx="10100931" cy="229108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137822">
                      <a:extLst>
                        <a:ext uri="{9D8B030D-6E8A-4147-A177-3AD203B41FA5}">
                          <a16:colId xmlns:a16="http://schemas.microsoft.com/office/drawing/2014/main" val="1728731135"/>
                        </a:ext>
                      </a:extLst>
                    </a:gridCol>
                    <a:gridCol w="5185958">
                      <a:extLst>
                        <a:ext uri="{9D8B030D-6E8A-4147-A177-3AD203B41FA5}">
                          <a16:colId xmlns:a16="http://schemas.microsoft.com/office/drawing/2014/main" val="3334539524"/>
                        </a:ext>
                      </a:extLst>
                    </a:gridCol>
                    <a:gridCol w="2022778">
                      <a:extLst>
                        <a:ext uri="{9D8B030D-6E8A-4147-A177-3AD203B41FA5}">
                          <a16:colId xmlns:a16="http://schemas.microsoft.com/office/drawing/2014/main" val="3500835429"/>
                        </a:ext>
                      </a:extLst>
                    </a:gridCol>
                    <a:gridCol w="1754373">
                      <a:extLst>
                        <a:ext uri="{9D8B030D-6E8A-4147-A177-3AD203B41FA5}">
                          <a16:colId xmlns:a16="http://schemas.microsoft.com/office/drawing/2014/main" val="4094776379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zh-CN" altLang="en-US" dirty="0"/>
                            <a:t>检验离子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zh-CN" altLang="en-US" dirty="0"/>
                            <a:t>检验方法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zh-CN" altLang="en-US" dirty="0"/>
                            <a:t>实验现象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zh-CN" altLang="en-US" dirty="0"/>
                            <a:t>结论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845844125"/>
                      </a:ext>
                    </a:extLst>
                  </a:tr>
                  <a:tr h="640080"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>
                        <a:blipFill>
                          <a:blip r:embed="rId2"/>
                          <a:stretch>
                            <a:fillRect l="-535" t="-65714" r="-788770" b="-20285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zh-CN" altLang="en-US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加入</a:t>
                          </a:r>
                          <a:r>
                            <a:rPr lang="en-GB" altLang="zh-CN" dirty="0" err="1"/>
                            <a:t>NaOH</a:t>
                          </a:r>
                          <a:r>
                            <a:rPr lang="en-GB" altLang="zh-CN" dirty="0"/>
                            <a:t>(6 mol·L</a:t>
                          </a:r>
                          <a:r>
                            <a:rPr lang="en-GB" altLang="zh-CN" baseline="30000" dirty="0"/>
                            <a:t>-1</a:t>
                          </a:r>
                          <a:r>
                            <a:rPr lang="en-GB" altLang="zh-CN" dirty="0"/>
                            <a:t>)</a:t>
                          </a:r>
                          <a:r>
                            <a:rPr lang="zh-CN" altLang="zh-CN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溶液</a:t>
                          </a:r>
                          <a:r>
                            <a:rPr lang="zh-CN" altLang="en-US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加热</a:t>
                          </a:r>
                          <a:endParaRPr lang="zh-CN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zh-CN" altLang="en-US" dirty="0"/>
                            <a:t>红色的石蕊试纸</a:t>
                          </a:r>
                          <a:endParaRPr lang="en-US" altLang="zh-CN" dirty="0"/>
                        </a:p>
                        <a:p>
                          <a:pPr algn="ctr"/>
                          <a:r>
                            <a:rPr lang="zh-CN" altLang="en-US" dirty="0"/>
                            <a:t>变蓝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>
                        <a:blipFill>
                          <a:blip r:embed="rId2"/>
                          <a:stretch>
                            <a:fillRect l="-476042" t="-65714" r="-1389" b="-202857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816333358"/>
                      </a:ext>
                    </a:extLst>
                  </a:tr>
                  <a:tr h="640080"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>
                        <a:blipFill>
                          <a:blip r:embed="rId2"/>
                          <a:stretch>
                            <a:fillRect l="-535" t="-164151" r="-788770" b="-10094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zh-CN" altLang="en-US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加入</a:t>
                          </a:r>
                          <a:r>
                            <a:rPr lang="en-GB" altLang="zh-CN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BaCl</a:t>
                          </a:r>
                          <a:r>
                            <a:rPr lang="en-GB" altLang="zh-CN" baseline="-250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2</a:t>
                          </a:r>
                          <a:r>
                            <a:rPr lang="en-US" altLang="zh-CN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(</a:t>
                          </a:r>
                          <a:r>
                            <a:rPr lang="en-GB" altLang="zh-CN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 mol·L</a:t>
                          </a:r>
                          <a:r>
                            <a:rPr lang="en-GB" altLang="zh-CN" baseline="300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-1</a:t>
                          </a:r>
                          <a:r>
                            <a:rPr lang="en-US" altLang="zh-CN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)</a:t>
                          </a:r>
                          <a:r>
                            <a:rPr lang="en-GB" altLang="zh-CN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</a:t>
                          </a:r>
                          <a:r>
                            <a:rPr lang="zh-CN" altLang="en-US" dirty="0"/>
                            <a:t>溶液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zh-CN" altLang="en-US" dirty="0"/>
                            <a:t>有白色沉淀或</a:t>
                          </a:r>
                          <a:endParaRPr lang="en-US" altLang="zh-CN" dirty="0"/>
                        </a:p>
                        <a:p>
                          <a:pPr algn="ctr"/>
                          <a:r>
                            <a:rPr lang="zh-CN" altLang="en-US" dirty="0"/>
                            <a:t>没有明显变化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>
                        <a:blipFill>
                          <a:blip r:embed="rId2"/>
                          <a:stretch>
                            <a:fillRect l="-476042" t="-164151" r="-1389" b="-100943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423892279"/>
                      </a:ext>
                    </a:extLst>
                  </a:tr>
                  <a:tr h="64008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Fe</a:t>
                          </a:r>
                          <a:r>
                            <a:rPr lang="en-GB" altLang="zh-CN" baseline="300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2+</a:t>
                          </a:r>
                          <a:endParaRPr lang="zh-CN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zh-CN" altLang="en-US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加入</a:t>
                          </a:r>
                          <a:r>
                            <a:rPr lang="en-GB" altLang="zh-CN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K</a:t>
                          </a:r>
                          <a:r>
                            <a:rPr lang="en-GB" altLang="zh-CN" baseline="-250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3</a:t>
                          </a:r>
                          <a:r>
                            <a:rPr lang="en-GB" altLang="zh-CN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[Fe(CN)</a:t>
                          </a:r>
                          <a:r>
                            <a:rPr lang="en-GB" altLang="zh-CN" baseline="-250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6</a:t>
                          </a:r>
                          <a:r>
                            <a:rPr lang="en-GB" altLang="zh-CN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]</a:t>
                          </a:r>
                          <a:r>
                            <a:rPr lang="zh-CN" altLang="en-US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溶液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zh-CN" altLang="en-US" dirty="0"/>
                            <a:t>深蓝色沉淀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Fe</a:t>
                          </a:r>
                          <a:r>
                            <a:rPr lang="en-GB" altLang="zh-CN" baseline="300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2+</a:t>
                          </a:r>
                          <a:endParaRPr lang="zh-CN" altLang="en-US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  <a:p>
                          <a:pPr algn="ctr"/>
                          <a:endParaRPr lang="zh-CN" alt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656258971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15974092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143452"/>
            <a:ext cx="4121727" cy="789421"/>
          </a:xfrm>
        </p:spPr>
        <p:txBody>
          <a:bodyPr>
            <a:normAutofit/>
          </a:bodyPr>
          <a:lstStyle/>
          <a:p>
            <a:r>
              <a:rPr lang="zh-CN" altLang="zh-CN" sz="3200" kern="100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五、数据处理</a:t>
            </a:r>
            <a:endParaRPr lang="zh-CN" altLang="en-US" sz="3200" kern="100" dirty="0">
              <a:solidFill>
                <a:srgbClr val="0070C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970594"/>
            <a:ext cx="9848273" cy="1003817"/>
          </a:xfrm>
        </p:spPr>
        <p:txBody>
          <a:bodyPr>
            <a:normAutofit/>
          </a:bodyPr>
          <a:lstStyle/>
          <a:p>
            <a:pPr marL="514350" indent="-514350">
              <a:lnSpc>
                <a:spcPct val="200000"/>
              </a:lnSpc>
              <a:buFont typeface="+mj-lt"/>
              <a:buAutoNum type="arabicPeriod"/>
            </a:pPr>
            <a:r>
              <a:rPr lang="zh-CN" altLang="en-US" dirty="0"/>
              <a:t>计算提纯样品的产率并分析提纯后的纯度变化。</a:t>
            </a:r>
            <a:endParaRPr lang="zh-CN" altLang="zh-CN" dirty="0"/>
          </a:p>
        </p:txBody>
      </p:sp>
      <p:sp>
        <p:nvSpPr>
          <p:cNvPr id="4" name="标题 1"/>
          <p:cNvSpPr txBox="1">
            <a:spLocks/>
          </p:cNvSpPr>
          <p:nvPr/>
        </p:nvSpPr>
        <p:spPr>
          <a:xfrm>
            <a:off x="801255" y="1813538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sz="3200" kern="100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六</a:t>
            </a:r>
            <a:r>
              <a:rPr lang="zh-CN" altLang="zh-CN" sz="3200" kern="100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、思考题</a:t>
            </a:r>
            <a:r>
              <a:rPr lang="en-GB" altLang="zh-CN" sz="3200" kern="100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</a:t>
            </a:r>
            <a:endParaRPr lang="zh-CN" altLang="en-US" dirty="0">
              <a:solidFill>
                <a:srgbClr val="0070C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内容占位符 2"/>
              <p:cNvSpPr txBox="1">
                <a:spLocks/>
              </p:cNvSpPr>
              <p:nvPr/>
            </p:nvSpPr>
            <p:spPr>
              <a:xfrm>
                <a:off x="801255" y="2918468"/>
                <a:ext cx="10432472" cy="231035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lnSpc>
                    <a:spcPct val="150000"/>
                  </a:lnSpc>
                </a:pPr>
                <a:r>
                  <a:rPr lang="en-GB" altLang="zh-CN" dirty="0"/>
                  <a:t>1</a:t>
                </a:r>
                <a:r>
                  <a:rPr lang="zh-CN" altLang="zh-CN" dirty="0"/>
                  <a:t>．如何计算</a:t>
                </a:r>
                <a:r>
                  <a:rPr lang="en-GB" altLang="zh-CN" dirty="0"/>
                  <a:t>FeSO</a:t>
                </a:r>
                <a:r>
                  <a:rPr lang="en-GB" altLang="zh-CN" baseline="-25000" dirty="0"/>
                  <a:t>4</a:t>
                </a:r>
                <a:r>
                  <a:rPr lang="zh-CN" altLang="zh-CN" dirty="0"/>
                  <a:t>的理论产量和反应所需</a:t>
                </a:r>
                <a:r>
                  <a:rPr lang="en-GB" altLang="zh-CN" dirty="0"/>
                  <a:t>(NH</a:t>
                </a:r>
                <a:r>
                  <a:rPr lang="en-GB" altLang="zh-CN" baseline="-25000" dirty="0"/>
                  <a:t>4</a:t>
                </a:r>
                <a:r>
                  <a:rPr lang="en-GB" altLang="zh-CN" dirty="0"/>
                  <a:t>)</a:t>
                </a:r>
                <a:r>
                  <a:rPr lang="en-GB" altLang="zh-CN" baseline="-25000" dirty="0"/>
                  <a:t>2</a:t>
                </a:r>
                <a:r>
                  <a:rPr lang="en-GB" altLang="zh-CN" dirty="0"/>
                  <a:t>SO</a:t>
                </a:r>
                <a:r>
                  <a:rPr lang="en-GB" altLang="zh-CN" baseline="-25000" dirty="0"/>
                  <a:t>4</a:t>
                </a:r>
                <a:r>
                  <a:rPr lang="zh-CN" altLang="zh-CN" dirty="0"/>
                  <a:t>的质量</a:t>
                </a:r>
                <a:r>
                  <a:rPr lang="en-GB" altLang="zh-CN" dirty="0"/>
                  <a:t>?</a:t>
                </a:r>
                <a:endParaRPr lang="zh-CN" altLang="zh-CN" dirty="0"/>
              </a:p>
              <a:p>
                <a:pPr>
                  <a:lnSpc>
                    <a:spcPct val="150000"/>
                  </a:lnSpc>
                </a:pPr>
                <a:r>
                  <a:rPr lang="en-GB" altLang="zh-CN" dirty="0"/>
                  <a:t>2</a:t>
                </a:r>
                <a:r>
                  <a:rPr lang="zh-CN" altLang="zh-CN" dirty="0"/>
                  <a:t>．为什么要保持硫酸亚铁溶液和硫酸亚铁铵溶液有较强的酸性</a:t>
                </a:r>
                <a:r>
                  <a:rPr lang="en-GB" altLang="zh-CN" dirty="0"/>
                  <a:t>?</a:t>
                </a:r>
                <a:endParaRPr lang="zh-CN" altLang="zh-CN" dirty="0"/>
              </a:p>
              <a:p>
                <a:pPr>
                  <a:lnSpc>
                    <a:spcPct val="150000"/>
                  </a:lnSpc>
                </a:pPr>
                <a:r>
                  <a:rPr lang="en-GB" altLang="zh-CN" dirty="0"/>
                  <a:t>3.</a:t>
                </a:r>
                <a:r>
                  <a:rPr lang="zh-CN" altLang="zh-CN" dirty="0"/>
                  <a:t>设计出检验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zh-CN" altLang="zh-CN" i="1">
                            <a:solidFill>
                              <a:schemeClr val="dk1"/>
                            </a:solidFill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m:rPr>
                            <m:sty m:val="p"/>
                          </m:rPr>
                          <a:rPr lang="en-GB" altLang="zh-CN">
                            <a:solidFill>
                              <a:schemeClr val="dk1"/>
                            </a:solidFill>
                            <a:latin typeface="Cambria Math" panose="02040503050406030204" pitchFamily="18" charset="0"/>
                          </a:rPr>
                          <m:t>NH</m:t>
                        </m:r>
                      </m:e>
                      <m:sub>
                        <m:r>
                          <a:rPr lang="en-GB" altLang="zh-CN" i="1">
                            <a:solidFill>
                              <a:schemeClr val="dk1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sub>
                      <m:sup>
                        <m:r>
                          <a:rPr lang="en-GB" altLang="zh-CN" i="1">
                            <a:solidFill>
                              <a:schemeClr val="dk1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</m:sup>
                    </m:sSubSup>
                  </m:oMath>
                </a14:m>
                <a:r>
                  <a:rPr lang="zh-CN" altLang="en-US" dirty="0"/>
                  <a:t>、</a:t>
                </a:r>
                <a:r>
                  <a:rPr lang="en-US" altLang="zh-CN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Fe</a:t>
                </a:r>
                <a:r>
                  <a:rPr lang="en-GB" altLang="zh-CN" baseline="30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2+</a:t>
                </a:r>
                <a:r>
                  <a:rPr lang="zh-CN" altLang="en-US" dirty="0"/>
                  <a:t>和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zh-CN" altLang="zh-CN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m:rPr>
                            <m:sty m:val="p"/>
                          </m:rPr>
                          <a:rPr lang="en-GB" altLang="zh-CN">
                            <a:latin typeface="Cambria Math" panose="02040503050406030204" pitchFamily="18" charset="0"/>
                          </a:rPr>
                          <m:t>SO</m:t>
                        </m:r>
                      </m:e>
                      <m:sub>
                        <m:r>
                          <a:rPr lang="en-GB" altLang="zh-CN" i="1">
                            <a:latin typeface="Cambria Math" panose="02040503050406030204" pitchFamily="18" charset="0"/>
                          </a:rPr>
                          <m:t>4</m:t>
                        </m:r>
                      </m:sub>
                      <m:sup>
                        <m:r>
                          <a:rPr lang="en-GB" altLang="zh-CN" i="1">
                            <a:latin typeface="Cambria Math" panose="02040503050406030204" pitchFamily="18" charset="0"/>
                          </a:rPr>
                          <m:t>2−</m:t>
                        </m:r>
                      </m:sup>
                    </m:sSubSup>
                    <m:r>
                      <a:rPr lang="zh-CN" altLang="en-US" i="1">
                        <a:latin typeface="Cambria Math" panose="02040503050406030204" pitchFamily="18" charset="0"/>
                      </a:rPr>
                      <m:t>的方法。</m:t>
                    </m:r>
                  </m:oMath>
                </a14:m>
                <a:endParaRPr lang="zh-CN" altLang="zh-CN" dirty="0"/>
              </a:p>
            </p:txBody>
          </p:sp>
        </mc:Choice>
        <mc:Fallback xmlns="">
          <p:sp>
            <p:nvSpPr>
              <p:cNvPr id="5" name="内容占位符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1255" y="2918468"/>
                <a:ext cx="10432472" cy="2310354"/>
              </a:xfrm>
              <a:prstGeom prst="rect">
                <a:avLst/>
              </a:prstGeom>
              <a:blipFill>
                <a:blip r:embed="rId2"/>
                <a:stretch>
                  <a:fillRect l="-1051" r="-234" b="-2902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Rectangle 6"/>
          <p:cNvSpPr>
            <a:spLocks noChangeArrowheads="1"/>
          </p:cNvSpPr>
          <p:nvPr/>
        </p:nvSpPr>
        <p:spPr bwMode="auto">
          <a:xfrm>
            <a:off x="83128" y="24765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altLang="zh-CN" sz="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zh-CN" altLang="zh-CN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25609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蓝色暖调">
      <a:dk1>
        <a:sysClr val="windowText" lastClr="000000"/>
      </a:dk1>
      <a:lt1>
        <a:sysClr val="window" lastClr="CCE8C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953</TotalTime>
  <Words>780</Words>
  <Application>Microsoft Office PowerPoint</Application>
  <PresentationFormat>宽屏</PresentationFormat>
  <Paragraphs>98</Paragraphs>
  <Slides>7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16" baseType="lpstr">
      <vt:lpstr>华文行楷</vt:lpstr>
      <vt:lpstr>宋体</vt:lpstr>
      <vt:lpstr>微软雅黑</vt:lpstr>
      <vt:lpstr>Arial</vt:lpstr>
      <vt:lpstr>Calibri</vt:lpstr>
      <vt:lpstr>Calibri Light</vt:lpstr>
      <vt:lpstr>Cambria Math</vt:lpstr>
      <vt:lpstr>Times New Roman</vt:lpstr>
      <vt:lpstr>Office 主题</vt:lpstr>
      <vt:lpstr>硫酸亚铁铵的制备</vt:lpstr>
      <vt:lpstr>PowerPoint 演示文稿</vt:lpstr>
      <vt:lpstr>三、仪器及试剂</vt:lpstr>
      <vt:lpstr>四、实验内容</vt:lpstr>
      <vt:lpstr>PowerPoint 演示文稿</vt:lpstr>
      <vt:lpstr>数据记录及处理</vt:lpstr>
      <vt:lpstr>五、数据处理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醋酸解离常数的测定</dc:title>
  <dc:creator>Xu Ping</dc:creator>
  <cp:lastModifiedBy>Administrator</cp:lastModifiedBy>
  <cp:revision>118</cp:revision>
  <dcterms:created xsi:type="dcterms:W3CDTF">2020-09-20T02:29:12Z</dcterms:created>
  <dcterms:modified xsi:type="dcterms:W3CDTF">2022-10-18T01:06:18Z</dcterms:modified>
</cp:coreProperties>
</file>